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9.svg" ContentType="image/svg+xml"/>
  <Override PartName="/ppt/media/image31.svg" ContentType="image/svg+xml"/>
  <Override PartName="/ppt/media/image33.svg" ContentType="image/svg+xml"/>
  <Override PartName="/ppt/media/image35.svg" ContentType="image/svg+xml"/>
  <Override PartName="/ppt/media/image41.svg" ContentType="image/svg+xml"/>
  <Override PartName="/ppt/media/image43.svg" ContentType="image/svg+xml"/>
  <Override PartName="/ppt/media/image4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 id="2147483662" r:id="rId4"/>
  </p:sldMasterIdLst>
  <p:notesMasterIdLst>
    <p:notesMasterId r:id="rId7"/>
  </p:notesMasterIdLst>
  <p:sldIdLst>
    <p:sldId id="653" r:id="rId5"/>
    <p:sldId id="654" r:id="rId6"/>
    <p:sldId id="655" r:id="rId8"/>
    <p:sldId id="656" r:id="rId9"/>
    <p:sldId id="259" r:id="rId10"/>
    <p:sldId id="657" r:id="rId11"/>
    <p:sldId id="658" r:id="rId12"/>
    <p:sldId id="659" r:id="rId13"/>
    <p:sldId id="660" r:id="rId14"/>
    <p:sldId id="661" r:id="rId15"/>
    <p:sldId id="662" r:id="rId16"/>
    <p:sldId id="663" r:id="rId17"/>
    <p:sldId id="664" r:id="rId18"/>
    <p:sldId id="665" r:id="rId19"/>
    <p:sldId id="693" r:id="rId20"/>
    <p:sldId id="666" r:id="rId21"/>
    <p:sldId id="667" r:id="rId22"/>
    <p:sldId id="668" r:id="rId23"/>
    <p:sldId id="669" r:id="rId24"/>
    <p:sldId id="670" r:id="rId25"/>
    <p:sldId id="671" r:id="rId26"/>
    <p:sldId id="672" r:id="rId27"/>
    <p:sldId id="673" r:id="rId28"/>
    <p:sldId id="674" r:id="rId29"/>
    <p:sldId id="675" r:id="rId30"/>
    <p:sldId id="676" r:id="rId31"/>
    <p:sldId id="677" r:id="rId32"/>
    <p:sldId id="678" r:id="rId33"/>
    <p:sldId id="679" r:id="rId34"/>
    <p:sldId id="680" r:id="rId35"/>
    <p:sldId id="681" r:id="rId36"/>
    <p:sldId id="682" r:id="rId37"/>
    <p:sldId id="683" r:id="rId38"/>
    <p:sldId id="684" r:id="rId39"/>
    <p:sldId id="685" r:id="rId40"/>
    <p:sldId id="686" r:id="rId41"/>
    <p:sldId id="687" r:id="rId42"/>
    <p:sldId id="688" r:id="rId43"/>
    <p:sldId id="689" r:id="rId44"/>
    <p:sldId id="690" r:id="rId45"/>
    <p:sldId id="691" r:id="rId46"/>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DCF"/>
    <a:srgbClr val="030B6C"/>
    <a:srgbClr val="418FE3"/>
    <a:srgbClr val="16BEE0"/>
    <a:srgbClr val="0C80FF"/>
    <a:srgbClr val="F3FBFD"/>
    <a:srgbClr val="4894E6"/>
    <a:srgbClr val="569DEB"/>
    <a:srgbClr val="FEFEFF"/>
    <a:srgbClr val="4F9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86483" autoAdjust="0"/>
  </p:normalViewPr>
  <p:slideViewPr>
    <p:cSldViewPr snapToGrid="0">
      <p:cViewPr varScale="1">
        <p:scale>
          <a:sx n="90" d="100"/>
          <a:sy n="90" d="100"/>
        </p:scale>
        <p:origin x="10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1" Type="http://schemas.openxmlformats.org/officeDocument/2006/relationships/tags" Target="tags/tag508.xml"/><Relationship Id="rId50" Type="http://schemas.openxmlformats.org/officeDocument/2006/relationships/commentAuthors" Target="commentAuthors.xml"/><Relationship Id="rId5" Type="http://schemas.openxmlformats.org/officeDocument/2006/relationships/slide" Target="slides/slide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E14CB-2387-4013-BFA0-FB41AF76AB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486FA-A571-4BBA-A8E6-A870DAABA3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tags" Target="../tags/tag58.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a:gsLst>
            <a:gs pos="0">
              <a:schemeClr val="accent1">
                <a:lumMod val="20000"/>
                <a:lumOff val="80000"/>
              </a:schemeClr>
            </a:gs>
            <a:gs pos="100000">
              <a:schemeClr val="accent1">
                <a:lumMod val="20000"/>
                <a:lumOff val="80000"/>
              </a:schemeClr>
            </a:gs>
            <a:gs pos="50000">
              <a:schemeClr val="bg1"/>
            </a:gs>
          </a:gsLst>
          <a:lin ang="2700000" scaled="1"/>
        </a:gradFill>
        <a:effectLst/>
      </p:bgPr>
    </p:bg>
    <p:spTree>
      <p:nvGrpSpPr>
        <p:cNvPr id="1" name=""/>
        <p:cNvGrpSpPr/>
        <p:nvPr/>
      </p:nvGrpSpPr>
      <p:grpSpPr>
        <a:xfrm>
          <a:off x="0" y="0"/>
          <a:ext cx="0" cy="0"/>
          <a:chOff x="0" y="0"/>
          <a:chExt cx="0" cy="0"/>
        </a:xfrm>
      </p:grpSpPr>
      <p:grpSp>
        <p:nvGrpSpPr>
          <p:cNvPr id="37" name="组合 36"/>
          <p:cNvGrpSpPr/>
          <p:nvPr/>
        </p:nvGrpSpPr>
        <p:grpSpPr>
          <a:xfrm>
            <a:off x="0" y="0"/>
            <a:ext cx="12192000" cy="6857999"/>
            <a:chOff x="0" y="0"/>
            <a:chExt cx="12192000" cy="6857999"/>
          </a:xfrm>
        </p:grpSpPr>
        <p:sp>
          <p:nvSpPr>
            <p:cNvPr id="34" name="任意多边形: 形状 33"/>
            <p:cNvSpPr/>
            <p:nvPr/>
          </p:nvSpPr>
          <p:spPr>
            <a:xfrm>
              <a:off x="0" y="0"/>
              <a:ext cx="3610222" cy="3464752"/>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36" name="组合 35"/>
            <p:cNvGrpSpPr/>
            <p:nvPr/>
          </p:nvGrpSpPr>
          <p:grpSpPr>
            <a:xfrm>
              <a:off x="3966944" y="5171305"/>
              <a:ext cx="612000" cy="612000"/>
              <a:chOff x="3966944" y="5171305"/>
              <a:chExt cx="612000" cy="612000"/>
            </a:xfrm>
          </p:grpSpPr>
          <p:sp>
            <p:nvSpPr>
              <p:cNvPr id="25" name="椭圆 24"/>
              <p:cNvSpPr>
                <a:spLocks noChangeAspect="1"/>
              </p:cNvSpPr>
              <p:nvPr/>
            </p:nvSpPr>
            <p:spPr>
              <a:xfrm>
                <a:off x="3966944" y="5171305"/>
                <a:ext cx="612000" cy="612000"/>
              </a:xfrm>
              <a:prstGeom prst="ellipse">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a:spLocks noChangeAspect="1"/>
              </p:cNvSpPr>
              <p:nvPr/>
            </p:nvSpPr>
            <p:spPr>
              <a:xfrm rot="5400000">
                <a:off x="4234368" y="5423305"/>
                <a:ext cx="125280" cy="10800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任意多边形: 形状 10"/>
            <p:cNvSpPr/>
            <p:nvPr/>
          </p:nvSpPr>
          <p:spPr>
            <a:xfrm>
              <a:off x="0" y="535674"/>
              <a:ext cx="2893326" cy="5786652"/>
            </a:xfrm>
            <a:custGeom>
              <a:avLst/>
              <a:gdLst>
                <a:gd name="connsiteX0" fmla="*/ 0 w 2893326"/>
                <a:gd name="connsiteY0" fmla="*/ 0 h 5786652"/>
                <a:gd name="connsiteX1" fmla="*/ 2893326 w 2893326"/>
                <a:gd name="connsiteY1" fmla="*/ 2893326 h 5786652"/>
                <a:gd name="connsiteX2" fmla="*/ 0 w 2893326"/>
                <a:gd name="connsiteY2" fmla="*/ 5786652 h 5786652"/>
                <a:gd name="connsiteX3" fmla="*/ 0 w 2893326"/>
                <a:gd name="connsiteY3" fmla="*/ 4299309 h 5786652"/>
                <a:gd name="connsiteX4" fmla="*/ 1405983 w 2893326"/>
                <a:gd name="connsiteY4" fmla="*/ 2893326 h 5786652"/>
                <a:gd name="connsiteX5" fmla="*/ 0 w 2893326"/>
                <a:gd name="connsiteY5" fmla="*/ 1487343 h 578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326" h="5786652">
                  <a:moveTo>
                    <a:pt x="0" y="0"/>
                  </a:moveTo>
                  <a:cubicBezTo>
                    <a:pt x="1597940" y="0"/>
                    <a:pt x="2893326" y="1295386"/>
                    <a:pt x="2893326" y="2893326"/>
                  </a:cubicBezTo>
                  <a:cubicBezTo>
                    <a:pt x="2893326" y="4491266"/>
                    <a:pt x="1597940" y="5786652"/>
                    <a:pt x="0" y="5786652"/>
                  </a:cubicBezTo>
                  <a:lnTo>
                    <a:pt x="0" y="4299309"/>
                  </a:lnTo>
                  <a:cubicBezTo>
                    <a:pt x="776503" y="4299309"/>
                    <a:pt x="1405983" y="3669829"/>
                    <a:pt x="1405983" y="2893326"/>
                  </a:cubicBezTo>
                  <a:cubicBezTo>
                    <a:pt x="1405983" y="2116823"/>
                    <a:pt x="776503" y="1487343"/>
                    <a:pt x="0" y="1487343"/>
                  </a:cubicBezTo>
                  <a:close/>
                </a:path>
              </a:pathLst>
            </a:cu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lvl="0" algn="ctr" defTabSz="913765"/>
              <a:endParaRPr lang="zh-CN" altLang="en-US" b="1">
                <a:solidFill>
                  <a:srgbClr val="FFFFFF"/>
                </a:solidFill>
                <a:latin typeface="+mj-lt"/>
              </a:endParaRPr>
            </a:p>
          </p:txBody>
        </p:sp>
        <p:grpSp>
          <p:nvGrpSpPr>
            <p:cNvPr id="24" name="组合 23"/>
            <p:cNvGrpSpPr/>
            <p:nvPr/>
          </p:nvGrpSpPr>
          <p:grpSpPr>
            <a:xfrm>
              <a:off x="2173326" y="1967220"/>
              <a:ext cx="1440000" cy="1440000"/>
              <a:chOff x="2173326" y="1967220"/>
              <a:chExt cx="1440000" cy="1440000"/>
            </a:xfrm>
          </p:grpSpPr>
          <p:sp>
            <p:nvSpPr>
              <p:cNvPr id="21" name="椭圆 20"/>
              <p:cNvSpPr>
                <a:spLocks noChangeAspect="1"/>
              </p:cNvSpPr>
              <p:nvPr/>
            </p:nvSpPr>
            <p:spPr>
              <a:xfrm>
                <a:off x="2173326" y="1967220"/>
                <a:ext cx="1440000" cy="1440000"/>
              </a:xfrm>
              <a:prstGeom prst="ellipse">
                <a:avLst/>
              </a:prstGeom>
              <a:solidFill>
                <a:schemeClr val="bg1"/>
              </a:solidFill>
              <a:ln w="12700" cap="rnd">
                <a:gradFill>
                  <a:gsLst>
                    <a:gs pos="0">
                      <a:schemeClr val="accent1">
                        <a:alpha val="50000"/>
                      </a:schemeClr>
                    </a:gs>
                    <a:gs pos="100000">
                      <a:schemeClr val="accent1">
                        <a:lumMod val="40000"/>
                        <a:lumOff val="60000"/>
                        <a:alpha val="0"/>
                      </a:schemeClr>
                    </a:gs>
                  </a:gsLst>
                  <a:lin ang="2700000" scaled="0"/>
                </a:gradFill>
                <a:prstDash val="solid"/>
                <a:rou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lvl="0" algn="ctr"/>
                <a:endParaRPr lang="zh-CN" altLang="en-US" b="1">
                  <a:solidFill>
                    <a:schemeClr val="tx1"/>
                  </a:solidFill>
                </a:endParaRPr>
              </a:p>
            </p:txBody>
          </p:sp>
          <p:sp>
            <p:nvSpPr>
              <p:cNvPr id="23" name="任意多边形: 形状 22"/>
              <p:cNvSpPr>
                <a:spLocks noChangeAspect="1"/>
              </p:cNvSpPr>
              <p:nvPr/>
            </p:nvSpPr>
            <p:spPr>
              <a:xfrm rot="10800000" flipH="1" flipV="1">
                <a:off x="2533327" y="2380041"/>
                <a:ext cx="720000" cy="614357"/>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91881" h="505037">
                    <a:moveTo>
                      <a:pt x="110277" y="348805"/>
                    </a:moveTo>
                    <a:lnTo>
                      <a:pt x="172474" y="408564"/>
                    </a:lnTo>
                    <a:lnTo>
                      <a:pt x="172474" y="497225"/>
                    </a:lnTo>
                    <a:cubicBezTo>
                      <a:pt x="172474" y="501522"/>
                      <a:pt x="168953" y="505037"/>
                      <a:pt x="164651" y="505037"/>
                    </a:cubicBezTo>
                    <a:lnTo>
                      <a:pt x="58642" y="505037"/>
                    </a:lnTo>
                    <a:cubicBezTo>
                      <a:pt x="54340" y="505037"/>
                      <a:pt x="50819" y="501522"/>
                      <a:pt x="50819" y="497225"/>
                    </a:cubicBezTo>
                    <a:lnTo>
                      <a:pt x="50819" y="415594"/>
                    </a:lnTo>
                    <a:lnTo>
                      <a:pt x="50819" y="397237"/>
                    </a:lnTo>
                    <a:close/>
                    <a:moveTo>
                      <a:pt x="299152" y="290589"/>
                    </a:moveTo>
                    <a:lnTo>
                      <a:pt x="351569" y="306214"/>
                    </a:lnTo>
                    <a:lnTo>
                      <a:pt x="351569" y="459335"/>
                    </a:lnTo>
                    <a:lnTo>
                      <a:pt x="351569" y="497225"/>
                    </a:lnTo>
                    <a:cubicBezTo>
                      <a:pt x="351569" y="501521"/>
                      <a:pt x="348048" y="505037"/>
                      <a:pt x="343746" y="505037"/>
                    </a:cubicBezTo>
                    <a:lnTo>
                      <a:pt x="237737" y="505037"/>
                    </a:lnTo>
                    <a:cubicBezTo>
                      <a:pt x="233435" y="505037"/>
                      <a:pt x="229914" y="501521"/>
                      <a:pt x="229914" y="497225"/>
                    </a:cubicBezTo>
                    <a:lnTo>
                      <a:pt x="229914" y="442538"/>
                    </a:lnTo>
                    <a:lnTo>
                      <a:pt x="229914" y="393321"/>
                    </a:lnTo>
                    <a:close/>
                    <a:moveTo>
                      <a:pt x="58642" y="213672"/>
                    </a:moveTo>
                    <a:lnTo>
                      <a:pt x="164651" y="213672"/>
                    </a:lnTo>
                    <a:cubicBezTo>
                      <a:pt x="168953" y="213672"/>
                      <a:pt x="172474" y="217187"/>
                      <a:pt x="172474" y="221484"/>
                    </a:cubicBezTo>
                    <a:lnTo>
                      <a:pt x="172474" y="285539"/>
                    </a:lnTo>
                    <a:lnTo>
                      <a:pt x="172474" y="336315"/>
                    </a:lnTo>
                    <a:lnTo>
                      <a:pt x="129836" y="294913"/>
                    </a:lnTo>
                    <a:cubicBezTo>
                      <a:pt x="120057" y="285930"/>
                      <a:pt x="105192" y="285149"/>
                      <a:pt x="95022" y="293741"/>
                    </a:cubicBezTo>
                    <a:lnTo>
                      <a:pt x="50819" y="330066"/>
                    </a:lnTo>
                    <a:lnTo>
                      <a:pt x="50819" y="303115"/>
                    </a:lnTo>
                    <a:lnTo>
                      <a:pt x="50819" y="221484"/>
                    </a:lnTo>
                    <a:cubicBezTo>
                      <a:pt x="50819" y="217187"/>
                      <a:pt x="54340" y="213672"/>
                      <a:pt x="58642" y="213672"/>
                    </a:cubicBezTo>
                    <a:close/>
                    <a:moveTo>
                      <a:pt x="540896" y="133933"/>
                    </a:moveTo>
                    <a:lnTo>
                      <a:pt x="540896" y="329251"/>
                    </a:lnTo>
                    <a:lnTo>
                      <a:pt x="540896" y="353080"/>
                    </a:lnTo>
                    <a:lnTo>
                      <a:pt x="540896" y="497224"/>
                    </a:lnTo>
                    <a:cubicBezTo>
                      <a:pt x="540896" y="501521"/>
                      <a:pt x="537375" y="505037"/>
                      <a:pt x="533073" y="505037"/>
                    </a:cubicBezTo>
                    <a:lnTo>
                      <a:pt x="427064" y="505037"/>
                    </a:lnTo>
                    <a:cubicBezTo>
                      <a:pt x="422762" y="505037"/>
                      <a:pt x="419241" y="501521"/>
                      <a:pt x="419241" y="497224"/>
                    </a:cubicBezTo>
                    <a:lnTo>
                      <a:pt x="419241" y="421050"/>
                    </a:lnTo>
                    <a:lnTo>
                      <a:pt x="419241" y="276515"/>
                    </a:lnTo>
                    <a:close/>
                    <a:moveTo>
                      <a:pt x="237737" y="122643"/>
                    </a:moveTo>
                    <a:lnTo>
                      <a:pt x="343746" y="122643"/>
                    </a:lnTo>
                    <a:cubicBezTo>
                      <a:pt x="348048" y="122643"/>
                      <a:pt x="351569" y="125768"/>
                      <a:pt x="351569" y="130455"/>
                    </a:cubicBezTo>
                    <a:lnTo>
                      <a:pt x="351569" y="168343"/>
                    </a:lnTo>
                    <a:lnTo>
                      <a:pt x="351569" y="251931"/>
                    </a:lnTo>
                    <a:lnTo>
                      <a:pt x="295240" y="235526"/>
                    </a:lnTo>
                    <a:cubicBezTo>
                      <a:pt x="284287" y="232401"/>
                      <a:pt x="272943" y="236307"/>
                      <a:pt x="266293" y="245681"/>
                    </a:cubicBezTo>
                    <a:lnTo>
                      <a:pt x="229914" y="299974"/>
                    </a:lnTo>
                    <a:lnTo>
                      <a:pt x="229914" y="184748"/>
                    </a:lnTo>
                    <a:lnTo>
                      <a:pt x="229914" y="130455"/>
                    </a:lnTo>
                    <a:cubicBezTo>
                      <a:pt x="229914" y="125768"/>
                      <a:pt x="233435" y="122643"/>
                      <a:pt x="237737" y="122643"/>
                    </a:cubicBezTo>
                    <a:close/>
                    <a:moveTo>
                      <a:pt x="577974" y="40330"/>
                    </a:moveTo>
                    <a:cubicBezTo>
                      <a:pt x="581298" y="40037"/>
                      <a:pt x="584721" y="41014"/>
                      <a:pt x="587459" y="43357"/>
                    </a:cubicBezTo>
                    <a:cubicBezTo>
                      <a:pt x="592935" y="48043"/>
                      <a:pt x="593326" y="56245"/>
                      <a:pt x="588632" y="61713"/>
                    </a:cubicBezTo>
                    <a:lnTo>
                      <a:pt x="387973" y="296824"/>
                    </a:lnTo>
                    <a:cubicBezTo>
                      <a:pt x="384453" y="300730"/>
                      <a:pt x="379368" y="302292"/>
                      <a:pt x="374283" y="300730"/>
                    </a:cubicBezTo>
                    <a:lnTo>
                      <a:pt x="294880" y="277687"/>
                    </a:lnTo>
                    <a:lnTo>
                      <a:pt x="208827" y="405007"/>
                    </a:lnTo>
                    <a:cubicBezTo>
                      <a:pt x="206871" y="408522"/>
                      <a:pt x="203351" y="410475"/>
                      <a:pt x="199439" y="410865"/>
                    </a:cubicBezTo>
                    <a:cubicBezTo>
                      <a:pt x="195528" y="411256"/>
                      <a:pt x="192008" y="410084"/>
                      <a:pt x="189270" y="407350"/>
                    </a:cubicBezTo>
                    <a:lnTo>
                      <a:pt x="112213" y="333146"/>
                    </a:lnTo>
                    <a:lnTo>
                      <a:pt x="21467" y="407741"/>
                    </a:lnTo>
                    <a:cubicBezTo>
                      <a:pt x="18729" y="410084"/>
                      <a:pt x="15991" y="410865"/>
                      <a:pt x="12861" y="410865"/>
                    </a:cubicBezTo>
                    <a:cubicBezTo>
                      <a:pt x="9341" y="410865"/>
                      <a:pt x="5430" y="409303"/>
                      <a:pt x="3083" y="406179"/>
                    </a:cubicBezTo>
                    <a:cubicBezTo>
                      <a:pt x="-1611" y="400711"/>
                      <a:pt x="-829" y="392510"/>
                      <a:pt x="4647" y="387823"/>
                    </a:cubicBezTo>
                    <a:lnTo>
                      <a:pt x="104781" y="305807"/>
                    </a:lnTo>
                    <a:cubicBezTo>
                      <a:pt x="109866" y="301511"/>
                      <a:pt x="117298" y="301902"/>
                      <a:pt x="121992" y="306588"/>
                    </a:cubicBezTo>
                    <a:lnTo>
                      <a:pt x="195919" y="377669"/>
                    </a:lnTo>
                    <a:lnTo>
                      <a:pt x="278451" y="255035"/>
                    </a:lnTo>
                    <a:cubicBezTo>
                      <a:pt x="281581" y="250349"/>
                      <a:pt x="287448" y="248396"/>
                      <a:pt x="292924" y="249958"/>
                    </a:cubicBezTo>
                    <a:lnTo>
                      <a:pt x="373501" y="273391"/>
                    </a:lnTo>
                    <a:lnTo>
                      <a:pt x="569075" y="44919"/>
                    </a:lnTo>
                    <a:cubicBezTo>
                      <a:pt x="571422" y="42185"/>
                      <a:pt x="574649" y="40623"/>
                      <a:pt x="577974" y="40330"/>
                    </a:cubicBezTo>
                    <a:close/>
                    <a:moveTo>
                      <a:pt x="427131" y="0"/>
                    </a:moveTo>
                    <a:lnTo>
                      <a:pt x="533077" y="0"/>
                    </a:lnTo>
                    <a:cubicBezTo>
                      <a:pt x="537377" y="0"/>
                      <a:pt x="540896" y="3515"/>
                      <a:pt x="540896" y="7811"/>
                    </a:cubicBezTo>
                    <a:lnTo>
                      <a:pt x="540896" y="53898"/>
                    </a:lnTo>
                    <a:lnTo>
                      <a:pt x="419312" y="196454"/>
                    </a:lnTo>
                    <a:lnTo>
                      <a:pt x="419312" y="83971"/>
                    </a:lnTo>
                    <a:lnTo>
                      <a:pt x="419312" y="7811"/>
                    </a:lnTo>
                    <a:cubicBezTo>
                      <a:pt x="419312" y="3515"/>
                      <a:pt x="422831" y="0"/>
                      <a:pt x="427131" y="0"/>
                    </a:cubicBezTo>
                    <a:close/>
                  </a:path>
                </a:pathLst>
              </a:cu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b="1" dirty="0">
                  <a:solidFill>
                    <a:srgbClr val="FFFFFF"/>
                  </a:solidFill>
                  <a:latin typeface="+mj-lt"/>
                  <a:sym typeface="+mn-lt"/>
                </a:endParaRPr>
              </a:p>
            </p:txBody>
          </p:sp>
        </p:grpSp>
        <p:grpSp>
          <p:nvGrpSpPr>
            <p:cNvPr id="31" name="组合 30"/>
            <p:cNvGrpSpPr/>
            <p:nvPr/>
          </p:nvGrpSpPr>
          <p:grpSpPr>
            <a:xfrm>
              <a:off x="11158900" y="919519"/>
              <a:ext cx="360000" cy="109181"/>
              <a:chOff x="11158900" y="919519"/>
              <a:chExt cx="360000" cy="109181"/>
            </a:xfrm>
          </p:grpSpPr>
          <p:cxnSp>
            <p:nvCxnSpPr>
              <p:cNvPr id="28" name="直接连接符 27"/>
              <p:cNvCxnSpPr/>
              <p:nvPr/>
            </p:nvCxnSpPr>
            <p:spPr>
              <a:xfrm>
                <a:off x="11158900" y="919519"/>
                <a:ext cx="360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302900" y="1028700"/>
                <a:ext cx="216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grpSp>
        <p:sp>
          <p:nvSpPr>
            <p:cNvPr id="35" name="任意多边形: 形状 34"/>
            <p:cNvSpPr/>
            <p:nvPr/>
          </p:nvSpPr>
          <p:spPr>
            <a:xfrm flipH="1" flipV="1">
              <a:off x="10812214" y="5533810"/>
              <a:ext cx="1379786" cy="1324189"/>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 name="标题 4"/>
          <p:cNvSpPr>
            <a:spLocks noGrp="1"/>
          </p:cNvSpPr>
          <p:nvPr>
            <p:ph type="ctrTitle" hasCustomPrompt="1"/>
          </p:nvPr>
        </p:nvSpPr>
        <p:spPr>
          <a:xfrm>
            <a:off x="3958900" y="1028700"/>
            <a:ext cx="7560000" cy="2520000"/>
          </a:xfrm>
          <a:prstGeom prst="rect">
            <a:avLst/>
          </a:prstGeom>
        </p:spPr>
        <p:txBody>
          <a:bodyPr wrap="square" anchor="b">
            <a:noAutofit/>
          </a:bodyPr>
          <a:lstStyle>
            <a:lvl1pPr algn="l">
              <a:lnSpc>
                <a:spcPct val="100000"/>
              </a:lnSpc>
              <a:defRPr sz="6600" b="1">
                <a:ln w="19050">
                  <a:noFill/>
                </a:ln>
                <a:solidFill>
                  <a:schemeClr val="tx1"/>
                </a:solidFill>
                <a:latin typeface="+mj-ea"/>
                <a:ea typeface="+mj-ea"/>
              </a:defRPr>
            </a:lvl1pPr>
          </a:lstStyle>
          <a:p>
            <a:pPr lvl="0"/>
            <a:r>
              <a:rPr lang="en-US"/>
              <a:t>Click to add title</a:t>
            </a:r>
            <a:endParaRPr lang="en-US"/>
          </a:p>
        </p:txBody>
      </p:sp>
      <p:sp>
        <p:nvSpPr>
          <p:cNvPr id="9" name="副标题 8"/>
          <p:cNvSpPr>
            <a:spLocks noGrp="1"/>
          </p:cNvSpPr>
          <p:nvPr>
            <p:ph type="subTitle" sz="quarter" idx="1" hasCustomPrompt="1"/>
          </p:nvPr>
        </p:nvSpPr>
        <p:spPr>
          <a:xfrm>
            <a:off x="3958899" y="3671832"/>
            <a:ext cx="7560000" cy="900000"/>
          </a:xfrm>
          <a:prstGeom prst="rect">
            <a:avLst/>
          </a:prstGeom>
          <a:noFill/>
          <a:ln>
            <a:noFill/>
          </a:ln>
        </p:spPr>
        <p:txBody>
          <a:bodyPr vert="horz" wrap="square" lIns="91440" tIns="45720" rIns="91440" bIns="45720" rtlCol="0" anchor="t" anchorCtr="0">
            <a:normAutofit/>
          </a:bodyPr>
          <a:lstStyle>
            <a:lvl1pPr marL="0" indent="0" algn="l">
              <a:lnSpc>
                <a:spcPct val="100000"/>
              </a:lnSpc>
              <a:buNone/>
              <a:defRPr lang="en-US" sz="2400" dirty="0">
                <a:solidFill>
                  <a:schemeClr val="tx1"/>
                </a:solidFill>
                <a:latin typeface="+mj-ea"/>
                <a:ea typeface="+mj-ea"/>
              </a:defRPr>
            </a:lvl1pPr>
          </a:lstStyle>
          <a:p>
            <a:pPr lvl="0"/>
            <a:r>
              <a:rPr lang="en-US"/>
              <a:t>Click to add subtitle</a:t>
            </a:r>
            <a:endParaRPr lang="en-US"/>
          </a:p>
        </p:txBody>
      </p:sp>
      <p:sp>
        <p:nvSpPr>
          <p:cNvPr id="4" name="文本占位符 3"/>
          <p:cNvSpPr>
            <a:spLocks noGrp="1"/>
          </p:cNvSpPr>
          <p:nvPr>
            <p:ph type="body" sz="quarter" idx="13" hasCustomPrompt="1"/>
          </p:nvPr>
        </p:nvSpPr>
        <p:spPr>
          <a:xfrm>
            <a:off x="4739577" y="5171305"/>
            <a:ext cx="4320000" cy="288000"/>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endParaRPr lang="en-US"/>
          </a:p>
        </p:txBody>
      </p:sp>
      <p:sp>
        <p:nvSpPr>
          <p:cNvPr id="7" name="文本占位符 6"/>
          <p:cNvSpPr>
            <a:spLocks noGrp="1"/>
          </p:cNvSpPr>
          <p:nvPr>
            <p:ph type="body" sz="quarter" idx="14" hasCustomPrompt="1"/>
          </p:nvPr>
        </p:nvSpPr>
        <p:spPr>
          <a:xfrm>
            <a:off x="4739577" y="5495305"/>
            <a:ext cx="4320000" cy="288000"/>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en-US"/>
              <a:t>www.officeplus.cn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8000"/>
          </a:xfrm>
          <a:prstGeom prst="rect">
            <a:avLst/>
          </a:prstGeom>
          <a:gradFill flip="none" rotWithShape="1">
            <a:gsLst>
              <a:gs pos="16000">
                <a:schemeClr val="bg1"/>
              </a:gs>
              <a:gs pos="100000">
                <a:schemeClr val="bg2">
                  <a:lumMod val="90000"/>
                </a:schemeClr>
              </a:gs>
              <a:gs pos="65000">
                <a:schemeClr val="bg2"/>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 name="任意多边形: 形状 3"/>
          <p:cNvSpPr/>
          <p:nvPr userDrawn="1">
            <p:custDataLst>
              <p:tags r:id="rId3"/>
            </p:custDataLst>
          </p:nvPr>
        </p:nvSpPr>
        <p:spPr>
          <a:xfrm rot="10800000" flipV="1">
            <a:off x="7602316" y="0"/>
            <a:ext cx="4589683" cy="4589683"/>
          </a:xfrm>
          <a:custGeom>
            <a:avLst/>
            <a:gdLst>
              <a:gd name="connsiteX0" fmla="*/ 0 w 5805714"/>
              <a:gd name="connsiteY0" fmla="*/ 5719940 h 5805714"/>
              <a:gd name="connsiteX1" fmla="*/ 2169 w 5805714"/>
              <a:gd name="connsiteY1" fmla="*/ 5805714 h 5805714"/>
              <a:gd name="connsiteX2" fmla="*/ 0 w 5805714"/>
              <a:gd name="connsiteY2" fmla="*/ 5805714 h 5805714"/>
              <a:gd name="connsiteX3" fmla="*/ 5719940 w 5805714"/>
              <a:gd name="connsiteY3" fmla="*/ 0 h 5805714"/>
              <a:gd name="connsiteX4" fmla="*/ 5805714 w 5805714"/>
              <a:gd name="connsiteY4" fmla="*/ 0 h 5805714"/>
              <a:gd name="connsiteX5" fmla="*/ 5805714 w 5805714"/>
              <a:gd name="connsiteY5" fmla="*/ 2169 h 5805714"/>
              <a:gd name="connsiteX6" fmla="*/ 0 w 5805714"/>
              <a:gd name="connsiteY6" fmla="*/ 0 h 5805714"/>
              <a:gd name="connsiteX7" fmla="*/ 5719940 w 5805714"/>
              <a:gd name="connsiteY7" fmla="*/ 0 h 5805714"/>
              <a:gd name="connsiteX8" fmla="*/ 0 w 5805714"/>
              <a:gd name="connsiteY8" fmla="*/ 5719940 h 580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5714" h="5805714">
                <a:moveTo>
                  <a:pt x="0" y="5719940"/>
                </a:moveTo>
                <a:lnTo>
                  <a:pt x="2169" y="5805714"/>
                </a:lnTo>
                <a:lnTo>
                  <a:pt x="0" y="5805714"/>
                </a:lnTo>
                <a:close/>
                <a:moveTo>
                  <a:pt x="5719940" y="0"/>
                </a:moveTo>
                <a:lnTo>
                  <a:pt x="5805714" y="0"/>
                </a:lnTo>
                <a:lnTo>
                  <a:pt x="5805714" y="2169"/>
                </a:lnTo>
                <a:close/>
                <a:moveTo>
                  <a:pt x="0" y="0"/>
                </a:moveTo>
                <a:lnTo>
                  <a:pt x="5719940" y="0"/>
                </a:lnTo>
                <a:cubicBezTo>
                  <a:pt x="2560904" y="0"/>
                  <a:pt x="0" y="2560904"/>
                  <a:pt x="0" y="5719940"/>
                </a:cubicBezTo>
                <a:close/>
              </a:path>
            </a:pathLst>
          </a:custGeom>
          <a:solidFill>
            <a:schemeClr val="bg2">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userDrawn="1">
            <p:custDataLst>
              <p:tags r:id="rId4"/>
            </p:custDataLst>
          </p:nvPr>
        </p:nvSpPr>
        <p:spPr>
          <a:xfrm flipV="1">
            <a:off x="0" y="4432300"/>
            <a:ext cx="2425700" cy="2425700"/>
          </a:xfrm>
          <a:custGeom>
            <a:avLst/>
            <a:gdLst>
              <a:gd name="connsiteX0" fmla="*/ 0 w 5805714"/>
              <a:gd name="connsiteY0" fmla="*/ 5719940 h 5805714"/>
              <a:gd name="connsiteX1" fmla="*/ 2169 w 5805714"/>
              <a:gd name="connsiteY1" fmla="*/ 5805714 h 5805714"/>
              <a:gd name="connsiteX2" fmla="*/ 0 w 5805714"/>
              <a:gd name="connsiteY2" fmla="*/ 5805714 h 5805714"/>
              <a:gd name="connsiteX3" fmla="*/ 5719940 w 5805714"/>
              <a:gd name="connsiteY3" fmla="*/ 0 h 5805714"/>
              <a:gd name="connsiteX4" fmla="*/ 5805714 w 5805714"/>
              <a:gd name="connsiteY4" fmla="*/ 0 h 5805714"/>
              <a:gd name="connsiteX5" fmla="*/ 5805714 w 5805714"/>
              <a:gd name="connsiteY5" fmla="*/ 2169 h 5805714"/>
              <a:gd name="connsiteX6" fmla="*/ 0 w 5805714"/>
              <a:gd name="connsiteY6" fmla="*/ 0 h 5805714"/>
              <a:gd name="connsiteX7" fmla="*/ 5719940 w 5805714"/>
              <a:gd name="connsiteY7" fmla="*/ 0 h 5805714"/>
              <a:gd name="connsiteX8" fmla="*/ 0 w 5805714"/>
              <a:gd name="connsiteY8" fmla="*/ 5719940 h 580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5714" h="5805714">
                <a:moveTo>
                  <a:pt x="0" y="5719940"/>
                </a:moveTo>
                <a:lnTo>
                  <a:pt x="2169" y="5805714"/>
                </a:lnTo>
                <a:lnTo>
                  <a:pt x="0" y="5805714"/>
                </a:lnTo>
                <a:close/>
                <a:moveTo>
                  <a:pt x="5719940" y="0"/>
                </a:moveTo>
                <a:lnTo>
                  <a:pt x="5805714" y="0"/>
                </a:lnTo>
                <a:lnTo>
                  <a:pt x="5805714" y="2169"/>
                </a:lnTo>
                <a:close/>
                <a:moveTo>
                  <a:pt x="0" y="0"/>
                </a:moveTo>
                <a:lnTo>
                  <a:pt x="5719940" y="0"/>
                </a:lnTo>
                <a:cubicBezTo>
                  <a:pt x="2560904" y="0"/>
                  <a:pt x="0" y="2560904"/>
                  <a:pt x="0" y="5719940"/>
                </a:cubicBezTo>
                <a:close/>
              </a:path>
            </a:pathLst>
          </a:custGeom>
          <a:solidFill>
            <a:schemeClr val="bg2">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custDataLst>
              <p:tags r:id="rId5"/>
            </p:custDataLst>
          </p:nvPr>
        </p:nvSpPr>
        <p:spPr>
          <a:xfrm>
            <a:off x="11116600" y="728663"/>
            <a:ext cx="288000" cy="288000"/>
          </a:xfrm>
          <a:custGeom>
            <a:avLst/>
            <a:gdLst>
              <a:gd name="connsiteX0" fmla="*/ 259551 w 288000"/>
              <a:gd name="connsiteY0" fmla="*/ 230400 h 288000"/>
              <a:gd name="connsiteX1" fmla="*/ 288000 w 288000"/>
              <a:gd name="connsiteY1" fmla="*/ 259200 h 288000"/>
              <a:gd name="connsiteX2" fmla="*/ 259551 w 288000"/>
              <a:gd name="connsiteY2" fmla="*/ 288000 h 288000"/>
              <a:gd name="connsiteX3" fmla="*/ 231102 w 288000"/>
              <a:gd name="connsiteY3" fmla="*/ 259200 h 288000"/>
              <a:gd name="connsiteX4" fmla="*/ 259551 w 288000"/>
              <a:gd name="connsiteY4" fmla="*/ 230400 h 288000"/>
              <a:gd name="connsiteX5" fmla="*/ 144000 w 288000"/>
              <a:gd name="connsiteY5" fmla="*/ 230400 h 288000"/>
              <a:gd name="connsiteX6" fmla="*/ 172449 w 288000"/>
              <a:gd name="connsiteY6" fmla="*/ 259200 h 288000"/>
              <a:gd name="connsiteX7" fmla="*/ 144000 w 288000"/>
              <a:gd name="connsiteY7" fmla="*/ 288000 h 288000"/>
              <a:gd name="connsiteX8" fmla="*/ 115551 w 288000"/>
              <a:gd name="connsiteY8" fmla="*/ 259200 h 288000"/>
              <a:gd name="connsiteX9" fmla="*/ 144000 w 288000"/>
              <a:gd name="connsiteY9" fmla="*/ 230400 h 288000"/>
              <a:gd name="connsiteX10" fmla="*/ 28449 w 288000"/>
              <a:gd name="connsiteY10" fmla="*/ 230400 h 288000"/>
              <a:gd name="connsiteX11" fmla="*/ 56898 w 288000"/>
              <a:gd name="connsiteY11" fmla="*/ 259200 h 288000"/>
              <a:gd name="connsiteX12" fmla="*/ 28449 w 288000"/>
              <a:gd name="connsiteY12" fmla="*/ 288000 h 288000"/>
              <a:gd name="connsiteX13" fmla="*/ 0 w 288000"/>
              <a:gd name="connsiteY13" fmla="*/ 259200 h 288000"/>
              <a:gd name="connsiteX14" fmla="*/ 28449 w 288000"/>
              <a:gd name="connsiteY14" fmla="*/ 230400 h 288000"/>
              <a:gd name="connsiteX15" fmla="*/ 259551 w 288000"/>
              <a:gd name="connsiteY15" fmla="*/ 115199 h 288000"/>
              <a:gd name="connsiteX16" fmla="*/ 288000 w 288000"/>
              <a:gd name="connsiteY16" fmla="*/ 144001 h 288000"/>
              <a:gd name="connsiteX17" fmla="*/ 259551 w 288000"/>
              <a:gd name="connsiteY17" fmla="*/ 172801 h 288000"/>
              <a:gd name="connsiteX18" fmla="*/ 231102 w 288000"/>
              <a:gd name="connsiteY18" fmla="*/ 144001 h 288000"/>
              <a:gd name="connsiteX19" fmla="*/ 259551 w 288000"/>
              <a:gd name="connsiteY19" fmla="*/ 115199 h 288000"/>
              <a:gd name="connsiteX20" fmla="*/ 144000 w 288000"/>
              <a:gd name="connsiteY20" fmla="*/ 115199 h 288000"/>
              <a:gd name="connsiteX21" fmla="*/ 172449 w 288000"/>
              <a:gd name="connsiteY21" fmla="*/ 144001 h 288000"/>
              <a:gd name="connsiteX22" fmla="*/ 144000 w 288000"/>
              <a:gd name="connsiteY22" fmla="*/ 172801 h 288000"/>
              <a:gd name="connsiteX23" fmla="*/ 115551 w 288000"/>
              <a:gd name="connsiteY23" fmla="*/ 144001 h 288000"/>
              <a:gd name="connsiteX24" fmla="*/ 144000 w 288000"/>
              <a:gd name="connsiteY24" fmla="*/ 115199 h 288000"/>
              <a:gd name="connsiteX25" fmla="*/ 28449 w 288000"/>
              <a:gd name="connsiteY25" fmla="*/ 115199 h 288000"/>
              <a:gd name="connsiteX26" fmla="*/ 56898 w 288000"/>
              <a:gd name="connsiteY26" fmla="*/ 144001 h 288000"/>
              <a:gd name="connsiteX27" fmla="*/ 28449 w 288000"/>
              <a:gd name="connsiteY27" fmla="*/ 172801 h 288000"/>
              <a:gd name="connsiteX28" fmla="*/ 0 w 288000"/>
              <a:gd name="connsiteY28" fmla="*/ 144001 h 288000"/>
              <a:gd name="connsiteX29" fmla="*/ 28449 w 288000"/>
              <a:gd name="connsiteY29" fmla="*/ 115199 h 288000"/>
              <a:gd name="connsiteX30" fmla="*/ 259551 w 288000"/>
              <a:gd name="connsiteY30" fmla="*/ 0 h 288000"/>
              <a:gd name="connsiteX31" fmla="*/ 288000 w 288000"/>
              <a:gd name="connsiteY31" fmla="*/ 28800 h 288000"/>
              <a:gd name="connsiteX32" fmla="*/ 259551 w 288000"/>
              <a:gd name="connsiteY32" fmla="*/ 57600 h 288000"/>
              <a:gd name="connsiteX33" fmla="*/ 231102 w 288000"/>
              <a:gd name="connsiteY33" fmla="*/ 28800 h 288000"/>
              <a:gd name="connsiteX34" fmla="*/ 259551 w 288000"/>
              <a:gd name="connsiteY34" fmla="*/ 0 h 288000"/>
              <a:gd name="connsiteX35" fmla="*/ 144000 w 288000"/>
              <a:gd name="connsiteY35" fmla="*/ 0 h 288000"/>
              <a:gd name="connsiteX36" fmla="*/ 172449 w 288000"/>
              <a:gd name="connsiteY36" fmla="*/ 28800 h 288000"/>
              <a:gd name="connsiteX37" fmla="*/ 144000 w 288000"/>
              <a:gd name="connsiteY37" fmla="*/ 57600 h 288000"/>
              <a:gd name="connsiteX38" fmla="*/ 115551 w 288000"/>
              <a:gd name="connsiteY38" fmla="*/ 28800 h 288000"/>
              <a:gd name="connsiteX39" fmla="*/ 144000 w 288000"/>
              <a:gd name="connsiteY39" fmla="*/ 0 h 288000"/>
              <a:gd name="connsiteX40" fmla="*/ 28449 w 288000"/>
              <a:gd name="connsiteY40" fmla="*/ 0 h 288000"/>
              <a:gd name="connsiteX41" fmla="*/ 56898 w 288000"/>
              <a:gd name="connsiteY41" fmla="*/ 28800 h 288000"/>
              <a:gd name="connsiteX42" fmla="*/ 28449 w 288000"/>
              <a:gd name="connsiteY42" fmla="*/ 57600 h 288000"/>
              <a:gd name="connsiteX43" fmla="*/ 0 w 288000"/>
              <a:gd name="connsiteY43" fmla="*/ 28800 h 288000"/>
              <a:gd name="connsiteX44" fmla="*/ 28449 w 288000"/>
              <a:gd name="connsiteY44" fmla="*/ 0 h 2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8000" h="288000">
                <a:moveTo>
                  <a:pt x="259551" y="230400"/>
                </a:moveTo>
                <a:cubicBezTo>
                  <a:pt x="275263" y="230400"/>
                  <a:pt x="288000" y="243294"/>
                  <a:pt x="288000" y="259200"/>
                </a:cubicBezTo>
                <a:cubicBezTo>
                  <a:pt x="288000" y="275105"/>
                  <a:pt x="275263" y="288000"/>
                  <a:pt x="259551" y="288000"/>
                </a:cubicBezTo>
                <a:cubicBezTo>
                  <a:pt x="243839" y="288000"/>
                  <a:pt x="231102" y="275105"/>
                  <a:pt x="231102" y="259200"/>
                </a:cubicBezTo>
                <a:cubicBezTo>
                  <a:pt x="231102" y="243294"/>
                  <a:pt x="243839" y="230400"/>
                  <a:pt x="259551" y="230400"/>
                </a:cubicBezTo>
                <a:close/>
                <a:moveTo>
                  <a:pt x="144000" y="230400"/>
                </a:moveTo>
                <a:cubicBezTo>
                  <a:pt x="159712" y="230400"/>
                  <a:pt x="172449" y="243294"/>
                  <a:pt x="172449" y="259200"/>
                </a:cubicBezTo>
                <a:cubicBezTo>
                  <a:pt x="172449" y="275105"/>
                  <a:pt x="159712" y="288000"/>
                  <a:pt x="144000" y="288000"/>
                </a:cubicBezTo>
                <a:cubicBezTo>
                  <a:pt x="128288" y="288000"/>
                  <a:pt x="115551" y="275105"/>
                  <a:pt x="115551" y="259200"/>
                </a:cubicBezTo>
                <a:cubicBezTo>
                  <a:pt x="115551" y="243294"/>
                  <a:pt x="128288" y="230400"/>
                  <a:pt x="144000" y="230400"/>
                </a:cubicBezTo>
                <a:close/>
                <a:moveTo>
                  <a:pt x="28449" y="230400"/>
                </a:moveTo>
                <a:cubicBezTo>
                  <a:pt x="44161" y="230400"/>
                  <a:pt x="56898" y="243294"/>
                  <a:pt x="56898" y="259200"/>
                </a:cubicBezTo>
                <a:cubicBezTo>
                  <a:pt x="56898" y="275105"/>
                  <a:pt x="44161" y="288000"/>
                  <a:pt x="28449" y="288000"/>
                </a:cubicBezTo>
                <a:cubicBezTo>
                  <a:pt x="12737" y="288000"/>
                  <a:pt x="0" y="275105"/>
                  <a:pt x="0" y="259200"/>
                </a:cubicBezTo>
                <a:cubicBezTo>
                  <a:pt x="0" y="243294"/>
                  <a:pt x="12737" y="230400"/>
                  <a:pt x="28449" y="230400"/>
                </a:cubicBezTo>
                <a:close/>
                <a:moveTo>
                  <a:pt x="259551" y="115199"/>
                </a:moveTo>
                <a:cubicBezTo>
                  <a:pt x="275263" y="115199"/>
                  <a:pt x="288000" y="128094"/>
                  <a:pt x="288000" y="144001"/>
                </a:cubicBezTo>
                <a:cubicBezTo>
                  <a:pt x="288000" y="159906"/>
                  <a:pt x="275263" y="172801"/>
                  <a:pt x="259551" y="172801"/>
                </a:cubicBezTo>
                <a:cubicBezTo>
                  <a:pt x="243839" y="172801"/>
                  <a:pt x="231102" y="159906"/>
                  <a:pt x="231102" y="144001"/>
                </a:cubicBezTo>
                <a:cubicBezTo>
                  <a:pt x="231102" y="128094"/>
                  <a:pt x="243839" y="115199"/>
                  <a:pt x="259551" y="115199"/>
                </a:cubicBezTo>
                <a:close/>
                <a:moveTo>
                  <a:pt x="144000" y="115199"/>
                </a:moveTo>
                <a:cubicBezTo>
                  <a:pt x="159712" y="115199"/>
                  <a:pt x="172449" y="128094"/>
                  <a:pt x="172449" y="144001"/>
                </a:cubicBezTo>
                <a:cubicBezTo>
                  <a:pt x="172449" y="159906"/>
                  <a:pt x="159712" y="172801"/>
                  <a:pt x="144000" y="172801"/>
                </a:cubicBezTo>
                <a:cubicBezTo>
                  <a:pt x="128288" y="172801"/>
                  <a:pt x="115551" y="159906"/>
                  <a:pt x="115551" y="144001"/>
                </a:cubicBezTo>
                <a:cubicBezTo>
                  <a:pt x="115551" y="128094"/>
                  <a:pt x="128288" y="115199"/>
                  <a:pt x="144000" y="115199"/>
                </a:cubicBezTo>
                <a:close/>
                <a:moveTo>
                  <a:pt x="28449" y="115199"/>
                </a:moveTo>
                <a:cubicBezTo>
                  <a:pt x="44161" y="115199"/>
                  <a:pt x="56898" y="128094"/>
                  <a:pt x="56898" y="144001"/>
                </a:cubicBezTo>
                <a:cubicBezTo>
                  <a:pt x="56898" y="159906"/>
                  <a:pt x="44161" y="172801"/>
                  <a:pt x="28449" y="172801"/>
                </a:cubicBezTo>
                <a:cubicBezTo>
                  <a:pt x="12737" y="172801"/>
                  <a:pt x="0" y="159906"/>
                  <a:pt x="0" y="144001"/>
                </a:cubicBezTo>
                <a:cubicBezTo>
                  <a:pt x="0" y="128094"/>
                  <a:pt x="12737" y="115199"/>
                  <a:pt x="28449" y="115199"/>
                </a:cubicBezTo>
                <a:close/>
                <a:moveTo>
                  <a:pt x="259551" y="0"/>
                </a:moveTo>
                <a:cubicBezTo>
                  <a:pt x="275263" y="0"/>
                  <a:pt x="288000" y="12895"/>
                  <a:pt x="288000" y="28800"/>
                </a:cubicBezTo>
                <a:cubicBezTo>
                  <a:pt x="288000" y="44706"/>
                  <a:pt x="275263" y="57600"/>
                  <a:pt x="259551" y="57600"/>
                </a:cubicBezTo>
                <a:cubicBezTo>
                  <a:pt x="243839" y="57600"/>
                  <a:pt x="231102" y="44706"/>
                  <a:pt x="231102" y="28800"/>
                </a:cubicBezTo>
                <a:cubicBezTo>
                  <a:pt x="231102" y="12895"/>
                  <a:pt x="243839" y="0"/>
                  <a:pt x="259551" y="0"/>
                </a:cubicBezTo>
                <a:close/>
                <a:moveTo>
                  <a:pt x="144000" y="0"/>
                </a:moveTo>
                <a:cubicBezTo>
                  <a:pt x="159712" y="0"/>
                  <a:pt x="172449" y="12895"/>
                  <a:pt x="172449" y="28800"/>
                </a:cubicBezTo>
                <a:cubicBezTo>
                  <a:pt x="172449" y="44706"/>
                  <a:pt x="159712" y="57600"/>
                  <a:pt x="144000" y="57600"/>
                </a:cubicBezTo>
                <a:cubicBezTo>
                  <a:pt x="128288" y="57600"/>
                  <a:pt x="115551" y="44706"/>
                  <a:pt x="115551" y="28800"/>
                </a:cubicBezTo>
                <a:cubicBezTo>
                  <a:pt x="115551" y="12895"/>
                  <a:pt x="128288" y="0"/>
                  <a:pt x="144000" y="0"/>
                </a:cubicBezTo>
                <a:close/>
                <a:moveTo>
                  <a:pt x="28449" y="0"/>
                </a:moveTo>
                <a:cubicBezTo>
                  <a:pt x="44161" y="0"/>
                  <a:pt x="56898" y="12895"/>
                  <a:pt x="56898" y="28800"/>
                </a:cubicBezTo>
                <a:cubicBezTo>
                  <a:pt x="56898" y="44706"/>
                  <a:pt x="44161" y="57600"/>
                  <a:pt x="28449" y="57600"/>
                </a:cubicBezTo>
                <a:cubicBezTo>
                  <a:pt x="12737" y="57600"/>
                  <a:pt x="0" y="44706"/>
                  <a:pt x="0" y="28800"/>
                </a:cubicBezTo>
                <a:cubicBezTo>
                  <a:pt x="0" y="12895"/>
                  <a:pt x="12737" y="0"/>
                  <a:pt x="28449"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custDataLst>
              <p:tags r:id="rId6"/>
            </p:custDataLst>
          </p:nvPr>
        </p:nvSpPr>
        <p:spPr>
          <a:xfrm>
            <a:off x="775823" y="2425700"/>
            <a:ext cx="2880000" cy="1081088"/>
          </a:xfrm>
        </p:spPr>
        <p:txBody>
          <a:bodyPr wrap="square" anchor="b">
            <a:normAutofit/>
          </a:bodyPr>
          <a:lstStyle>
            <a:lvl1pPr algn="ctr">
              <a:defRPr sz="5400">
                <a:solidFill>
                  <a:schemeClr val="tx2"/>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8"/>
            </p:custDataLst>
          </p:nvPr>
        </p:nvSpPr>
        <p:spPr/>
        <p:txBody>
          <a:bodyPr/>
          <a:lstStyle/>
          <a:p>
            <a:endParaRPr lang="zh-CN" altLang="en-US"/>
          </a:p>
        </p:txBody>
      </p:sp>
      <p:sp>
        <p:nvSpPr>
          <p:cNvPr id="9" name="灯片编号占位符 5"/>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dirty="0"/>
              <a:t>单击此处编辑母版标题样式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2192000" cy="6858000"/>
          </a:xfrm>
          <a:prstGeom prst="rect">
            <a:avLst/>
          </a:prstGeom>
          <a:gradFill>
            <a:gsLst>
              <a:gs pos="0">
                <a:schemeClr val="bg1">
                  <a:alpha val="0"/>
                </a:schemeClr>
              </a:gs>
              <a:gs pos="100000">
                <a:schemeClr val="bg2"/>
              </a:gs>
            </a:gsLst>
            <a:lin ang="2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ctrTitle"/>
            <p:custDataLst>
              <p:tags r:id="rId3"/>
            </p:custDataLst>
          </p:nvPr>
        </p:nvSpPr>
        <p:spPr>
          <a:xfrm>
            <a:off x="1188000" y="2700000"/>
            <a:ext cx="6300000" cy="2520000"/>
          </a:xfrm>
        </p:spPr>
        <p:txBody>
          <a:bodyPr wrap="square" anchor="t">
            <a:normAutofit/>
          </a:bodyPr>
          <a:lstStyle>
            <a:lvl1pPr algn="l">
              <a:lnSpc>
                <a:spcPct val="100000"/>
              </a:lnSpc>
              <a:defRPr sz="6400">
                <a:gradFill>
                  <a:gsLst>
                    <a:gs pos="0">
                      <a:schemeClr val="accent1">
                        <a:lumMod val="90000"/>
                        <a:lumOff val="10000"/>
                      </a:schemeClr>
                    </a:gs>
                    <a:gs pos="100000">
                      <a:schemeClr val="accent1">
                        <a:lumMod val="75000"/>
                      </a:schemeClr>
                    </a:gs>
                  </a:gsLst>
                  <a:lin ang="1800000" scaled="0"/>
                </a:gradFill>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custDataLst>
              <p:tags r:id="rId4"/>
            </p:custDataLst>
          </p:nvPr>
        </p:nvSpPr>
        <p:spPr>
          <a:xfrm>
            <a:off x="1188000" y="1584000"/>
            <a:ext cx="6300000" cy="864000"/>
          </a:xfrm>
        </p:spPr>
        <p:txBody>
          <a:bodyPr wrap="square" anchor="b">
            <a:normAutofit/>
          </a:bodyPr>
          <a:lstStyle>
            <a:lvl1pPr marL="0" indent="0" algn="l">
              <a:lnSpc>
                <a:spcPct val="100000"/>
              </a:lnSpc>
              <a:buNone/>
              <a:defRPr sz="2000" b="1" i="1">
                <a:gradFill>
                  <a:gsLst>
                    <a:gs pos="0">
                      <a:schemeClr val="accent1"/>
                    </a:gs>
                    <a:gs pos="100000">
                      <a:schemeClr val="accent1">
                        <a:lumMod val="75000"/>
                      </a:schemeClr>
                    </a:gs>
                  </a:gsLst>
                  <a:lin ang="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0" name="公司名占位符 6"/>
          <p:cNvSpPr>
            <a:spLocks noGrp="1"/>
          </p:cNvSpPr>
          <p:nvPr>
            <p:ph type="body" sz="quarter" idx="13" hasCustomPrompt="1"/>
            <p:custDataLst>
              <p:tags r:id="rId8"/>
            </p:custDataLst>
          </p:nvPr>
        </p:nvSpPr>
        <p:spPr>
          <a:xfrm>
            <a:off x="1188000" y="756000"/>
            <a:ext cx="2880000" cy="504000"/>
          </a:xfrm>
        </p:spPr>
        <p:txBody>
          <a:bodyPr wrap="square" anchor="ctr">
            <a:normAutofit/>
          </a:bodyPr>
          <a:lstStyle>
            <a:lvl1pPr marL="0" indent="0">
              <a:lnSpc>
                <a:spcPct val="100000"/>
              </a:lnSpc>
              <a:buNone/>
              <a:defRPr sz="1800"/>
            </a:lvl1pPr>
          </a:lstStyle>
          <a:p>
            <a:pPr lvl="0"/>
            <a:r>
              <a:rPr lang="zh-CN" altLang="en-US" dirty="0"/>
              <a:t>公司名</a:t>
            </a:r>
            <a:endParaRPr lang="zh-CN" altLang="en-US" dirty="0"/>
          </a:p>
        </p:txBody>
      </p:sp>
      <p:sp>
        <p:nvSpPr>
          <p:cNvPr id="24" name="署名占位符 10"/>
          <p:cNvSpPr>
            <a:spLocks noGrp="1"/>
          </p:cNvSpPr>
          <p:nvPr>
            <p:ph type="body" sz="quarter" idx="17" hasCustomPrompt="1"/>
            <p:custDataLst>
              <p:tags r:id="rId9"/>
            </p:custDataLst>
          </p:nvPr>
        </p:nvSpPr>
        <p:spPr>
          <a:xfrm>
            <a:off x="1188000" y="5580000"/>
            <a:ext cx="2088000" cy="504000"/>
          </a:xfrm>
        </p:spPr>
        <p:txBody>
          <a:bodyPr wrap="square" anchor="ctr">
            <a:normAutofit/>
          </a:bodyPr>
          <a:lstStyle>
            <a:lvl1pPr marL="0" indent="0" algn="l">
              <a:lnSpc>
                <a:spcPct val="100000"/>
              </a:lnSpc>
              <a:buNone/>
              <a:defRPr sz="1800"/>
            </a:lvl1pPr>
          </a:lstStyle>
          <a:p>
            <a:pPr lvl="0"/>
            <a:r>
              <a:rPr lang="zh-CN" altLang="en-US" dirty="0"/>
              <a:t>署名</a:t>
            </a:r>
            <a:endParaRPr lang="zh-CN" altLang="en-US" dirty="0"/>
          </a:p>
        </p:txBody>
      </p:sp>
      <p:sp>
        <p:nvSpPr>
          <p:cNvPr id="9" name="任意多边形: 形状 8"/>
          <p:cNvSpPr/>
          <p:nvPr userDrawn="1">
            <p:custDataLst>
              <p:tags r:id="rId10"/>
            </p:custDataLst>
          </p:nvPr>
        </p:nvSpPr>
        <p:spPr>
          <a:xfrm>
            <a:off x="8303481" y="1"/>
            <a:ext cx="3888439" cy="2990663"/>
          </a:xfrm>
          <a:custGeom>
            <a:avLst/>
            <a:gdLst>
              <a:gd name="connsiteX0" fmla="*/ 701222 w 3888439"/>
              <a:gd name="connsiteY0" fmla="*/ 0 h 2990663"/>
              <a:gd name="connsiteX1" fmla="*/ 1837804 w 3888439"/>
              <a:gd name="connsiteY1" fmla="*/ 0 h 2990663"/>
              <a:gd name="connsiteX2" fmla="*/ 1073370 w 3888439"/>
              <a:gd name="connsiteY2" fmla="*/ 764434 h 2990663"/>
              <a:gd name="connsiteX3" fmla="*/ 1073369 w 3888439"/>
              <a:gd name="connsiteY3" fmla="*/ 1917293 h 2990663"/>
              <a:gd name="connsiteX4" fmla="*/ 2226228 w 3888439"/>
              <a:gd name="connsiteY4" fmla="*/ 1917293 h 2990663"/>
              <a:gd name="connsiteX5" fmla="*/ 3888439 w 3888439"/>
              <a:gd name="connsiteY5" fmla="*/ 255082 h 2990663"/>
              <a:gd name="connsiteX6" fmla="*/ 3888439 w 3888439"/>
              <a:gd name="connsiteY6" fmla="*/ 1391667 h 2990663"/>
              <a:gd name="connsiteX7" fmla="*/ 2763601 w 3888439"/>
              <a:gd name="connsiteY7" fmla="*/ 2516504 h 2990663"/>
              <a:gd name="connsiteX8" fmla="*/ 474159 w 3888439"/>
              <a:gd name="connsiteY8" fmla="*/ 2516504 h 2990663"/>
              <a:gd name="connsiteX9" fmla="*/ 474159 w 3888439"/>
              <a:gd name="connsiteY9" fmla="*/ 2516505 h 2990663"/>
              <a:gd name="connsiteX10" fmla="*/ 474159 w 3888439"/>
              <a:gd name="connsiteY10" fmla="*/ 227063 h 2990663"/>
              <a:gd name="connsiteX11" fmla="*/ 701222 w 3888439"/>
              <a:gd name="connsiteY11" fmla="*/ 0 h 29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88439" h="2990663">
                <a:moveTo>
                  <a:pt x="701222" y="0"/>
                </a:moveTo>
                <a:lnTo>
                  <a:pt x="1837804" y="0"/>
                </a:lnTo>
                <a:lnTo>
                  <a:pt x="1073370" y="764434"/>
                </a:lnTo>
                <a:cubicBezTo>
                  <a:pt x="755017" y="1082787"/>
                  <a:pt x="755017" y="1598941"/>
                  <a:pt x="1073369" y="1917293"/>
                </a:cubicBezTo>
                <a:cubicBezTo>
                  <a:pt x="1391723" y="2235647"/>
                  <a:pt x="1907876" y="2235648"/>
                  <a:pt x="2226228" y="1917293"/>
                </a:cubicBezTo>
                <a:lnTo>
                  <a:pt x="3888439" y="255082"/>
                </a:lnTo>
                <a:lnTo>
                  <a:pt x="3888439" y="1391667"/>
                </a:lnTo>
                <a:lnTo>
                  <a:pt x="2763601" y="2516504"/>
                </a:lnTo>
                <a:cubicBezTo>
                  <a:pt x="2131388" y="3148717"/>
                  <a:pt x="1106371" y="3148716"/>
                  <a:pt x="474159" y="2516504"/>
                </a:cubicBezTo>
                <a:lnTo>
                  <a:pt x="474159" y="2516505"/>
                </a:lnTo>
                <a:cubicBezTo>
                  <a:pt x="-158053" y="1884293"/>
                  <a:pt x="-158053" y="859275"/>
                  <a:pt x="474159" y="227063"/>
                </a:cubicBezTo>
                <a:lnTo>
                  <a:pt x="701222" y="0"/>
                </a:lnTo>
                <a:close/>
              </a:path>
            </a:pathLst>
          </a:custGeom>
          <a:solidFill>
            <a:schemeClr val="accent1">
              <a:alpha val="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7" name="任意多边形: 形状 16"/>
          <p:cNvSpPr/>
          <p:nvPr userDrawn="1">
            <p:custDataLst>
              <p:tags r:id="rId11"/>
            </p:custDataLst>
          </p:nvPr>
        </p:nvSpPr>
        <p:spPr>
          <a:xfrm>
            <a:off x="140" y="4031014"/>
            <a:ext cx="3367833" cy="2826723"/>
          </a:xfrm>
          <a:custGeom>
            <a:avLst/>
            <a:gdLst>
              <a:gd name="connsiteX0" fmla="*/ 1739345 w 3367833"/>
              <a:gd name="connsiteY0" fmla="*/ 27 h 2826723"/>
              <a:gd name="connsiteX1" fmla="*/ 2879022 w 3367833"/>
              <a:gd name="connsiteY1" fmla="*/ 459570 h 2826723"/>
              <a:gd name="connsiteX2" fmla="*/ 2893839 w 3367833"/>
              <a:gd name="connsiteY2" fmla="*/ 474387 h 2826723"/>
              <a:gd name="connsiteX3" fmla="*/ 2908656 w 3367833"/>
              <a:gd name="connsiteY3" fmla="*/ 489203 h 2826723"/>
              <a:gd name="connsiteX4" fmla="*/ 2893816 w 3367833"/>
              <a:gd name="connsiteY4" fmla="*/ 2763402 h 2826723"/>
              <a:gd name="connsiteX5" fmla="*/ 2830506 w 3367833"/>
              <a:gd name="connsiteY5" fmla="*/ 2826712 h 2826723"/>
              <a:gd name="connsiteX6" fmla="*/ 1693631 w 3367833"/>
              <a:gd name="connsiteY6" fmla="*/ 2826723 h 2826723"/>
              <a:gd name="connsiteX7" fmla="*/ 2294403 w 3367833"/>
              <a:gd name="connsiteY7" fmla="*/ 2225952 h 2826723"/>
              <a:gd name="connsiteX8" fmla="*/ 2294414 w 3367833"/>
              <a:gd name="connsiteY8" fmla="*/ 1073811 h 2826723"/>
              <a:gd name="connsiteX9" fmla="*/ 1141825 w 3367833"/>
              <a:gd name="connsiteY9" fmla="*/ 1073374 h 2826723"/>
              <a:gd name="connsiteX10" fmla="*/ 0 w 3367833"/>
              <a:gd name="connsiteY10" fmla="*/ 2215198 h 2826723"/>
              <a:gd name="connsiteX11" fmla="*/ 11 w 3367833"/>
              <a:gd name="connsiteY11" fmla="*/ 1078324 h 2826723"/>
              <a:gd name="connsiteX12" fmla="*/ 604375 w 3367833"/>
              <a:gd name="connsiteY12" fmla="*/ 473960 h 2826723"/>
              <a:gd name="connsiteX13" fmla="*/ 1739345 w 3367833"/>
              <a:gd name="connsiteY13" fmla="*/ 27 h 282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7833" h="2826723">
                <a:moveTo>
                  <a:pt x="1739345" y="27"/>
                </a:moveTo>
                <a:cubicBezTo>
                  <a:pt x="2150407" y="-2335"/>
                  <a:pt x="2562254" y="150884"/>
                  <a:pt x="2879022" y="459570"/>
                </a:cubicBezTo>
                <a:lnTo>
                  <a:pt x="2893839" y="474387"/>
                </a:lnTo>
                <a:lnTo>
                  <a:pt x="2908656" y="489203"/>
                </a:lnTo>
                <a:cubicBezTo>
                  <a:pt x="3525579" y="1122291"/>
                  <a:pt x="3521079" y="2136139"/>
                  <a:pt x="2893816" y="2763402"/>
                </a:cubicBezTo>
                <a:lnTo>
                  <a:pt x="2830506" y="2826712"/>
                </a:lnTo>
                <a:lnTo>
                  <a:pt x="1693631" y="2826723"/>
                </a:lnTo>
                <a:lnTo>
                  <a:pt x="2294403" y="2225952"/>
                </a:lnTo>
                <a:cubicBezTo>
                  <a:pt x="2612749" y="1907606"/>
                  <a:pt x="2612754" y="1392151"/>
                  <a:pt x="2294414" y="1073811"/>
                </a:cubicBezTo>
                <a:cubicBezTo>
                  <a:pt x="1976075" y="755471"/>
                  <a:pt x="1460171" y="755028"/>
                  <a:pt x="1141825" y="1073374"/>
                </a:cubicBezTo>
                <a:lnTo>
                  <a:pt x="0" y="2215198"/>
                </a:lnTo>
                <a:lnTo>
                  <a:pt x="11" y="1078324"/>
                </a:lnTo>
                <a:lnTo>
                  <a:pt x="604375" y="473960"/>
                </a:lnTo>
                <a:cubicBezTo>
                  <a:pt x="918006" y="160329"/>
                  <a:pt x="1328284" y="2388"/>
                  <a:pt x="1739345" y="27"/>
                </a:cubicBez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0" name="任意多边形: 形状 19"/>
          <p:cNvSpPr/>
          <p:nvPr userDrawn="1">
            <p:custDataLst>
              <p:tags r:id="rId12"/>
            </p:custDataLst>
          </p:nvPr>
        </p:nvSpPr>
        <p:spPr>
          <a:xfrm>
            <a:off x="7951867" y="1"/>
            <a:ext cx="4240054" cy="5117611"/>
          </a:xfrm>
          <a:custGeom>
            <a:avLst/>
            <a:gdLst>
              <a:gd name="connsiteX0" fmla="*/ 2828170 w 4240054"/>
              <a:gd name="connsiteY0" fmla="*/ 0 h 5117611"/>
              <a:gd name="connsiteX1" fmla="*/ 3964752 w 4240054"/>
              <a:gd name="connsiteY1" fmla="*/ 0 h 5117611"/>
              <a:gd name="connsiteX2" fmla="*/ 1073370 w 4240054"/>
              <a:gd name="connsiteY2" fmla="*/ 2891382 h 5117611"/>
              <a:gd name="connsiteX3" fmla="*/ 1073369 w 4240054"/>
              <a:gd name="connsiteY3" fmla="*/ 4044241 h 5117611"/>
              <a:gd name="connsiteX4" fmla="*/ 2226228 w 4240054"/>
              <a:gd name="connsiteY4" fmla="*/ 4044241 h 5117611"/>
              <a:gd name="connsiteX5" fmla="*/ 4240053 w 4240054"/>
              <a:gd name="connsiteY5" fmla="*/ 2030415 h 5117611"/>
              <a:gd name="connsiteX6" fmla="*/ 4240054 w 4240054"/>
              <a:gd name="connsiteY6" fmla="*/ 3166999 h 5117611"/>
              <a:gd name="connsiteX7" fmla="*/ 2763600 w 4240054"/>
              <a:gd name="connsiteY7" fmla="*/ 4643452 h 5117611"/>
              <a:gd name="connsiteX8" fmla="*/ 597109 w 4240054"/>
              <a:gd name="connsiteY8" fmla="*/ 4754583 h 5117611"/>
              <a:gd name="connsiteX9" fmla="*/ 474159 w 4240054"/>
              <a:gd name="connsiteY9" fmla="*/ 4643453 h 5117611"/>
              <a:gd name="connsiteX10" fmla="*/ 363028 w 4240054"/>
              <a:gd name="connsiteY10" fmla="*/ 4520502 h 5117611"/>
              <a:gd name="connsiteX11" fmla="*/ 474159 w 4240054"/>
              <a:gd name="connsiteY11" fmla="*/ 2354011 h 5117611"/>
              <a:gd name="connsiteX12" fmla="*/ 2828170 w 4240054"/>
              <a:gd name="connsiteY12" fmla="*/ 0 h 511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0054" h="5117611">
                <a:moveTo>
                  <a:pt x="2828170" y="0"/>
                </a:moveTo>
                <a:lnTo>
                  <a:pt x="3964752" y="0"/>
                </a:lnTo>
                <a:lnTo>
                  <a:pt x="1073370" y="2891382"/>
                </a:lnTo>
                <a:cubicBezTo>
                  <a:pt x="755017" y="3209735"/>
                  <a:pt x="755017" y="3725889"/>
                  <a:pt x="1073369" y="4044241"/>
                </a:cubicBezTo>
                <a:cubicBezTo>
                  <a:pt x="1391723" y="4362595"/>
                  <a:pt x="1907875" y="4362595"/>
                  <a:pt x="2226228" y="4044241"/>
                </a:cubicBezTo>
                <a:lnTo>
                  <a:pt x="4240053" y="2030415"/>
                </a:lnTo>
                <a:lnTo>
                  <a:pt x="4240054" y="3166999"/>
                </a:lnTo>
                <a:lnTo>
                  <a:pt x="2763600" y="4643452"/>
                </a:lnTo>
                <a:cubicBezTo>
                  <a:pt x="2170901" y="5236151"/>
                  <a:pt x="1232963" y="5273195"/>
                  <a:pt x="597109" y="4754583"/>
                </a:cubicBezTo>
                <a:lnTo>
                  <a:pt x="474159" y="4643453"/>
                </a:lnTo>
                <a:lnTo>
                  <a:pt x="363028" y="4520502"/>
                </a:lnTo>
                <a:cubicBezTo>
                  <a:pt x="-155583" y="3884647"/>
                  <a:pt x="-118540" y="2946710"/>
                  <a:pt x="474159" y="2354011"/>
                </a:cubicBezTo>
                <a:lnTo>
                  <a:pt x="2828170"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8000"/>
          </a:xfrm>
          <a:prstGeom prst="rect">
            <a:avLst/>
          </a:prstGeom>
          <a:gradFill>
            <a:gsLst>
              <a:gs pos="0">
                <a:schemeClr val="bg1">
                  <a:alpha val="0"/>
                </a:schemeClr>
              </a:gs>
              <a:gs pos="100000">
                <a:schemeClr val="bg2"/>
              </a:gs>
            </a:gsLst>
            <a:lin ang="2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4368000" y="874800"/>
            <a:ext cx="3456000" cy="1081088"/>
          </a:xfrm>
          <a:noFill/>
        </p:spPr>
        <p:txBody>
          <a:bodyPr wrap="square" anchor="ctr">
            <a:normAutofit/>
          </a:bodyPr>
          <a:lstStyle>
            <a:lvl1pPr algn="ctr">
              <a:defRPr sz="6000">
                <a:solidFill>
                  <a:schemeClr val="accent1"/>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
        <p:nvSpPr>
          <p:cNvPr id="16" name="任意多边形: 形状 15"/>
          <p:cNvSpPr/>
          <p:nvPr userDrawn="1">
            <p:custDataLst>
              <p:tags r:id="rId7"/>
            </p:custDataLst>
          </p:nvPr>
        </p:nvSpPr>
        <p:spPr>
          <a:xfrm>
            <a:off x="0" y="1"/>
            <a:ext cx="3257576" cy="1491245"/>
          </a:xfrm>
          <a:custGeom>
            <a:avLst/>
            <a:gdLst>
              <a:gd name="connsiteX0" fmla="*/ 2403742 w 3257576"/>
              <a:gd name="connsiteY0" fmla="*/ 0 h 1491245"/>
              <a:gd name="connsiteX1" fmla="*/ 3257576 w 3257576"/>
              <a:gd name="connsiteY1" fmla="*/ 0 h 1491245"/>
              <a:gd name="connsiteX2" fmla="*/ 3255663 w 3257576"/>
              <a:gd name="connsiteY2" fmla="*/ 37886 h 1491245"/>
              <a:gd name="connsiteX3" fmla="*/ 1645141 w 3257576"/>
              <a:gd name="connsiteY3" fmla="*/ 1491245 h 1491245"/>
              <a:gd name="connsiteX4" fmla="*/ 0 w 3257576"/>
              <a:gd name="connsiteY4" fmla="*/ 1491245 h 1491245"/>
              <a:gd name="connsiteX5" fmla="*/ 0 w 3257576"/>
              <a:gd name="connsiteY5" fmla="*/ 687558 h 1491245"/>
              <a:gd name="connsiteX6" fmla="*/ 1601415 w 3257576"/>
              <a:gd name="connsiteY6" fmla="*/ 687558 h 1491245"/>
              <a:gd name="connsiteX7" fmla="*/ 2400047 w 3257576"/>
              <a:gd name="connsiteY7" fmla="*/ 36654 h 149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7576" h="1491245">
                <a:moveTo>
                  <a:pt x="2403742" y="0"/>
                </a:moveTo>
                <a:lnTo>
                  <a:pt x="3257576" y="0"/>
                </a:lnTo>
                <a:lnTo>
                  <a:pt x="3255663" y="37886"/>
                </a:lnTo>
                <a:cubicBezTo>
                  <a:pt x="3172760" y="854217"/>
                  <a:pt x="2483344" y="1491245"/>
                  <a:pt x="1645141" y="1491245"/>
                </a:cubicBezTo>
                <a:lnTo>
                  <a:pt x="0" y="1491245"/>
                </a:lnTo>
                <a:lnTo>
                  <a:pt x="0" y="687558"/>
                </a:lnTo>
                <a:lnTo>
                  <a:pt x="1601415" y="687558"/>
                </a:lnTo>
                <a:cubicBezTo>
                  <a:pt x="1995357" y="687558"/>
                  <a:pt x="2324033" y="408124"/>
                  <a:pt x="2400047" y="36654"/>
                </a:cubicBezTo>
                <a:close/>
              </a:path>
            </a:pathLst>
          </a:custGeom>
          <a:solidFill>
            <a:schemeClr val="accent1">
              <a:alpha val="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userDrawn="1">
            <p:custDataLst>
              <p:tags r:id="rId8"/>
            </p:custDataLst>
          </p:nvPr>
        </p:nvSpPr>
        <p:spPr>
          <a:xfrm>
            <a:off x="8581100" y="5555986"/>
            <a:ext cx="3610900" cy="1302015"/>
          </a:xfrm>
          <a:custGeom>
            <a:avLst/>
            <a:gdLst>
              <a:gd name="connsiteX0" fmla="*/ 1580630 w 3610900"/>
              <a:gd name="connsiteY0" fmla="*/ 0 h 1302015"/>
              <a:gd name="connsiteX1" fmla="*/ 3610900 w 3610900"/>
              <a:gd name="connsiteY1" fmla="*/ 0 h 1302015"/>
              <a:gd name="connsiteX2" fmla="*/ 3610900 w 3610900"/>
              <a:gd name="connsiteY2" fmla="*/ 803685 h 1302015"/>
              <a:gd name="connsiteX3" fmla="*/ 1624357 w 3610900"/>
              <a:gd name="connsiteY3" fmla="*/ 803685 h 1302015"/>
              <a:gd name="connsiteX4" fmla="*/ 873224 w 3610900"/>
              <a:gd name="connsiteY4" fmla="*/ 1301570 h 1302015"/>
              <a:gd name="connsiteX5" fmla="*/ 873086 w 3610900"/>
              <a:gd name="connsiteY5" fmla="*/ 1302015 h 1302015"/>
              <a:gd name="connsiteX6" fmla="*/ 0 w 3610900"/>
              <a:gd name="connsiteY6" fmla="*/ 1302015 h 1302015"/>
              <a:gd name="connsiteX7" fmla="*/ 28733 w 3610900"/>
              <a:gd name="connsiteY7" fmla="*/ 1156534 h 1302015"/>
              <a:gd name="connsiteX8" fmla="*/ 1580630 w 3610900"/>
              <a:gd name="connsiteY8" fmla="*/ 0 h 130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0900" h="1302015">
                <a:moveTo>
                  <a:pt x="1580630" y="0"/>
                </a:moveTo>
                <a:lnTo>
                  <a:pt x="3610900" y="0"/>
                </a:lnTo>
                <a:lnTo>
                  <a:pt x="3610900" y="803685"/>
                </a:lnTo>
                <a:lnTo>
                  <a:pt x="1624357" y="803685"/>
                </a:lnTo>
                <a:cubicBezTo>
                  <a:pt x="1286693" y="803685"/>
                  <a:pt x="996978" y="1008984"/>
                  <a:pt x="873224" y="1301570"/>
                </a:cubicBezTo>
                <a:lnTo>
                  <a:pt x="873086" y="1302015"/>
                </a:lnTo>
                <a:lnTo>
                  <a:pt x="0" y="1302015"/>
                </a:lnTo>
                <a:lnTo>
                  <a:pt x="28733" y="1156534"/>
                </a:lnTo>
                <a:cubicBezTo>
                  <a:pt x="227690" y="487725"/>
                  <a:pt x="847202" y="0"/>
                  <a:pt x="1580630" y="0"/>
                </a:cubicBezTo>
                <a:close/>
              </a:path>
            </a:pathLst>
          </a:custGeom>
          <a:solidFill>
            <a:schemeClr val="accent1">
              <a:alpha val="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a:gsLst>
              <a:gs pos="0">
                <a:schemeClr val="bg1">
                  <a:alpha val="0"/>
                </a:schemeClr>
              </a:gs>
              <a:gs pos="100000">
                <a:schemeClr val="bg2"/>
              </a:gs>
            </a:gsLst>
            <a:lin ang="2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3"/>
            </p:custDataLst>
          </p:nvPr>
        </p:nvSpPr>
        <p:spPr>
          <a:xfrm>
            <a:off x="1776000" y="3546000"/>
            <a:ext cx="8640000" cy="1404000"/>
          </a:xfrm>
        </p:spPr>
        <p:txBody>
          <a:bodyPr wrap="square" anchor="t">
            <a:normAutofit/>
          </a:bodyPr>
          <a:lstStyle>
            <a:lvl1pPr algn="ctr">
              <a:defRPr sz="5400">
                <a:solidFill>
                  <a:schemeClr val="accent1"/>
                </a:solidFill>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2015000" y="1512000"/>
            <a:ext cx="8162000" cy="1800000"/>
          </a:xfrm>
        </p:spPr>
        <p:txBody>
          <a:bodyPr wrap="none" anchor="b">
            <a:normAutofit/>
          </a:bodyPr>
          <a:lstStyle>
            <a:lvl1pPr marL="0" indent="0" algn="ctr">
              <a:buNone/>
              <a:defRPr sz="5400" b="1">
                <a:solidFill>
                  <a:schemeClr val="tx1">
                    <a:alpha val="68000"/>
                  </a:schemeClr>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
        <p:nvSpPr>
          <p:cNvPr id="9" name="任意多边形: 形状 8"/>
          <p:cNvSpPr/>
          <p:nvPr userDrawn="1">
            <p:custDataLst>
              <p:tags r:id="rId8"/>
            </p:custDataLst>
          </p:nvPr>
        </p:nvSpPr>
        <p:spPr>
          <a:xfrm>
            <a:off x="7817360" y="0"/>
            <a:ext cx="3890328" cy="1601706"/>
          </a:xfrm>
          <a:custGeom>
            <a:avLst/>
            <a:gdLst>
              <a:gd name="connsiteX0" fmla="*/ 0 w 3890328"/>
              <a:gd name="connsiteY0" fmla="*/ 0 h 1601706"/>
              <a:gd name="connsiteX1" fmla="*/ 838394 w 3890328"/>
              <a:gd name="connsiteY1" fmla="*/ 0 h 1601706"/>
              <a:gd name="connsiteX2" fmla="*/ 848708 w 3890328"/>
              <a:gd name="connsiteY2" fmla="*/ 107604 h 1601706"/>
              <a:gd name="connsiteX3" fmla="*/ 1072549 w 3890328"/>
              <a:gd name="connsiteY3" fmla="*/ 528336 h 1601706"/>
              <a:gd name="connsiteX4" fmla="*/ 2225407 w 3890328"/>
              <a:gd name="connsiteY4" fmla="*/ 528336 h 1601706"/>
              <a:gd name="connsiteX5" fmla="*/ 2753744 w 3890328"/>
              <a:gd name="connsiteY5" fmla="*/ 0 h 1601706"/>
              <a:gd name="connsiteX6" fmla="*/ 3890328 w 3890328"/>
              <a:gd name="connsiteY6" fmla="*/ 0 h 1601706"/>
              <a:gd name="connsiteX7" fmla="*/ 2762780 w 3890328"/>
              <a:gd name="connsiteY7" fmla="*/ 1127547 h 1601706"/>
              <a:gd name="connsiteX8" fmla="*/ 473338 w 3890328"/>
              <a:gd name="connsiteY8" fmla="*/ 1127547 h 1601706"/>
              <a:gd name="connsiteX9" fmla="*/ 473339 w 3890328"/>
              <a:gd name="connsiteY9" fmla="*/ 1127547 h 1601706"/>
              <a:gd name="connsiteX10" fmla="*/ 6589 w 3890328"/>
              <a:gd name="connsiteY10" fmla="*/ 138000 h 1601706"/>
              <a:gd name="connsiteX11" fmla="*/ 0 w 3890328"/>
              <a:gd name="connsiteY11" fmla="*/ 0 h 160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0328" h="1601706">
                <a:moveTo>
                  <a:pt x="0" y="0"/>
                </a:moveTo>
                <a:lnTo>
                  <a:pt x="838394" y="0"/>
                </a:lnTo>
                <a:lnTo>
                  <a:pt x="848708" y="107604"/>
                </a:lnTo>
                <a:cubicBezTo>
                  <a:pt x="878552" y="261756"/>
                  <a:pt x="953167" y="408954"/>
                  <a:pt x="1072549" y="528336"/>
                </a:cubicBezTo>
                <a:cubicBezTo>
                  <a:pt x="1390903" y="846689"/>
                  <a:pt x="1907055" y="846689"/>
                  <a:pt x="2225407" y="528336"/>
                </a:cubicBezTo>
                <a:lnTo>
                  <a:pt x="2753744" y="0"/>
                </a:lnTo>
                <a:lnTo>
                  <a:pt x="3890328" y="0"/>
                </a:lnTo>
                <a:lnTo>
                  <a:pt x="2762780" y="1127547"/>
                </a:lnTo>
                <a:cubicBezTo>
                  <a:pt x="2130568" y="1759759"/>
                  <a:pt x="1105550" y="1759759"/>
                  <a:pt x="473338" y="1127547"/>
                </a:cubicBezTo>
                <a:lnTo>
                  <a:pt x="473339" y="1127547"/>
                </a:lnTo>
                <a:cubicBezTo>
                  <a:pt x="196747" y="850955"/>
                  <a:pt x="41163" y="499176"/>
                  <a:pt x="6589" y="138000"/>
                </a:cubicBezTo>
                <a:lnTo>
                  <a:pt x="0"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任意多边形: 形状 11"/>
          <p:cNvSpPr/>
          <p:nvPr userDrawn="1">
            <p:custDataLst>
              <p:tags r:id="rId9"/>
            </p:custDataLst>
          </p:nvPr>
        </p:nvSpPr>
        <p:spPr>
          <a:xfrm>
            <a:off x="9492675" y="0"/>
            <a:ext cx="2699325" cy="1533443"/>
          </a:xfrm>
          <a:custGeom>
            <a:avLst/>
            <a:gdLst>
              <a:gd name="connsiteX0" fmla="*/ 0 w 2699325"/>
              <a:gd name="connsiteY0" fmla="*/ 0 h 1533443"/>
              <a:gd name="connsiteX1" fmla="*/ 841678 w 2699325"/>
              <a:gd name="connsiteY1" fmla="*/ 1 h 1533443"/>
              <a:gd name="connsiteX2" fmla="*/ 845449 w 2699325"/>
              <a:gd name="connsiteY2" fmla="*/ 39341 h 1533443"/>
              <a:gd name="connsiteX3" fmla="*/ 1069290 w 2699325"/>
              <a:gd name="connsiteY3" fmla="*/ 460073 h 1533443"/>
              <a:gd name="connsiteX4" fmla="*/ 2222148 w 2699325"/>
              <a:gd name="connsiteY4" fmla="*/ 460073 h 1533443"/>
              <a:gd name="connsiteX5" fmla="*/ 2682222 w 2699325"/>
              <a:gd name="connsiteY5" fmla="*/ 1 h 1533443"/>
              <a:gd name="connsiteX6" fmla="*/ 2699325 w 2699325"/>
              <a:gd name="connsiteY6" fmla="*/ 1 h 1533443"/>
              <a:gd name="connsiteX7" fmla="*/ 2699325 w 2699325"/>
              <a:gd name="connsiteY7" fmla="*/ 1113693 h 1533443"/>
              <a:gd name="connsiteX8" fmla="*/ 2636570 w 2699325"/>
              <a:gd name="connsiteY8" fmla="*/ 1170415 h 1533443"/>
              <a:gd name="connsiteX9" fmla="*/ 470079 w 2699325"/>
              <a:gd name="connsiteY9" fmla="*/ 1059284 h 1533443"/>
              <a:gd name="connsiteX10" fmla="*/ 470080 w 2699325"/>
              <a:gd name="connsiteY10" fmla="*/ 1059284 h 1533443"/>
              <a:gd name="connsiteX11" fmla="*/ 3329 w 2699325"/>
              <a:gd name="connsiteY11" fmla="*/ 69737 h 1533443"/>
              <a:gd name="connsiteX12" fmla="*/ 0 w 2699325"/>
              <a:gd name="connsiteY12" fmla="*/ 0 h 153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9325" h="1533443">
                <a:moveTo>
                  <a:pt x="0" y="0"/>
                </a:moveTo>
                <a:lnTo>
                  <a:pt x="841678" y="1"/>
                </a:lnTo>
                <a:lnTo>
                  <a:pt x="845449" y="39341"/>
                </a:lnTo>
                <a:cubicBezTo>
                  <a:pt x="875293" y="193493"/>
                  <a:pt x="949908" y="340691"/>
                  <a:pt x="1069290" y="460073"/>
                </a:cubicBezTo>
                <a:cubicBezTo>
                  <a:pt x="1387644" y="778427"/>
                  <a:pt x="1903796" y="778427"/>
                  <a:pt x="2222148" y="460073"/>
                </a:cubicBezTo>
                <a:lnTo>
                  <a:pt x="2682222" y="1"/>
                </a:lnTo>
                <a:lnTo>
                  <a:pt x="2699325" y="1"/>
                </a:lnTo>
                <a:lnTo>
                  <a:pt x="2699325" y="1113693"/>
                </a:lnTo>
                <a:lnTo>
                  <a:pt x="2636570" y="1170415"/>
                </a:lnTo>
                <a:cubicBezTo>
                  <a:pt x="2000716" y="1689027"/>
                  <a:pt x="1062778" y="1651983"/>
                  <a:pt x="470079" y="1059284"/>
                </a:cubicBezTo>
                <a:lnTo>
                  <a:pt x="470080" y="1059284"/>
                </a:lnTo>
                <a:cubicBezTo>
                  <a:pt x="193487" y="782692"/>
                  <a:pt x="37904" y="430913"/>
                  <a:pt x="3329" y="69737"/>
                </a:cubicBezTo>
                <a:lnTo>
                  <a:pt x="0" y="0"/>
                </a:lnTo>
                <a:close/>
              </a:path>
            </a:pathLst>
          </a:custGeom>
          <a:solidFill>
            <a:schemeClr val="accent1">
              <a:alpha val="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5" name="任意多边形: 形状 14"/>
          <p:cNvSpPr/>
          <p:nvPr userDrawn="1">
            <p:custDataLst>
              <p:tags r:id="rId10"/>
            </p:custDataLst>
          </p:nvPr>
        </p:nvSpPr>
        <p:spPr>
          <a:xfrm>
            <a:off x="0" y="4345312"/>
            <a:ext cx="2967027" cy="2512688"/>
          </a:xfrm>
          <a:custGeom>
            <a:avLst/>
            <a:gdLst>
              <a:gd name="connsiteX0" fmla="*/ 1348148 w 2967027"/>
              <a:gd name="connsiteY0" fmla="*/ 0 h 2512688"/>
              <a:gd name="connsiteX1" fmla="*/ 2492869 w 2967027"/>
              <a:gd name="connsiteY1" fmla="*/ 474159 h 2512688"/>
              <a:gd name="connsiteX2" fmla="*/ 2492869 w 2967027"/>
              <a:gd name="connsiteY2" fmla="*/ 474160 h 2512688"/>
              <a:gd name="connsiteX3" fmla="*/ 2700313 w 2967027"/>
              <a:gd name="connsiteY3" fmla="*/ 2509644 h 2512688"/>
              <a:gd name="connsiteX4" fmla="*/ 2698075 w 2967027"/>
              <a:gd name="connsiteY4" fmla="*/ 2512688 h 2512688"/>
              <a:gd name="connsiteX5" fmla="*/ 1607198 w 2967027"/>
              <a:gd name="connsiteY5" fmla="*/ 2512688 h 2512688"/>
              <a:gd name="connsiteX6" fmla="*/ 1893657 w 2967027"/>
              <a:gd name="connsiteY6" fmla="*/ 2226228 h 2512688"/>
              <a:gd name="connsiteX7" fmla="*/ 1893657 w 2967027"/>
              <a:gd name="connsiteY7" fmla="*/ 1073370 h 2512688"/>
              <a:gd name="connsiteX8" fmla="*/ 1317228 w 2967027"/>
              <a:gd name="connsiteY8" fmla="*/ 834606 h 2512688"/>
              <a:gd name="connsiteX9" fmla="*/ 740799 w 2967027"/>
              <a:gd name="connsiteY9" fmla="*/ 1073370 h 2512688"/>
              <a:gd name="connsiteX10" fmla="*/ 0 w 2967027"/>
              <a:gd name="connsiteY10" fmla="*/ 1814169 h 2512688"/>
              <a:gd name="connsiteX11" fmla="*/ 0 w 2967027"/>
              <a:gd name="connsiteY11" fmla="*/ 677587 h 2512688"/>
              <a:gd name="connsiteX12" fmla="*/ 203427 w 2967027"/>
              <a:gd name="connsiteY12" fmla="*/ 474159 h 2512688"/>
              <a:gd name="connsiteX13" fmla="*/ 1348148 w 2967027"/>
              <a:gd name="connsiteY13" fmla="*/ 0 h 251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7027" h="2512688">
                <a:moveTo>
                  <a:pt x="1348148" y="0"/>
                </a:moveTo>
                <a:cubicBezTo>
                  <a:pt x="1762456" y="0"/>
                  <a:pt x="2176763" y="158053"/>
                  <a:pt x="2492869" y="474159"/>
                </a:cubicBezTo>
                <a:lnTo>
                  <a:pt x="2492869" y="474160"/>
                </a:lnTo>
                <a:cubicBezTo>
                  <a:pt x="3046055" y="1027346"/>
                  <a:pt x="3115202" y="1881273"/>
                  <a:pt x="2700313" y="2509644"/>
                </a:cubicBezTo>
                <a:lnTo>
                  <a:pt x="2698075" y="2512688"/>
                </a:lnTo>
                <a:lnTo>
                  <a:pt x="1607198" y="2512688"/>
                </a:lnTo>
                <a:lnTo>
                  <a:pt x="1893657" y="2226228"/>
                </a:lnTo>
                <a:cubicBezTo>
                  <a:pt x="2212010" y="1907876"/>
                  <a:pt x="2212010" y="1391723"/>
                  <a:pt x="1893657" y="1073370"/>
                </a:cubicBezTo>
                <a:cubicBezTo>
                  <a:pt x="1734481" y="914194"/>
                  <a:pt x="1525854" y="834606"/>
                  <a:pt x="1317228" y="834606"/>
                </a:cubicBezTo>
                <a:cubicBezTo>
                  <a:pt x="1108602" y="834606"/>
                  <a:pt x="899975" y="914193"/>
                  <a:pt x="740799" y="1073370"/>
                </a:cubicBezTo>
                <a:lnTo>
                  <a:pt x="0" y="1814169"/>
                </a:lnTo>
                <a:lnTo>
                  <a:pt x="0" y="677587"/>
                </a:lnTo>
                <a:lnTo>
                  <a:pt x="203427" y="474159"/>
                </a:lnTo>
                <a:cubicBezTo>
                  <a:pt x="519534" y="158053"/>
                  <a:pt x="933841" y="0"/>
                  <a:pt x="1348148" y="0"/>
                </a:cubicBez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endParaRPr lang="en-US"/>
          </a:p>
        </p:txBody>
      </p:sp>
      <p:sp>
        <p:nvSpPr>
          <p:cNvPr id="3" name="内容占位符 2"/>
          <p:cNvSpPr>
            <a:spLocks noGrp="1"/>
          </p:cNvSpPr>
          <p:nvPr>
            <p:ph idx="1" hasCustomPrompt="1"/>
          </p:nvPr>
        </p:nvSpPr>
        <p:spPr/>
        <p:txBody>
          <a:bodyPr/>
          <a:lstStyle>
            <a:lvl1pPr>
              <a:defRPr/>
            </a:lvl1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12192000" cy="6858000"/>
          </a:xfrm>
          <a:prstGeom prst="rect">
            <a:avLst/>
          </a:prstGeom>
          <a:gradFill>
            <a:gsLst>
              <a:gs pos="0">
                <a:schemeClr val="bg1">
                  <a:alpha val="0"/>
                </a:schemeClr>
              </a:gs>
              <a:gs pos="100000">
                <a:schemeClr val="bg2"/>
              </a:gs>
            </a:gsLst>
            <a:lin ang="2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任意多边形: 形状 42"/>
          <p:cNvSpPr/>
          <p:nvPr userDrawn="1">
            <p:custDataLst>
              <p:tags r:id="rId3"/>
            </p:custDataLst>
          </p:nvPr>
        </p:nvSpPr>
        <p:spPr>
          <a:xfrm>
            <a:off x="0" y="3971178"/>
            <a:ext cx="3368041" cy="2886822"/>
          </a:xfrm>
          <a:custGeom>
            <a:avLst/>
            <a:gdLst>
              <a:gd name="connsiteX0" fmla="*/ 1749162 w 3368041"/>
              <a:gd name="connsiteY0" fmla="*/ 1 h 2886822"/>
              <a:gd name="connsiteX1" fmla="*/ 2893883 w 3368041"/>
              <a:gd name="connsiteY1" fmla="*/ 474160 h 2886822"/>
              <a:gd name="connsiteX2" fmla="*/ 2893882 w 3368041"/>
              <a:gd name="connsiteY2" fmla="*/ 474161 h 2886822"/>
              <a:gd name="connsiteX3" fmla="*/ 2893882 w 3368041"/>
              <a:gd name="connsiteY3" fmla="*/ 2763603 h 2886822"/>
              <a:gd name="connsiteX4" fmla="*/ 2770663 w 3368041"/>
              <a:gd name="connsiteY4" fmla="*/ 2886822 h 2886822"/>
              <a:gd name="connsiteX5" fmla="*/ 1634078 w 3368041"/>
              <a:gd name="connsiteY5" fmla="*/ 2886822 h 2886822"/>
              <a:gd name="connsiteX6" fmla="*/ 2294671 w 3368041"/>
              <a:gd name="connsiteY6" fmla="*/ 2226229 h 2886822"/>
              <a:gd name="connsiteX7" fmla="*/ 2294671 w 3368041"/>
              <a:gd name="connsiteY7" fmla="*/ 1073371 h 2886822"/>
              <a:gd name="connsiteX8" fmla="*/ 1718242 w 3368041"/>
              <a:gd name="connsiteY8" fmla="*/ 834606 h 2886822"/>
              <a:gd name="connsiteX9" fmla="*/ 1141812 w 3368041"/>
              <a:gd name="connsiteY9" fmla="*/ 1073371 h 2886822"/>
              <a:gd name="connsiteX10" fmla="*/ 0 w 3368041"/>
              <a:gd name="connsiteY10" fmla="*/ 2215183 h 2886822"/>
              <a:gd name="connsiteX11" fmla="*/ 0 w 3368041"/>
              <a:gd name="connsiteY11" fmla="*/ 1078600 h 2886822"/>
              <a:gd name="connsiteX12" fmla="*/ 604441 w 3368041"/>
              <a:gd name="connsiteY12" fmla="*/ 474160 h 2886822"/>
              <a:gd name="connsiteX13" fmla="*/ 1749162 w 3368041"/>
              <a:gd name="connsiteY13" fmla="*/ 1 h 288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8041" h="2886822">
                <a:moveTo>
                  <a:pt x="1749162" y="1"/>
                </a:moveTo>
                <a:cubicBezTo>
                  <a:pt x="2163469" y="0"/>
                  <a:pt x="2577777" y="158053"/>
                  <a:pt x="2893883" y="474160"/>
                </a:cubicBezTo>
                <a:lnTo>
                  <a:pt x="2893882" y="474161"/>
                </a:lnTo>
                <a:cubicBezTo>
                  <a:pt x="3526094" y="1106373"/>
                  <a:pt x="3526094" y="2131391"/>
                  <a:pt x="2893882" y="2763603"/>
                </a:cubicBezTo>
                <a:lnTo>
                  <a:pt x="2770663" y="2886822"/>
                </a:lnTo>
                <a:lnTo>
                  <a:pt x="1634078" y="2886822"/>
                </a:lnTo>
                <a:lnTo>
                  <a:pt x="2294671" y="2226229"/>
                </a:lnTo>
                <a:cubicBezTo>
                  <a:pt x="2613024" y="1907876"/>
                  <a:pt x="2613024" y="1391724"/>
                  <a:pt x="2294671" y="1073371"/>
                </a:cubicBezTo>
                <a:cubicBezTo>
                  <a:pt x="2135495" y="914195"/>
                  <a:pt x="1926868" y="834606"/>
                  <a:pt x="1718242" y="834606"/>
                </a:cubicBezTo>
                <a:cubicBezTo>
                  <a:pt x="1509615" y="834606"/>
                  <a:pt x="1300989" y="914194"/>
                  <a:pt x="1141812" y="1073371"/>
                </a:cubicBezTo>
                <a:lnTo>
                  <a:pt x="0" y="2215183"/>
                </a:lnTo>
                <a:lnTo>
                  <a:pt x="0" y="1078600"/>
                </a:lnTo>
                <a:lnTo>
                  <a:pt x="604441" y="474160"/>
                </a:lnTo>
                <a:cubicBezTo>
                  <a:pt x="920547" y="158053"/>
                  <a:pt x="1334855" y="0"/>
                  <a:pt x="1749162" y="1"/>
                </a:cubicBez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 name="标题 1"/>
          <p:cNvSpPr>
            <a:spLocks noGrp="1"/>
          </p:cNvSpPr>
          <p:nvPr>
            <p:ph type="ctrTitle" hasCustomPrompt="1"/>
            <p:custDataLst>
              <p:tags r:id="rId4"/>
            </p:custDataLst>
          </p:nvPr>
        </p:nvSpPr>
        <p:spPr>
          <a:xfrm>
            <a:off x="1108800" y="1944000"/>
            <a:ext cx="6408000" cy="1800000"/>
          </a:xfrm>
        </p:spPr>
        <p:txBody>
          <a:bodyPr wrap="square" anchor="b">
            <a:normAutofit/>
          </a:bodyPr>
          <a:lstStyle>
            <a:lvl1pPr algn="l">
              <a:lnSpc>
                <a:spcPct val="100000"/>
              </a:lnSpc>
              <a:defRPr sz="6000">
                <a:gradFill>
                  <a:gsLst>
                    <a:gs pos="0">
                      <a:schemeClr val="accent1">
                        <a:lumMod val="90000"/>
                        <a:lumOff val="10000"/>
                      </a:schemeClr>
                    </a:gs>
                    <a:gs pos="100000">
                      <a:schemeClr val="accent1">
                        <a:lumMod val="75000"/>
                      </a:schemeClr>
                    </a:gs>
                  </a:gsLst>
                  <a:lin ang="0" scaled="0"/>
                </a:gradFill>
              </a:defRPr>
            </a:lvl1pPr>
          </a:lstStyle>
          <a:p>
            <a:r>
              <a:rPr lang="zh-CN" altLang="en-US" dirty="0"/>
              <a:t>单击编辑母版标题</a:t>
            </a:r>
            <a:endParaRPr lang="zh-CN" altLang="en-US" dirty="0"/>
          </a:p>
        </p:txBody>
      </p:sp>
      <p:sp>
        <p:nvSpPr>
          <p:cNvPr id="4"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0" name="公司名占位符 6"/>
          <p:cNvSpPr>
            <a:spLocks noGrp="1"/>
          </p:cNvSpPr>
          <p:nvPr>
            <p:ph type="body" sz="quarter" idx="13" hasCustomPrompt="1"/>
            <p:custDataLst>
              <p:tags r:id="rId8"/>
            </p:custDataLst>
          </p:nvPr>
        </p:nvSpPr>
        <p:spPr>
          <a:xfrm>
            <a:off x="1108800" y="828000"/>
            <a:ext cx="2880000" cy="504000"/>
          </a:xfrm>
        </p:spPr>
        <p:txBody>
          <a:bodyPr wrap="square" anchor="ctr">
            <a:normAutofit/>
          </a:bodyPr>
          <a:lstStyle>
            <a:lvl1pPr marL="0" indent="0">
              <a:lnSpc>
                <a:spcPct val="100000"/>
              </a:lnSpc>
              <a:buNone/>
              <a:defRPr sz="1800"/>
            </a:lvl1pPr>
          </a:lstStyle>
          <a:p>
            <a:pPr lvl="0"/>
            <a:r>
              <a:rPr lang="zh-CN" altLang="en-US" dirty="0"/>
              <a:t>公司</a:t>
            </a:r>
            <a:endParaRPr lang="zh-CN" altLang="en-US" dirty="0"/>
          </a:p>
        </p:txBody>
      </p:sp>
      <p:sp>
        <p:nvSpPr>
          <p:cNvPr id="24" name="署名占位符 10"/>
          <p:cNvSpPr>
            <a:spLocks noGrp="1"/>
          </p:cNvSpPr>
          <p:nvPr>
            <p:ph type="body" sz="quarter" idx="17" hasCustomPrompt="1"/>
            <p:custDataLst>
              <p:tags r:id="rId9"/>
            </p:custDataLst>
          </p:nvPr>
        </p:nvSpPr>
        <p:spPr>
          <a:xfrm>
            <a:off x="1108800" y="4093200"/>
            <a:ext cx="2880000" cy="504000"/>
          </a:xfrm>
        </p:spPr>
        <p:txBody>
          <a:bodyPr wrap="square" anchor="ctr">
            <a:normAutofit/>
          </a:bodyPr>
          <a:lstStyle>
            <a:lvl1pPr marL="0" indent="0" algn="l">
              <a:lnSpc>
                <a:spcPct val="100000"/>
              </a:lnSpc>
              <a:buNone/>
              <a:defRPr sz="1800"/>
            </a:lvl1pPr>
          </a:lstStyle>
          <a:p>
            <a:pPr lvl="0"/>
            <a:r>
              <a:rPr lang="zh-CN" altLang="en-US" dirty="0"/>
              <a:t>署名</a:t>
            </a:r>
            <a:endParaRPr lang="zh-CN" altLang="en-US" dirty="0"/>
          </a:p>
        </p:txBody>
      </p:sp>
      <p:sp>
        <p:nvSpPr>
          <p:cNvPr id="47" name="图形 45"/>
          <p:cNvSpPr/>
          <p:nvPr>
            <p:custDataLst>
              <p:tags r:id="rId10"/>
            </p:custDataLst>
          </p:nvPr>
        </p:nvSpPr>
        <p:spPr>
          <a:xfrm>
            <a:off x="9070308" y="0"/>
            <a:ext cx="3121692" cy="5295900"/>
          </a:xfrm>
          <a:custGeom>
            <a:avLst/>
            <a:gdLst>
              <a:gd name="connsiteX0" fmla="*/ 2257901 w 2342673"/>
              <a:gd name="connsiteY0" fmla="*/ 0 h 3974306"/>
              <a:gd name="connsiteX1" fmla="*/ 2342674 w 2342673"/>
              <a:gd name="connsiteY1" fmla="*/ 0 h 3974306"/>
              <a:gd name="connsiteX2" fmla="*/ 2342674 w 2342673"/>
              <a:gd name="connsiteY2" fmla="*/ 767715 h 3974306"/>
              <a:gd name="connsiteX3" fmla="*/ 805339 w 2342673"/>
              <a:gd name="connsiteY3" fmla="*/ 2304098 h 3974306"/>
              <a:gd name="connsiteX4" fmla="*/ 805339 w 2342673"/>
              <a:gd name="connsiteY4" fmla="*/ 3168968 h 3974306"/>
              <a:gd name="connsiteX5" fmla="*/ 1670209 w 2342673"/>
              <a:gd name="connsiteY5" fmla="*/ 3168968 h 3974306"/>
              <a:gd name="connsiteX6" fmla="*/ 2342674 w 2342673"/>
              <a:gd name="connsiteY6" fmla="*/ 2496503 h 3974306"/>
              <a:gd name="connsiteX7" fmla="*/ 2342674 w 2342673"/>
              <a:gd name="connsiteY7" fmla="*/ 3348990 h 3974306"/>
              <a:gd name="connsiteX8" fmla="*/ 2073116 w 2342673"/>
              <a:gd name="connsiteY8" fmla="*/ 3618548 h 3974306"/>
              <a:gd name="connsiteX9" fmla="*/ 355759 w 2342673"/>
              <a:gd name="connsiteY9" fmla="*/ 3618548 h 3974306"/>
              <a:gd name="connsiteX10" fmla="*/ 355759 w 2342673"/>
              <a:gd name="connsiteY10" fmla="*/ 3618548 h 3974306"/>
              <a:gd name="connsiteX11" fmla="*/ 355759 w 2342673"/>
              <a:gd name="connsiteY11" fmla="*/ 1901190 h 3974306"/>
              <a:gd name="connsiteX12" fmla="*/ 2257901 w 2342673"/>
              <a:gd name="connsiteY12" fmla="*/ 0 h 397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2673" h="3974306">
                <a:moveTo>
                  <a:pt x="2257901" y="0"/>
                </a:moveTo>
                <a:lnTo>
                  <a:pt x="2342674" y="0"/>
                </a:lnTo>
                <a:lnTo>
                  <a:pt x="2342674" y="767715"/>
                </a:lnTo>
                <a:lnTo>
                  <a:pt x="805339" y="2304098"/>
                </a:lnTo>
                <a:cubicBezTo>
                  <a:pt x="566261" y="2543175"/>
                  <a:pt x="566261" y="2929890"/>
                  <a:pt x="805339" y="3168968"/>
                </a:cubicBezTo>
                <a:cubicBezTo>
                  <a:pt x="1044416" y="3408045"/>
                  <a:pt x="1431131" y="3408045"/>
                  <a:pt x="1670209" y="3168968"/>
                </a:cubicBezTo>
                <a:lnTo>
                  <a:pt x="2342674" y="2496503"/>
                </a:lnTo>
                <a:lnTo>
                  <a:pt x="2342674" y="3348990"/>
                </a:lnTo>
                <a:lnTo>
                  <a:pt x="2073116" y="3618548"/>
                </a:lnTo>
                <a:cubicBezTo>
                  <a:pt x="1598771" y="4092893"/>
                  <a:pt x="830104" y="4092893"/>
                  <a:pt x="355759" y="3618548"/>
                </a:cubicBezTo>
                <a:lnTo>
                  <a:pt x="355759" y="3618548"/>
                </a:lnTo>
                <a:cubicBezTo>
                  <a:pt x="-118586" y="3144203"/>
                  <a:pt x="-118586" y="2375535"/>
                  <a:pt x="355759" y="1901190"/>
                </a:cubicBezTo>
                <a:lnTo>
                  <a:pt x="2257901"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7" name="任意多边形: 形状 6"/>
          <p:cNvSpPr/>
          <p:nvPr userDrawn="1">
            <p:custDataLst>
              <p:tags r:id="rId11"/>
            </p:custDataLst>
          </p:nvPr>
        </p:nvSpPr>
        <p:spPr>
          <a:xfrm>
            <a:off x="9281163" y="0"/>
            <a:ext cx="2910837" cy="3267626"/>
          </a:xfrm>
          <a:custGeom>
            <a:avLst/>
            <a:gdLst>
              <a:gd name="connsiteX0" fmla="*/ 978185 w 2910837"/>
              <a:gd name="connsiteY0" fmla="*/ 0 h 3267626"/>
              <a:gd name="connsiteX1" fmla="*/ 2114766 w 2910837"/>
              <a:gd name="connsiteY1" fmla="*/ 1 h 3267626"/>
              <a:gd name="connsiteX2" fmla="*/ 1073370 w 2910837"/>
              <a:gd name="connsiteY2" fmla="*/ 1041397 h 3267626"/>
              <a:gd name="connsiteX3" fmla="*/ 1073370 w 2910837"/>
              <a:gd name="connsiteY3" fmla="*/ 2194256 h 3267626"/>
              <a:gd name="connsiteX4" fmla="*/ 2226228 w 2910837"/>
              <a:gd name="connsiteY4" fmla="*/ 2194256 h 3267626"/>
              <a:gd name="connsiteX5" fmla="*/ 2910837 w 2910837"/>
              <a:gd name="connsiteY5" fmla="*/ 1509647 h 3267626"/>
              <a:gd name="connsiteX6" fmla="*/ 2910837 w 2910837"/>
              <a:gd name="connsiteY6" fmla="*/ 2646231 h 3267626"/>
              <a:gd name="connsiteX7" fmla="*/ 2763601 w 2910837"/>
              <a:gd name="connsiteY7" fmla="*/ 2793466 h 3267626"/>
              <a:gd name="connsiteX8" fmla="*/ 597110 w 2910837"/>
              <a:gd name="connsiteY8" fmla="*/ 2904597 h 3267626"/>
              <a:gd name="connsiteX9" fmla="*/ 474160 w 2910837"/>
              <a:gd name="connsiteY9" fmla="*/ 2793467 h 3267626"/>
              <a:gd name="connsiteX10" fmla="*/ 363029 w 2910837"/>
              <a:gd name="connsiteY10" fmla="*/ 2670516 h 3267626"/>
              <a:gd name="connsiteX11" fmla="*/ 474160 w 2910837"/>
              <a:gd name="connsiteY11" fmla="*/ 504025 h 3267626"/>
              <a:gd name="connsiteX12" fmla="*/ 978185 w 2910837"/>
              <a:gd name="connsiteY12" fmla="*/ 0 h 326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10837" h="3267626">
                <a:moveTo>
                  <a:pt x="978185" y="0"/>
                </a:moveTo>
                <a:lnTo>
                  <a:pt x="2114766" y="1"/>
                </a:lnTo>
                <a:lnTo>
                  <a:pt x="1073370" y="1041397"/>
                </a:lnTo>
                <a:cubicBezTo>
                  <a:pt x="755017" y="1359749"/>
                  <a:pt x="755017" y="1875903"/>
                  <a:pt x="1073370" y="2194256"/>
                </a:cubicBezTo>
                <a:cubicBezTo>
                  <a:pt x="1391723" y="2512609"/>
                  <a:pt x="1907876" y="2512609"/>
                  <a:pt x="2226228" y="2194256"/>
                </a:cubicBezTo>
                <a:lnTo>
                  <a:pt x="2910837" y="1509647"/>
                </a:lnTo>
                <a:lnTo>
                  <a:pt x="2910837" y="2646231"/>
                </a:lnTo>
                <a:lnTo>
                  <a:pt x="2763601" y="2793466"/>
                </a:lnTo>
                <a:cubicBezTo>
                  <a:pt x="2170902" y="3386166"/>
                  <a:pt x="1232964" y="3423210"/>
                  <a:pt x="597110" y="2904597"/>
                </a:cubicBezTo>
                <a:lnTo>
                  <a:pt x="474160" y="2793467"/>
                </a:lnTo>
                <a:lnTo>
                  <a:pt x="363029" y="2670516"/>
                </a:lnTo>
                <a:cubicBezTo>
                  <a:pt x="-155583" y="2034662"/>
                  <a:pt x="-118540" y="1096724"/>
                  <a:pt x="474160" y="504025"/>
                </a:cubicBezTo>
                <a:lnTo>
                  <a:pt x="978185" y="0"/>
                </a:lnTo>
                <a:close/>
              </a:path>
            </a:pathLst>
          </a:custGeom>
          <a:solidFill>
            <a:schemeClr val="accent1">
              <a:alpha val="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Agenda">
    <p:spTree>
      <p:nvGrpSpPr>
        <p:cNvPr id="1" name=""/>
        <p:cNvGrpSpPr/>
        <p:nvPr/>
      </p:nvGrpSpPr>
      <p:grpSpPr>
        <a:xfrm>
          <a:off x="0" y="0"/>
          <a:ext cx="0" cy="0"/>
          <a:chOff x="0" y="0"/>
          <a:chExt cx="0" cy="0"/>
        </a:xfrm>
      </p:grpSpPr>
      <p:grpSp>
        <p:nvGrpSpPr>
          <p:cNvPr id="26" name="组合 25"/>
          <p:cNvGrpSpPr/>
          <p:nvPr/>
        </p:nvGrpSpPr>
        <p:grpSpPr>
          <a:xfrm>
            <a:off x="0" y="0"/>
            <a:ext cx="12192000" cy="6857999"/>
            <a:chOff x="0" y="0"/>
            <a:chExt cx="12192000" cy="6857999"/>
          </a:xfrm>
        </p:grpSpPr>
        <p:grpSp>
          <p:nvGrpSpPr>
            <p:cNvPr id="25" name="组合 24"/>
            <p:cNvGrpSpPr/>
            <p:nvPr/>
          </p:nvGrpSpPr>
          <p:grpSpPr>
            <a:xfrm flipH="1">
              <a:off x="8581778" y="0"/>
              <a:ext cx="3610222" cy="6322326"/>
              <a:chOff x="0" y="0"/>
              <a:chExt cx="3610222" cy="6322326"/>
            </a:xfrm>
          </p:grpSpPr>
          <p:sp>
            <p:nvSpPr>
              <p:cNvPr id="11" name="任意多边形: 形状 10"/>
              <p:cNvSpPr/>
              <p:nvPr/>
            </p:nvSpPr>
            <p:spPr>
              <a:xfrm>
                <a:off x="0" y="0"/>
                <a:ext cx="3610222" cy="3464752"/>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任意多边形: 形状 13"/>
              <p:cNvSpPr/>
              <p:nvPr/>
            </p:nvSpPr>
            <p:spPr>
              <a:xfrm>
                <a:off x="0" y="535674"/>
                <a:ext cx="2893326" cy="5786652"/>
              </a:xfrm>
              <a:custGeom>
                <a:avLst/>
                <a:gdLst>
                  <a:gd name="connsiteX0" fmla="*/ 0 w 2893326"/>
                  <a:gd name="connsiteY0" fmla="*/ 0 h 5786652"/>
                  <a:gd name="connsiteX1" fmla="*/ 2893326 w 2893326"/>
                  <a:gd name="connsiteY1" fmla="*/ 2893326 h 5786652"/>
                  <a:gd name="connsiteX2" fmla="*/ 0 w 2893326"/>
                  <a:gd name="connsiteY2" fmla="*/ 5786652 h 5786652"/>
                  <a:gd name="connsiteX3" fmla="*/ 0 w 2893326"/>
                  <a:gd name="connsiteY3" fmla="*/ 4299309 h 5786652"/>
                  <a:gd name="connsiteX4" fmla="*/ 1405983 w 2893326"/>
                  <a:gd name="connsiteY4" fmla="*/ 2893326 h 5786652"/>
                  <a:gd name="connsiteX5" fmla="*/ 0 w 2893326"/>
                  <a:gd name="connsiteY5" fmla="*/ 1487343 h 578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326" h="5786652">
                    <a:moveTo>
                      <a:pt x="0" y="0"/>
                    </a:moveTo>
                    <a:cubicBezTo>
                      <a:pt x="1597940" y="0"/>
                      <a:pt x="2893326" y="1295386"/>
                      <a:pt x="2893326" y="2893326"/>
                    </a:cubicBezTo>
                    <a:cubicBezTo>
                      <a:pt x="2893326" y="4491266"/>
                      <a:pt x="1597940" y="5786652"/>
                      <a:pt x="0" y="5786652"/>
                    </a:cubicBezTo>
                    <a:lnTo>
                      <a:pt x="0" y="4299309"/>
                    </a:lnTo>
                    <a:cubicBezTo>
                      <a:pt x="776503" y="4299309"/>
                      <a:pt x="1405983" y="3669829"/>
                      <a:pt x="1405983" y="2893326"/>
                    </a:cubicBezTo>
                    <a:cubicBezTo>
                      <a:pt x="1405983" y="2116823"/>
                      <a:pt x="776503" y="1487343"/>
                      <a:pt x="0" y="1487343"/>
                    </a:cubicBezTo>
                    <a:close/>
                  </a:path>
                </a:pathLst>
              </a:cu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lvl="0" algn="ctr" defTabSz="913765"/>
                <a:endParaRPr lang="zh-CN" altLang="en-US" b="1">
                  <a:solidFill>
                    <a:srgbClr val="FFFFFF"/>
                  </a:solidFill>
                  <a:latin typeface="+mj-lt"/>
                </a:endParaRPr>
              </a:p>
            </p:txBody>
          </p:sp>
        </p:grpSp>
        <p:sp>
          <p:nvSpPr>
            <p:cNvPr id="17" name="任意多边形: 形状 16"/>
            <p:cNvSpPr/>
            <p:nvPr/>
          </p:nvSpPr>
          <p:spPr>
            <a:xfrm flipV="1">
              <a:off x="0" y="5533810"/>
              <a:ext cx="1379786" cy="1324189"/>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 name="标题 1"/>
          <p:cNvSpPr>
            <a:spLocks noGrp="1"/>
          </p:cNvSpPr>
          <p:nvPr>
            <p:ph type="title" hasCustomPrompt="1"/>
          </p:nvPr>
        </p:nvSpPr>
        <p:spPr>
          <a:xfrm>
            <a:off x="660400" y="1130301"/>
            <a:ext cx="2544839" cy="1215715"/>
          </a:xfrm>
          <a:prstGeom prst="rect">
            <a:avLst/>
          </a:prstGeom>
          <a:noFill/>
        </p:spPr>
        <p:txBody>
          <a:bodyPr anchor="t" anchorCtr="0">
            <a:normAutofit/>
          </a:bodyPr>
          <a:lstStyle>
            <a:lvl1pPr algn="r">
              <a:defRPr sz="4400">
                <a:solidFill>
                  <a:schemeClr val="tx1"/>
                </a:solidFill>
              </a:defRPr>
            </a:lvl1pPr>
          </a:lstStyle>
          <a:p>
            <a:pPr lvl="0"/>
            <a:r>
              <a:rPr lang="en-US"/>
              <a:t>Agenda</a:t>
            </a:r>
            <a:endParaRPr lang="en-US"/>
          </a:p>
        </p:txBody>
      </p:sp>
      <p:sp>
        <p:nvSpPr>
          <p:cNvPr id="3" name="内容占位符 2"/>
          <p:cNvSpPr>
            <a:spLocks noGrp="1"/>
          </p:cNvSpPr>
          <p:nvPr>
            <p:ph sz="quarter" idx="1" hasCustomPrompt="1"/>
          </p:nvPr>
        </p:nvSpPr>
        <p:spPr>
          <a:xfrm>
            <a:off x="3480651" y="1130301"/>
            <a:ext cx="5252480" cy="4633912"/>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dirty="0"/>
          </a:p>
        </p:txBody>
      </p:sp>
      <p:cxnSp>
        <p:nvCxnSpPr>
          <p:cNvPr id="10" name="直接连接符 9"/>
          <p:cNvCxnSpPr/>
          <p:nvPr/>
        </p:nvCxnSpPr>
        <p:spPr>
          <a:xfrm>
            <a:off x="3342944" y="1130300"/>
            <a:ext cx="0" cy="4633913"/>
          </a:xfrm>
          <a:prstGeom prst="line">
            <a:avLst/>
          </a:prstGeom>
          <a:solidFill>
            <a:srgbClr val="FFCC00"/>
          </a:solidFill>
          <a:ln w="12700" cap="flat" cmpd="sng" algn="ctr">
            <a:solidFill>
              <a:schemeClr val="accent1"/>
            </a:solidFill>
            <a:prstDash val="solid"/>
            <a:round/>
            <a:headEnd type="none" w="med" len="med"/>
            <a:tailEnd type="none" w="med" len="med"/>
          </a:ln>
          <a:effectLst/>
        </p:spPr>
      </p:cxnSp>
      <p:sp>
        <p:nvSpPr>
          <p:cNvPr id="13" name="任意多边形: 形状 12"/>
          <p:cNvSpPr>
            <a:spLocks noChangeAspect="1"/>
          </p:cNvSpPr>
          <p:nvPr/>
        </p:nvSpPr>
        <p:spPr bwMode="auto">
          <a:xfrm>
            <a:off x="2466501" y="4987923"/>
            <a:ext cx="738738" cy="777063"/>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accent1">
              <a:alpha val="15000"/>
            </a:schemeClr>
          </a:solidFill>
          <a:ln>
            <a:noFill/>
          </a:ln>
        </p:spPr>
        <p:txBody>
          <a:bodyPr/>
          <a:lstStyle/>
          <a:p>
            <a:endParaRPr lang="zh-CN" altLang="en-US">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gradFill>
          <a:gsLst>
            <a:gs pos="0">
              <a:schemeClr val="accent1">
                <a:lumMod val="20000"/>
                <a:lumOff val="80000"/>
              </a:schemeClr>
            </a:gs>
            <a:gs pos="50000">
              <a:schemeClr val="bg1"/>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grpSp>
        <p:nvGrpSpPr>
          <p:cNvPr id="28" name="组合 27"/>
          <p:cNvGrpSpPr/>
          <p:nvPr/>
        </p:nvGrpSpPr>
        <p:grpSpPr>
          <a:xfrm>
            <a:off x="0" y="0"/>
            <a:ext cx="12192000" cy="6857998"/>
            <a:chOff x="0" y="0"/>
            <a:chExt cx="12192000" cy="6857998"/>
          </a:xfrm>
        </p:grpSpPr>
        <p:grpSp>
          <p:nvGrpSpPr>
            <p:cNvPr id="27" name="组合 26"/>
            <p:cNvGrpSpPr/>
            <p:nvPr/>
          </p:nvGrpSpPr>
          <p:grpSpPr>
            <a:xfrm>
              <a:off x="0" y="0"/>
              <a:ext cx="4317998" cy="4324212"/>
              <a:chOff x="0" y="0"/>
              <a:chExt cx="4317998" cy="4324212"/>
            </a:xfrm>
          </p:grpSpPr>
          <p:sp>
            <p:nvSpPr>
              <p:cNvPr id="26" name="任意多边形: 形状 25"/>
              <p:cNvSpPr/>
              <p:nvPr/>
            </p:nvSpPr>
            <p:spPr>
              <a:xfrm>
                <a:off x="0" y="0"/>
                <a:ext cx="4317998" cy="4324212"/>
              </a:xfrm>
              <a:custGeom>
                <a:avLst/>
                <a:gdLst>
                  <a:gd name="connsiteX0" fmla="*/ 2097974 w 4317998"/>
                  <a:gd name="connsiteY0" fmla="*/ 0 h 4324212"/>
                  <a:gd name="connsiteX1" fmla="*/ 4317841 w 4317998"/>
                  <a:gd name="connsiteY1" fmla="*/ 0 h 4324212"/>
                  <a:gd name="connsiteX2" fmla="*/ 4317998 w 4317998"/>
                  <a:gd name="connsiteY2" fmla="*/ 6213 h 4324212"/>
                  <a:gd name="connsiteX3" fmla="*/ 222203 w 4317998"/>
                  <a:gd name="connsiteY3" fmla="*/ 4318594 h 4324212"/>
                  <a:gd name="connsiteX4" fmla="*/ 0 w 4317998"/>
                  <a:gd name="connsiteY4" fmla="*/ 4324212 h 4324212"/>
                  <a:gd name="connsiteX5" fmla="*/ 0 w 4317998"/>
                  <a:gd name="connsiteY5" fmla="*/ 2104502 h 4324212"/>
                  <a:gd name="connsiteX6" fmla="*/ 214537 w 4317998"/>
                  <a:gd name="connsiteY6" fmla="*/ 2093668 h 4324212"/>
                  <a:gd name="connsiteX7" fmla="*/ 2098288 w 4317998"/>
                  <a:gd name="connsiteY7" fmla="*/ 6213 h 432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7998" h="4324212">
                    <a:moveTo>
                      <a:pt x="2097974" y="0"/>
                    </a:moveTo>
                    <a:lnTo>
                      <a:pt x="4317841" y="0"/>
                    </a:lnTo>
                    <a:lnTo>
                      <a:pt x="4317998" y="6213"/>
                    </a:lnTo>
                    <a:cubicBezTo>
                      <a:pt x="4317998" y="2316455"/>
                      <a:pt x="2503704" y="4202944"/>
                      <a:pt x="222203" y="4318594"/>
                    </a:cubicBezTo>
                    <a:lnTo>
                      <a:pt x="0" y="4324212"/>
                    </a:lnTo>
                    <a:lnTo>
                      <a:pt x="0" y="2104502"/>
                    </a:lnTo>
                    <a:lnTo>
                      <a:pt x="214537" y="2093668"/>
                    </a:lnTo>
                    <a:cubicBezTo>
                      <a:pt x="1272612" y="1986215"/>
                      <a:pt x="2098288" y="1092638"/>
                      <a:pt x="2098288" y="6213"/>
                    </a:cubicBezTo>
                    <a:close/>
                  </a:path>
                </a:pathLst>
              </a:cu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zh-CN" altLang="en-US" b="1">
                  <a:solidFill>
                    <a:srgbClr val="FFFFFF"/>
                  </a:solidFill>
                  <a:latin typeface="+mj-lt"/>
                </a:endParaRPr>
              </a:p>
            </p:txBody>
          </p:sp>
          <p:sp>
            <p:nvSpPr>
              <p:cNvPr id="20" name="椭圆 19"/>
              <p:cNvSpPr>
                <a:spLocks noChangeAspect="1"/>
              </p:cNvSpPr>
              <p:nvPr/>
            </p:nvSpPr>
            <p:spPr>
              <a:xfrm>
                <a:off x="2615212" y="1967220"/>
                <a:ext cx="1440000" cy="1440000"/>
              </a:xfrm>
              <a:prstGeom prst="ellipse">
                <a:avLst/>
              </a:prstGeom>
              <a:solidFill>
                <a:schemeClr val="bg1"/>
              </a:solidFill>
              <a:ln w="12700" cap="rnd">
                <a:gradFill>
                  <a:gsLst>
                    <a:gs pos="0">
                      <a:schemeClr val="accent1">
                        <a:alpha val="50000"/>
                      </a:schemeClr>
                    </a:gs>
                    <a:gs pos="100000">
                      <a:schemeClr val="accent1">
                        <a:lumMod val="40000"/>
                        <a:lumOff val="60000"/>
                        <a:alpha val="0"/>
                      </a:schemeClr>
                    </a:gs>
                  </a:gsLst>
                  <a:lin ang="2700000" scaled="0"/>
                </a:gradFill>
                <a:prstDash val="solid"/>
                <a:rou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lvl="0" algn="ctr"/>
                <a:endParaRPr lang="zh-CN" altLang="en-US" b="1">
                  <a:solidFill>
                    <a:schemeClr val="tx1"/>
                  </a:solidFill>
                </a:endParaRPr>
              </a:p>
            </p:txBody>
          </p:sp>
        </p:grpSp>
        <p:grpSp>
          <p:nvGrpSpPr>
            <p:cNvPr id="16" name="组合 15"/>
            <p:cNvGrpSpPr/>
            <p:nvPr/>
          </p:nvGrpSpPr>
          <p:grpSpPr>
            <a:xfrm>
              <a:off x="11158900" y="919519"/>
              <a:ext cx="360000" cy="109181"/>
              <a:chOff x="11158900" y="919519"/>
              <a:chExt cx="360000" cy="109181"/>
            </a:xfrm>
          </p:grpSpPr>
          <p:cxnSp>
            <p:nvCxnSpPr>
              <p:cNvPr id="18" name="直接连接符 17"/>
              <p:cNvCxnSpPr/>
              <p:nvPr/>
            </p:nvCxnSpPr>
            <p:spPr>
              <a:xfrm>
                <a:off x="11158900" y="919519"/>
                <a:ext cx="360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302900" y="1028700"/>
                <a:ext cx="216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grpSp>
        <p:sp>
          <p:nvSpPr>
            <p:cNvPr id="17" name="任意多边形: 形状 16"/>
            <p:cNvSpPr/>
            <p:nvPr/>
          </p:nvSpPr>
          <p:spPr>
            <a:xfrm flipH="1" flipV="1">
              <a:off x="9785445" y="4548413"/>
              <a:ext cx="2406555" cy="2309585"/>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 name="标题 4"/>
          <p:cNvSpPr>
            <a:spLocks noGrp="1"/>
          </p:cNvSpPr>
          <p:nvPr>
            <p:ph type="title" hasCustomPrompt="1"/>
          </p:nvPr>
        </p:nvSpPr>
        <p:spPr>
          <a:xfrm>
            <a:off x="4395089" y="1692322"/>
            <a:ext cx="6686720" cy="1516988"/>
          </a:xfrm>
          <a:prstGeom prst="rect">
            <a:avLst/>
          </a:prstGeom>
        </p:spPr>
        <p:txBody>
          <a:bodyPr>
            <a:normAutofit/>
          </a:bodyPr>
          <a:lstStyle>
            <a:lvl1pPr algn="l">
              <a:lnSpc>
                <a:spcPct val="100000"/>
              </a:lnSpc>
              <a:defRPr sz="4800"/>
            </a:lvl1pPr>
          </a:lstStyle>
          <a:p>
            <a:pPr lvl="0"/>
            <a:r>
              <a:rPr lang="en-US"/>
              <a:t>Click to add title</a:t>
            </a:r>
            <a:endParaRPr lang="en-US"/>
          </a:p>
        </p:txBody>
      </p:sp>
      <p:sp>
        <p:nvSpPr>
          <p:cNvPr id="25" name="文本占位符 24"/>
          <p:cNvSpPr>
            <a:spLocks noGrp="1"/>
          </p:cNvSpPr>
          <p:nvPr>
            <p:ph type="body" sz="quarter" idx="1" hasCustomPrompt="1"/>
          </p:nvPr>
        </p:nvSpPr>
        <p:spPr>
          <a:xfrm>
            <a:off x="4395089" y="3262107"/>
            <a:ext cx="6686720"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endParaRPr lang="en-US"/>
          </a:p>
        </p:txBody>
      </p:sp>
      <p:sp>
        <p:nvSpPr>
          <p:cNvPr id="4" name="日期占位符 3"/>
          <p:cNvSpPr>
            <a:spLocks noGrp="1"/>
          </p:cNvSpPr>
          <p:nvPr>
            <p:ph type="dt" sz="half" idx="10"/>
          </p:nvPr>
        </p:nvSpPr>
        <p:spPr/>
        <p:txBody>
          <a:bodyPr/>
          <a:lstStyle/>
          <a:p>
            <a:fld id="{2A27A813-B2FD-42E1-9222-83B574E99074}" type="datetime1">
              <a:rPr lang="zh-CN" altLang="en-US" smtClean="0"/>
            </a:fld>
            <a:endParaRPr lang="en-US" altLang="zh-CN"/>
          </a:p>
        </p:txBody>
      </p:sp>
      <p:sp>
        <p:nvSpPr>
          <p:cNvPr id="6" name="页脚占位符 5"/>
          <p:cNvSpPr>
            <a:spLocks noGrp="1"/>
          </p:cNvSpPr>
          <p:nvPr>
            <p:ph type="ftr" sz="quarter" idx="11"/>
          </p:nvPr>
        </p:nvSpPr>
        <p:spPr/>
        <p:txBody>
          <a:bodyPr/>
          <a:lstStyle/>
          <a:p>
            <a:r>
              <a:rPr lang="en-US" altLang="zh-CN"/>
              <a:t>OfficePLUS</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endParaRPr lang="en-US"/>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Closing">
    <p:bg>
      <p:bgPr>
        <a:gradFill>
          <a:gsLst>
            <a:gs pos="50000">
              <a:schemeClr val="bg1"/>
            </a:gs>
            <a:gs pos="0">
              <a:schemeClr val="accent1">
                <a:lumMod val="20000"/>
                <a:lumOff val="80000"/>
              </a:schemeClr>
            </a:gs>
            <a:gs pos="100000">
              <a:schemeClr val="accent1">
                <a:lumMod val="20000"/>
                <a:lumOff val="80000"/>
              </a:schemeClr>
            </a:gs>
          </a:gsLst>
          <a:lin ang="13500000" scaled="1"/>
        </a:gradFill>
        <a:effectLst/>
      </p:bgPr>
    </p:bg>
    <p:spTree>
      <p:nvGrpSpPr>
        <p:cNvPr id="1" name=""/>
        <p:cNvGrpSpPr/>
        <p:nvPr/>
      </p:nvGrpSpPr>
      <p:grpSpPr>
        <a:xfrm>
          <a:off x="0" y="0"/>
          <a:ext cx="0" cy="0"/>
          <a:chOff x="0" y="0"/>
          <a:chExt cx="0" cy="0"/>
        </a:xfrm>
      </p:grpSpPr>
      <p:grpSp>
        <p:nvGrpSpPr>
          <p:cNvPr id="6" name="组合 5"/>
          <p:cNvGrpSpPr/>
          <p:nvPr/>
        </p:nvGrpSpPr>
        <p:grpSpPr>
          <a:xfrm>
            <a:off x="0" y="0"/>
            <a:ext cx="12192000" cy="6857999"/>
            <a:chOff x="0" y="0"/>
            <a:chExt cx="12192000" cy="6857999"/>
          </a:xfrm>
        </p:grpSpPr>
        <p:sp>
          <p:nvSpPr>
            <p:cNvPr id="9" name="任意多边形: 形状 8"/>
            <p:cNvSpPr/>
            <p:nvPr/>
          </p:nvSpPr>
          <p:spPr>
            <a:xfrm>
              <a:off x="0" y="0"/>
              <a:ext cx="3610222" cy="3464752"/>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12" name="组合 11"/>
            <p:cNvGrpSpPr/>
            <p:nvPr/>
          </p:nvGrpSpPr>
          <p:grpSpPr>
            <a:xfrm>
              <a:off x="3966944" y="5026921"/>
              <a:ext cx="612000" cy="612000"/>
              <a:chOff x="3966944" y="5026921"/>
              <a:chExt cx="612000" cy="612000"/>
            </a:xfrm>
          </p:grpSpPr>
          <p:sp>
            <p:nvSpPr>
              <p:cNvPr id="23" name="椭圆 22"/>
              <p:cNvSpPr>
                <a:spLocks noChangeAspect="1"/>
              </p:cNvSpPr>
              <p:nvPr/>
            </p:nvSpPr>
            <p:spPr>
              <a:xfrm>
                <a:off x="3966944" y="5026921"/>
                <a:ext cx="612000" cy="612000"/>
              </a:xfrm>
              <a:prstGeom prst="ellipse">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a:spLocks noChangeAspect="1"/>
              </p:cNvSpPr>
              <p:nvPr/>
            </p:nvSpPr>
            <p:spPr>
              <a:xfrm rot="5400000">
                <a:off x="4234368" y="5278921"/>
                <a:ext cx="125280" cy="10800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任意多边形: 形状 12"/>
            <p:cNvSpPr/>
            <p:nvPr/>
          </p:nvSpPr>
          <p:spPr>
            <a:xfrm>
              <a:off x="0" y="535674"/>
              <a:ext cx="2893326" cy="5786652"/>
            </a:xfrm>
            <a:custGeom>
              <a:avLst/>
              <a:gdLst>
                <a:gd name="connsiteX0" fmla="*/ 0 w 2893326"/>
                <a:gd name="connsiteY0" fmla="*/ 0 h 5786652"/>
                <a:gd name="connsiteX1" fmla="*/ 2893326 w 2893326"/>
                <a:gd name="connsiteY1" fmla="*/ 2893326 h 5786652"/>
                <a:gd name="connsiteX2" fmla="*/ 0 w 2893326"/>
                <a:gd name="connsiteY2" fmla="*/ 5786652 h 5786652"/>
                <a:gd name="connsiteX3" fmla="*/ 0 w 2893326"/>
                <a:gd name="connsiteY3" fmla="*/ 4299309 h 5786652"/>
                <a:gd name="connsiteX4" fmla="*/ 1405983 w 2893326"/>
                <a:gd name="connsiteY4" fmla="*/ 2893326 h 5786652"/>
                <a:gd name="connsiteX5" fmla="*/ 0 w 2893326"/>
                <a:gd name="connsiteY5" fmla="*/ 1487343 h 578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326" h="5786652">
                  <a:moveTo>
                    <a:pt x="0" y="0"/>
                  </a:moveTo>
                  <a:cubicBezTo>
                    <a:pt x="1597940" y="0"/>
                    <a:pt x="2893326" y="1295386"/>
                    <a:pt x="2893326" y="2893326"/>
                  </a:cubicBezTo>
                  <a:cubicBezTo>
                    <a:pt x="2893326" y="4491266"/>
                    <a:pt x="1597940" y="5786652"/>
                    <a:pt x="0" y="5786652"/>
                  </a:cubicBezTo>
                  <a:lnTo>
                    <a:pt x="0" y="4299309"/>
                  </a:lnTo>
                  <a:cubicBezTo>
                    <a:pt x="776503" y="4299309"/>
                    <a:pt x="1405983" y="3669829"/>
                    <a:pt x="1405983" y="2893326"/>
                  </a:cubicBezTo>
                  <a:cubicBezTo>
                    <a:pt x="1405983" y="2116823"/>
                    <a:pt x="776503" y="1487343"/>
                    <a:pt x="0" y="1487343"/>
                  </a:cubicBezTo>
                  <a:close/>
                </a:path>
              </a:pathLst>
            </a:cu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lvl="0" algn="ctr" defTabSz="913765"/>
              <a:endParaRPr lang="zh-CN" altLang="en-US" b="1">
                <a:solidFill>
                  <a:srgbClr val="FFFFFF"/>
                </a:solidFill>
                <a:latin typeface="+mj-lt"/>
              </a:endParaRPr>
            </a:p>
          </p:txBody>
        </p:sp>
        <p:grpSp>
          <p:nvGrpSpPr>
            <p:cNvPr id="14" name="组合 13"/>
            <p:cNvGrpSpPr/>
            <p:nvPr/>
          </p:nvGrpSpPr>
          <p:grpSpPr>
            <a:xfrm>
              <a:off x="2173326" y="1967220"/>
              <a:ext cx="1440000" cy="1440000"/>
              <a:chOff x="2173326" y="1967220"/>
              <a:chExt cx="1440000" cy="1440000"/>
            </a:xfrm>
          </p:grpSpPr>
          <p:sp>
            <p:nvSpPr>
              <p:cNvPr id="21" name="椭圆 20"/>
              <p:cNvSpPr>
                <a:spLocks noChangeAspect="1"/>
              </p:cNvSpPr>
              <p:nvPr/>
            </p:nvSpPr>
            <p:spPr>
              <a:xfrm>
                <a:off x="2173326" y="1967220"/>
                <a:ext cx="1440000" cy="1440000"/>
              </a:xfrm>
              <a:prstGeom prst="ellipse">
                <a:avLst/>
              </a:prstGeom>
              <a:solidFill>
                <a:schemeClr val="bg1"/>
              </a:solidFill>
              <a:ln w="12700" cap="rnd">
                <a:gradFill>
                  <a:gsLst>
                    <a:gs pos="0">
                      <a:schemeClr val="accent1">
                        <a:alpha val="50000"/>
                      </a:schemeClr>
                    </a:gs>
                    <a:gs pos="100000">
                      <a:schemeClr val="accent1">
                        <a:lumMod val="40000"/>
                        <a:lumOff val="60000"/>
                        <a:alpha val="0"/>
                      </a:schemeClr>
                    </a:gs>
                  </a:gsLst>
                  <a:lin ang="2700000" scaled="0"/>
                </a:gradFill>
                <a:prstDash val="solid"/>
                <a:rou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lvl="0" algn="ctr"/>
                <a:endParaRPr lang="zh-CN" altLang="en-US" b="1">
                  <a:solidFill>
                    <a:schemeClr val="tx1"/>
                  </a:solidFill>
                </a:endParaRPr>
              </a:p>
            </p:txBody>
          </p:sp>
          <p:sp>
            <p:nvSpPr>
              <p:cNvPr id="22" name="任意多边形: 形状 21"/>
              <p:cNvSpPr>
                <a:spLocks noChangeAspect="1"/>
              </p:cNvSpPr>
              <p:nvPr/>
            </p:nvSpPr>
            <p:spPr>
              <a:xfrm rot="10800000" flipH="1" flipV="1">
                <a:off x="2533327" y="2380041"/>
                <a:ext cx="720000" cy="614357"/>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91881" h="505037">
                    <a:moveTo>
                      <a:pt x="110277" y="348805"/>
                    </a:moveTo>
                    <a:lnTo>
                      <a:pt x="172474" y="408564"/>
                    </a:lnTo>
                    <a:lnTo>
                      <a:pt x="172474" y="497225"/>
                    </a:lnTo>
                    <a:cubicBezTo>
                      <a:pt x="172474" y="501522"/>
                      <a:pt x="168953" y="505037"/>
                      <a:pt x="164651" y="505037"/>
                    </a:cubicBezTo>
                    <a:lnTo>
                      <a:pt x="58642" y="505037"/>
                    </a:lnTo>
                    <a:cubicBezTo>
                      <a:pt x="54340" y="505037"/>
                      <a:pt x="50819" y="501522"/>
                      <a:pt x="50819" y="497225"/>
                    </a:cubicBezTo>
                    <a:lnTo>
                      <a:pt x="50819" y="415594"/>
                    </a:lnTo>
                    <a:lnTo>
                      <a:pt x="50819" y="397237"/>
                    </a:lnTo>
                    <a:close/>
                    <a:moveTo>
                      <a:pt x="299152" y="290589"/>
                    </a:moveTo>
                    <a:lnTo>
                      <a:pt x="351569" y="306214"/>
                    </a:lnTo>
                    <a:lnTo>
                      <a:pt x="351569" y="459335"/>
                    </a:lnTo>
                    <a:lnTo>
                      <a:pt x="351569" y="497225"/>
                    </a:lnTo>
                    <a:cubicBezTo>
                      <a:pt x="351569" y="501521"/>
                      <a:pt x="348048" y="505037"/>
                      <a:pt x="343746" y="505037"/>
                    </a:cubicBezTo>
                    <a:lnTo>
                      <a:pt x="237737" y="505037"/>
                    </a:lnTo>
                    <a:cubicBezTo>
                      <a:pt x="233435" y="505037"/>
                      <a:pt x="229914" y="501521"/>
                      <a:pt x="229914" y="497225"/>
                    </a:cubicBezTo>
                    <a:lnTo>
                      <a:pt x="229914" y="442538"/>
                    </a:lnTo>
                    <a:lnTo>
                      <a:pt x="229914" y="393321"/>
                    </a:lnTo>
                    <a:close/>
                    <a:moveTo>
                      <a:pt x="58642" y="213672"/>
                    </a:moveTo>
                    <a:lnTo>
                      <a:pt x="164651" y="213672"/>
                    </a:lnTo>
                    <a:cubicBezTo>
                      <a:pt x="168953" y="213672"/>
                      <a:pt x="172474" y="217187"/>
                      <a:pt x="172474" y="221484"/>
                    </a:cubicBezTo>
                    <a:lnTo>
                      <a:pt x="172474" y="285539"/>
                    </a:lnTo>
                    <a:lnTo>
                      <a:pt x="172474" y="336315"/>
                    </a:lnTo>
                    <a:lnTo>
                      <a:pt x="129836" y="294913"/>
                    </a:lnTo>
                    <a:cubicBezTo>
                      <a:pt x="120057" y="285930"/>
                      <a:pt x="105192" y="285149"/>
                      <a:pt x="95022" y="293741"/>
                    </a:cubicBezTo>
                    <a:lnTo>
                      <a:pt x="50819" y="330066"/>
                    </a:lnTo>
                    <a:lnTo>
                      <a:pt x="50819" y="303115"/>
                    </a:lnTo>
                    <a:lnTo>
                      <a:pt x="50819" y="221484"/>
                    </a:lnTo>
                    <a:cubicBezTo>
                      <a:pt x="50819" y="217187"/>
                      <a:pt x="54340" y="213672"/>
                      <a:pt x="58642" y="213672"/>
                    </a:cubicBezTo>
                    <a:close/>
                    <a:moveTo>
                      <a:pt x="540896" y="133933"/>
                    </a:moveTo>
                    <a:lnTo>
                      <a:pt x="540896" y="329251"/>
                    </a:lnTo>
                    <a:lnTo>
                      <a:pt x="540896" y="353080"/>
                    </a:lnTo>
                    <a:lnTo>
                      <a:pt x="540896" y="497224"/>
                    </a:lnTo>
                    <a:cubicBezTo>
                      <a:pt x="540896" y="501521"/>
                      <a:pt x="537375" y="505037"/>
                      <a:pt x="533073" y="505037"/>
                    </a:cubicBezTo>
                    <a:lnTo>
                      <a:pt x="427064" y="505037"/>
                    </a:lnTo>
                    <a:cubicBezTo>
                      <a:pt x="422762" y="505037"/>
                      <a:pt x="419241" y="501521"/>
                      <a:pt x="419241" y="497224"/>
                    </a:cubicBezTo>
                    <a:lnTo>
                      <a:pt x="419241" y="421050"/>
                    </a:lnTo>
                    <a:lnTo>
                      <a:pt x="419241" y="276515"/>
                    </a:lnTo>
                    <a:close/>
                    <a:moveTo>
                      <a:pt x="237737" y="122643"/>
                    </a:moveTo>
                    <a:lnTo>
                      <a:pt x="343746" y="122643"/>
                    </a:lnTo>
                    <a:cubicBezTo>
                      <a:pt x="348048" y="122643"/>
                      <a:pt x="351569" y="125768"/>
                      <a:pt x="351569" y="130455"/>
                    </a:cubicBezTo>
                    <a:lnTo>
                      <a:pt x="351569" y="168343"/>
                    </a:lnTo>
                    <a:lnTo>
                      <a:pt x="351569" y="251931"/>
                    </a:lnTo>
                    <a:lnTo>
                      <a:pt x="295240" y="235526"/>
                    </a:lnTo>
                    <a:cubicBezTo>
                      <a:pt x="284287" y="232401"/>
                      <a:pt x="272943" y="236307"/>
                      <a:pt x="266293" y="245681"/>
                    </a:cubicBezTo>
                    <a:lnTo>
                      <a:pt x="229914" y="299974"/>
                    </a:lnTo>
                    <a:lnTo>
                      <a:pt x="229914" y="184748"/>
                    </a:lnTo>
                    <a:lnTo>
                      <a:pt x="229914" y="130455"/>
                    </a:lnTo>
                    <a:cubicBezTo>
                      <a:pt x="229914" y="125768"/>
                      <a:pt x="233435" y="122643"/>
                      <a:pt x="237737" y="122643"/>
                    </a:cubicBezTo>
                    <a:close/>
                    <a:moveTo>
                      <a:pt x="577974" y="40330"/>
                    </a:moveTo>
                    <a:cubicBezTo>
                      <a:pt x="581298" y="40037"/>
                      <a:pt x="584721" y="41014"/>
                      <a:pt x="587459" y="43357"/>
                    </a:cubicBezTo>
                    <a:cubicBezTo>
                      <a:pt x="592935" y="48043"/>
                      <a:pt x="593326" y="56245"/>
                      <a:pt x="588632" y="61713"/>
                    </a:cubicBezTo>
                    <a:lnTo>
                      <a:pt x="387973" y="296824"/>
                    </a:lnTo>
                    <a:cubicBezTo>
                      <a:pt x="384453" y="300730"/>
                      <a:pt x="379368" y="302292"/>
                      <a:pt x="374283" y="300730"/>
                    </a:cubicBezTo>
                    <a:lnTo>
                      <a:pt x="294880" y="277687"/>
                    </a:lnTo>
                    <a:lnTo>
                      <a:pt x="208827" y="405007"/>
                    </a:lnTo>
                    <a:cubicBezTo>
                      <a:pt x="206871" y="408522"/>
                      <a:pt x="203351" y="410475"/>
                      <a:pt x="199439" y="410865"/>
                    </a:cubicBezTo>
                    <a:cubicBezTo>
                      <a:pt x="195528" y="411256"/>
                      <a:pt x="192008" y="410084"/>
                      <a:pt x="189270" y="407350"/>
                    </a:cubicBezTo>
                    <a:lnTo>
                      <a:pt x="112213" y="333146"/>
                    </a:lnTo>
                    <a:lnTo>
                      <a:pt x="21467" y="407741"/>
                    </a:lnTo>
                    <a:cubicBezTo>
                      <a:pt x="18729" y="410084"/>
                      <a:pt x="15991" y="410865"/>
                      <a:pt x="12861" y="410865"/>
                    </a:cubicBezTo>
                    <a:cubicBezTo>
                      <a:pt x="9341" y="410865"/>
                      <a:pt x="5430" y="409303"/>
                      <a:pt x="3083" y="406179"/>
                    </a:cubicBezTo>
                    <a:cubicBezTo>
                      <a:pt x="-1611" y="400711"/>
                      <a:pt x="-829" y="392510"/>
                      <a:pt x="4647" y="387823"/>
                    </a:cubicBezTo>
                    <a:lnTo>
                      <a:pt x="104781" y="305807"/>
                    </a:lnTo>
                    <a:cubicBezTo>
                      <a:pt x="109866" y="301511"/>
                      <a:pt x="117298" y="301902"/>
                      <a:pt x="121992" y="306588"/>
                    </a:cubicBezTo>
                    <a:lnTo>
                      <a:pt x="195919" y="377669"/>
                    </a:lnTo>
                    <a:lnTo>
                      <a:pt x="278451" y="255035"/>
                    </a:lnTo>
                    <a:cubicBezTo>
                      <a:pt x="281581" y="250349"/>
                      <a:pt x="287448" y="248396"/>
                      <a:pt x="292924" y="249958"/>
                    </a:cubicBezTo>
                    <a:lnTo>
                      <a:pt x="373501" y="273391"/>
                    </a:lnTo>
                    <a:lnTo>
                      <a:pt x="569075" y="44919"/>
                    </a:lnTo>
                    <a:cubicBezTo>
                      <a:pt x="571422" y="42185"/>
                      <a:pt x="574649" y="40623"/>
                      <a:pt x="577974" y="40330"/>
                    </a:cubicBezTo>
                    <a:close/>
                    <a:moveTo>
                      <a:pt x="427131" y="0"/>
                    </a:moveTo>
                    <a:lnTo>
                      <a:pt x="533077" y="0"/>
                    </a:lnTo>
                    <a:cubicBezTo>
                      <a:pt x="537377" y="0"/>
                      <a:pt x="540896" y="3515"/>
                      <a:pt x="540896" y="7811"/>
                    </a:cubicBezTo>
                    <a:lnTo>
                      <a:pt x="540896" y="53898"/>
                    </a:lnTo>
                    <a:lnTo>
                      <a:pt x="419312" y="196454"/>
                    </a:lnTo>
                    <a:lnTo>
                      <a:pt x="419312" y="83971"/>
                    </a:lnTo>
                    <a:lnTo>
                      <a:pt x="419312" y="7811"/>
                    </a:lnTo>
                    <a:cubicBezTo>
                      <a:pt x="419312" y="3515"/>
                      <a:pt x="422831" y="0"/>
                      <a:pt x="427131" y="0"/>
                    </a:cubicBezTo>
                    <a:close/>
                  </a:path>
                </a:pathLst>
              </a:cu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b="1" dirty="0">
                  <a:solidFill>
                    <a:srgbClr val="FFFFFF"/>
                  </a:solidFill>
                  <a:latin typeface="+mj-lt"/>
                  <a:sym typeface="+mn-lt"/>
                </a:endParaRPr>
              </a:p>
            </p:txBody>
          </p:sp>
        </p:grpSp>
        <p:grpSp>
          <p:nvGrpSpPr>
            <p:cNvPr id="15" name="组合 14"/>
            <p:cNvGrpSpPr/>
            <p:nvPr/>
          </p:nvGrpSpPr>
          <p:grpSpPr>
            <a:xfrm>
              <a:off x="11158900" y="919519"/>
              <a:ext cx="360000" cy="109181"/>
              <a:chOff x="11158900" y="919519"/>
              <a:chExt cx="360000" cy="109181"/>
            </a:xfrm>
          </p:grpSpPr>
          <p:cxnSp>
            <p:nvCxnSpPr>
              <p:cNvPr id="18" name="直接连接符 17"/>
              <p:cNvCxnSpPr/>
              <p:nvPr/>
            </p:nvCxnSpPr>
            <p:spPr>
              <a:xfrm>
                <a:off x="11158900" y="919519"/>
                <a:ext cx="360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02900" y="1028700"/>
                <a:ext cx="216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grpSp>
        <p:sp>
          <p:nvSpPr>
            <p:cNvPr id="16" name="任意多边形: 形状 15"/>
            <p:cNvSpPr/>
            <p:nvPr/>
          </p:nvSpPr>
          <p:spPr>
            <a:xfrm flipH="1" flipV="1">
              <a:off x="10812214" y="5533810"/>
              <a:ext cx="1379786" cy="1324189"/>
            </a:xfrm>
            <a:custGeom>
              <a:avLst/>
              <a:gdLst>
                <a:gd name="connsiteX0" fmla="*/ 0 w 3610222"/>
                <a:gd name="connsiteY0" fmla="*/ 0 h 3464752"/>
                <a:gd name="connsiteX1" fmla="*/ 3562435 w 3610222"/>
                <a:gd name="connsiteY1" fmla="*/ 0 h 3464752"/>
                <a:gd name="connsiteX2" fmla="*/ 3594993 w 3610222"/>
                <a:gd name="connsiteY2" fmla="*/ 213328 h 3464752"/>
                <a:gd name="connsiteX3" fmla="*/ 3610222 w 3610222"/>
                <a:gd name="connsiteY3" fmla="*/ 514930 h 3464752"/>
                <a:gd name="connsiteX4" fmla="*/ 660400 w 3610222"/>
                <a:gd name="connsiteY4" fmla="*/ 3464752 h 3464752"/>
                <a:gd name="connsiteX5" fmla="*/ 65908 w 3610222"/>
                <a:gd name="connsiteY5" fmla="*/ 3404822 h 3464752"/>
                <a:gd name="connsiteX6" fmla="*/ 0 w 3610222"/>
                <a:gd name="connsiteY6" fmla="*/ 3387876 h 3464752"/>
                <a:gd name="connsiteX0-1" fmla="*/ 0 w 3610222"/>
                <a:gd name="connsiteY0-2" fmla="*/ 0 h 3464752"/>
                <a:gd name="connsiteX1-3" fmla="*/ 3562435 w 3610222"/>
                <a:gd name="connsiteY1-4" fmla="*/ 0 h 3464752"/>
                <a:gd name="connsiteX2-5" fmla="*/ 3594993 w 3610222"/>
                <a:gd name="connsiteY2-6" fmla="*/ 213328 h 3464752"/>
                <a:gd name="connsiteX3-7" fmla="*/ 3610222 w 3610222"/>
                <a:gd name="connsiteY3-8" fmla="*/ 514930 h 3464752"/>
                <a:gd name="connsiteX4-9" fmla="*/ 660400 w 3610222"/>
                <a:gd name="connsiteY4-10" fmla="*/ 3464752 h 3464752"/>
                <a:gd name="connsiteX5-11" fmla="*/ 65908 w 3610222"/>
                <a:gd name="connsiteY5-12" fmla="*/ 3404822 h 3464752"/>
                <a:gd name="connsiteX6-13" fmla="*/ 0 w 3610222"/>
                <a:gd name="connsiteY6-14" fmla="*/ 3387876 h 3464752"/>
                <a:gd name="connsiteX7" fmla="*/ 91440 w 3610222"/>
                <a:gd name="connsiteY7" fmla="*/ 91440 h 3464752"/>
                <a:gd name="connsiteX0-15" fmla="*/ 0 w 3610222"/>
                <a:gd name="connsiteY0-16" fmla="*/ 0 h 3464752"/>
                <a:gd name="connsiteX1-17" fmla="*/ 3562435 w 3610222"/>
                <a:gd name="connsiteY1-18" fmla="*/ 0 h 3464752"/>
                <a:gd name="connsiteX2-19" fmla="*/ 3594993 w 3610222"/>
                <a:gd name="connsiteY2-20" fmla="*/ 213328 h 3464752"/>
                <a:gd name="connsiteX3-21" fmla="*/ 3610222 w 3610222"/>
                <a:gd name="connsiteY3-22" fmla="*/ 514930 h 3464752"/>
                <a:gd name="connsiteX4-23" fmla="*/ 660400 w 3610222"/>
                <a:gd name="connsiteY4-24" fmla="*/ 3464752 h 3464752"/>
                <a:gd name="connsiteX5-25" fmla="*/ 65908 w 3610222"/>
                <a:gd name="connsiteY5-26" fmla="*/ 3404822 h 3464752"/>
                <a:gd name="connsiteX6-27" fmla="*/ 0 w 3610222"/>
                <a:gd name="connsiteY6-28" fmla="*/ 3387876 h 3464752"/>
                <a:gd name="connsiteX0-29" fmla="*/ 3562435 w 3610222"/>
                <a:gd name="connsiteY0-30" fmla="*/ 0 h 3464752"/>
                <a:gd name="connsiteX1-31" fmla="*/ 3594993 w 3610222"/>
                <a:gd name="connsiteY1-32" fmla="*/ 213328 h 3464752"/>
                <a:gd name="connsiteX2-33" fmla="*/ 3610222 w 3610222"/>
                <a:gd name="connsiteY2-34" fmla="*/ 514930 h 3464752"/>
                <a:gd name="connsiteX3-35" fmla="*/ 660400 w 3610222"/>
                <a:gd name="connsiteY3-36" fmla="*/ 3464752 h 3464752"/>
                <a:gd name="connsiteX4-37" fmla="*/ 65908 w 3610222"/>
                <a:gd name="connsiteY4-38" fmla="*/ 3404822 h 3464752"/>
                <a:gd name="connsiteX5-39" fmla="*/ 0 w 3610222"/>
                <a:gd name="connsiteY5-40" fmla="*/ 3387876 h 3464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10222" h="3464752">
                  <a:moveTo>
                    <a:pt x="3562435" y="0"/>
                  </a:moveTo>
                  <a:lnTo>
                    <a:pt x="3594993" y="213328"/>
                  </a:lnTo>
                  <a:cubicBezTo>
                    <a:pt x="3605063" y="312492"/>
                    <a:pt x="3610222" y="413109"/>
                    <a:pt x="3610222" y="514930"/>
                  </a:cubicBezTo>
                  <a:cubicBezTo>
                    <a:pt x="3610222" y="2144072"/>
                    <a:pt x="2289542" y="3464752"/>
                    <a:pt x="660400" y="3464752"/>
                  </a:cubicBezTo>
                  <a:cubicBezTo>
                    <a:pt x="456758" y="3464752"/>
                    <a:pt x="257934" y="3444117"/>
                    <a:pt x="65908" y="3404822"/>
                  </a:cubicBezTo>
                  <a:lnTo>
                    <a:pt x="0" y="338787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 name="标题 4"/>
          <p:cNvSpPr>
            <a:spLocks noGrp="1"/>
          </p:cNvSpPr>
          <p:nvPr>
            <p:ph type="title" hasCustomPrompt="1"/>
          </p:nvPr>
        </p:nvSpPr>
        <p:spPr>
          <a:xfrm>
            <a:off x="3958900" y="1028700"/>
            <a:ext cx="7560000" cy="2448000"/>
          </a:xfrm>
          <a:prstGeom prst="rect">
            <a:avLst/>
          </a:prstGeom>
          <a:noFill/>
        </p:spPr>
        <p:txBody>
          <a:bodyPr wrap="square" anchor="b">
            <a:normAutofit/>
          </a:bodyPr>
          <a:lstStyle>
            <a:lvl1pPr algn="l">
              <a:lnSpc>
                <a:spcPct val="100000"/>
              </a:lnSpc>
              <a:defRPr sz="7200">
                <a:ln w="19050">
                  <a:noFill/>
                </a:ln>
                <a:solidFill>
                  <a:schemeClr val="tx1"/>
                </a:solidFill>
              </a:defRPr>
            </a:lvl1pPr>
          </a:lstStyle>
          <a:p>
            <a:pPr lvl="0"/>
            <a:r>
              <a:rPr lang="en-US"/>
              <a:t>Click to add title</a:t>
            </a:r>
            <a:endParaRPr lang="en-US"/>
          </a:p>
        </p:txBody>
      </p:sp>
      <p:sp>
        <p:nvSpPr>
          <p:cNvPr id="25" name="文本占位符 24"/>
          <p:cNvSpPr>
            <a:spLocks noGrp="1"/>
          </p:cNvSpPr>
          <p:nvPr>
            <p:ph type="body" sz="quarter" idx="13" hasCustomPrompt="1"/>
          </p:nvPr>
        </p:nvSpPr>
        <p:spPr>
          <a:xfrm>
            <a:off x="4739577" y="5050985"/>
            <a:ext cx="4320000" cy="288000"/>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endParaRPr lang="en-US"/>
          </a:p>
        </p:txBody>
      </p:sp>
      <p:sp>
        <p:nvSpPr>
          <p:cNvPr id="26" name="文本占位符 25"/>
          <p:cNvSpPr>
            <a:spLocks noGrp="1"/>
          </p:cNvSpPr>
          <p:nvPr>
            <p:ph type="body" sz="quarter" idx="14" hasCustomPrompt="1"/>
          </p:nvPr>
        </p:nvSpPr>
        <p:spPr>
          <a:xfrm>
            <a:off x="4739577" y="5374985"/>
            <a:ext cx="4320000" cy="288000"/>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en-US"/>
              <a:t>www.officeplus.cn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lgn="ctr">
              <a:defRPr sz="3200">
                <a:solidFill>
                  <a:schemeClr val="tx1">
                    <a:lumMod val="85000"/>
                    <a:lumOff val="15000"/>
                  </a:schemeClr>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4" Type="http://schemas.openxmlformats.org/officeDocument/2006/relationships/theme" Target="../theme/theme2.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0" Type="http://schemas.openxmlformats.org/officeDocument/2006/relationships/theme" Target="../theme/theme3.xml"/><Relationship Id="rId2" Type="http://schemas.openxmlformats.org/officeDocument/2006/relationships/slideLayout" Target="../slideLayouts/slideLayout14.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100000">
              <a:schemeClr val="accent1">
                <a:lumMod val="20000"/>
                <a:lumOff val="80000"/>
              </a:schemeClr>
            </a:gs>
            <a:gs pos="50000">
              <a:schemeClr val="bg1"/>
            </a:gs>
          </a:gsLst>
          <a:lin ang="2700000" scaled="1"/>
          <a:tileRect/>
        </a:gradFill>
        <a:effectLst/>
      </p:bgPr>
    </p:bg>
    <p:spTree>
      <p:nvGrpSpPr>
        <p:cNvPr id="1" name=""/>
        <p:cNvGrpSpPr/>
        <p:nvPr/>
      </p:nvGrpSpPr>
      <p:grpSpPr>
        <a:xfrm>
          <a:off x="0" y="0"/>
          <a:ext cx="0" cy="0"/>
          <a:chOff x="0" y="0"/>
          <a:chExt cx="0" cy="0"/>
        </a:xfrm>
      </p:grpSpPr>
      <p:grpSp>
        <p:nvGrpSpPr>
          <p:cNvPr id="7" name="组合 6"/>
          <p:cNvGrpSpPr/>
          <p:nvPr/>
        </p:nvGrpSpPr>
        <p:grpSpPr>
          <a:xfrm>
            <a:off x="362892" y="432563"/>
            <a:ext cx="11175059" cy="596137"/>
            <a:chOff x="362892" y="432563"/>
            <a:chExt cx="11175059" cy="596137"/>
          </a:xfrm>
        </p:grpSpPr>
        <p:sp>
          <p:nvSpPr>
            <p:cNvPr id="8" name="矩形: 对角圆角 7"/>
            <p:cNvSpPr/>
            <p:nvPr/>
          </p:nvSpPr>
          <p:spPr>
            <a:xfrm>
              <a:off x="362892" y="432563"/>
              <a:ext cx="7527209" cy="596137"/>
            </a:xfrm>
            <a:prstGeom prst="round2DiagRect">
              <a:avLst>
                <a:gd name="adj1" fmla="val 0"/>
                <a:gd name="adj2" fmla="val 50000"/>
              </a:avLst>
            </a:prstGeom>
            <a:gradFill>
              <a:gsLst>
                <a:gs pos="0">
                  <a:schemeClr val="accent1">
                    <a:lumMod val="40000"/>
                    <a:lumOff val="60000"/>
                    <a:alpha val="0"/>
                  </a:schemeClr>
                </a:gs>
                <a:gs pos="96000">
                  <a:schemeClr val="accent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9" name="组合 8"/>
            <p:cNvGrpSpPr/>
            <p:nvPr/>
          </p:nvGrpSpPr>
          <p:grpSpPr>
            <a:xfrm>
              <a:off x="7223815" y="559177"/>
              <a:ext cx="356036" cy="356036"/>
              <a:chOff x="7944314" y="1322805"/>
              <a:chExt cx="356036" cy="356036"/>
            </a:xfrm>
          </p:grpSpPr>
          <p:sp>
            <p:nvSpPr>
              <p:cNvPr id="11" name="椭圆 10"/>
              <p:cNvSpPr/>
              <p:nvPr/>
            </p:nvSpPr>
            <p:spPr>
              <a:xfrm>
                <a:off x="7944314" y="1322805"/>
                <a:ext cx="356036" cy="356036"/>
              </a:xfrm>
              <a:prstGeom prst="ellipse">
                <a:avLst/>
              </a:prstGeom>
              <a:solidFill>
                <a:srgbClr val="EDF6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等腰三角形 11"/>
              <p:cNvSpPr/>
              <p:nvPr/>
            </p:nvSpPr>
            <p:spPr>
              <a:xfrm rot="5400000">
                <a:off x="8068839" y="1448550"/>
                <a:ext cx="121272" cy="1045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10" name="直接连接符 9"/>
            <p:cNvCxnSpPr/>
            <p:nvPr/>
          </p:nvCxnSpPr>
          <p:spPr>
            <a:xfrm>
              <a:off x="7734300" y="1013460"/>
              <a:ext cx="3803651" cy="0"/>
            </a:xfrm>
            <a:prstGeom prst="line">
              <a:avLst/>
            </a:prstGeom>
            <a:ln w="15875">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endParaRPr lang="en-US"/>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4"/>
            </p:custDataLst>
          </p:nvPr>
        </p:nvSpPr>
        <p:spPr>
          <a:xfrm>
            <a:off x="0" y="0"/>
            <a:ext cx="12192000" cy="6858000"/>
          </a:xfrm>
          <a:prstGeom prst="rect">
            <a:avLst/>
          </a:prstGeom>
          <a:gradFill flip="none" rotWithShape="1">
            <a:gsLst>
              <a:gs pos="0">
                <a:schemeClr val="bg1"/>
              </a:gs>
              <a:gs pos="69000">
                <a:schemeClr val="bg2"/>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custDataLst>
              <p:tags r:id="rId5"/>
            </p:custDataLst>
          </p:nvPr>
        </p:nvSpPr>
        <p:spPr>
          <a:xfrm flipH="1" flipV="1">
            <a:off x="10116457" y="4782457"/>
            <a:ext cx="2075543" cy="2075543"/>
          </a:xfrm>
          <a:custGeom>
            <a:avLst/>
            <a:gdLst>
              <a:gd name="connsiteX0" fmla="*/ 0 w 5805714"/>
              <a:gd name="connsiteY0" fmla="*/ 5719940 h 5805714"/>
              <a:gd name="connsiteX1" fmla="*/ 2169 w 5805714"/>
              <a:gd name="connsiteY1" fmla="*/ 5805714 h 5805714"/>
              <a:gd name="connsiteX2" fmla="*/ 0 w 5805714"/>
              <a:gd name="connsiteY2" fmla="*/ 5805714 h 5805714"/>
              <a:gd name="connsiteX3" fmla="*/ 5719940 w 5805714"/>
              <a:gd name="connsiteY3" fmla="*/ 0 h 5805714"/>
              <a:gd name="connsiteX4" fmla="*/ 5805714 w 5805714"/>
              <a:gd name="connsiteY4" fmla="*/ 0 h 5805714"/>
              <a:gd name="connsiteX5" fmla="*/ 5805714 w 5805714"/>
              <a:gd name="connsiteY5" fmla="*/ 2169 h 5805714"/>
              <a:gd name="connsiteX6" fmla="*/ 0 w 5805714"/>
              <a:gd name="connsiteY6" fmla="*/ 0 h 5805714"/>
              <a:gd name="connsiteX7" fmla="*/ 5719940 w 5805714"/>
              <a:gd name="connsiteY7" fmla="*/ 0 h 5805714"/>
              <a:gd name="connsiteX8" fmla="*/ 0 w 5805714"/>
              <a:gd name="connsiteY8" fmla="*/ 5719940 h 580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5714" h="5805714">
                <a:moveTo>
                  <a:pt x="0" y="5719940"/>
                </a:moveTo>
                <a:lnTo>
                  <a:pt x="2169" y="5805714"/>
                </a:lnTo>
                <a:lnTo>
                  <a:pt x="0" y="5805714"/>
                </a:lnTo>
                <a:close/>
                <a:moveTo>
                  <a:pt x="5719940" y="0"/>
                </a:moveTo>
                <a:lnTo>
                  <a:pt x="5805714" y="0"/>
                </a:lnTo>
                <a:lnTo>
                  <a:pt x="5805714" y="2169"/>
                </a:lnTo>
                <a:close/>
                <a:moveTo>
                  <a:pt x="0" y="0"/>
                </a:moveTo>
                <a:lnTo>
                  <a:pt x="5719940" y="0"/>
                </a:lnTo>
                <a:cubicBezTo>
                  <a:pt x="2560904" y="0"/>
                  <a:pt x="0" y="2560904"/>
                  <a:pt x="0" y="5719940"/>
                </a:cubicBezTo>
                <a:close/>
              </a:path>
            </a:pathLst>
          </a:custGeom>
          <a:solidFill>
            <a:schemeClr val="bg2">
              <a:lumMod val="9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custDataLst>
              <p:tags r:id="rId6"/>
            </p:custDataLst>
          </p:nvPr>
        </p:nvSpPr>
        <p:spPr>
          <a:xfrm>
            <a:off x="11404600" y="6129792"/>
            <a:ext cx="288000" cy="288000"/>
          </a:xfrm>
          <a:custGeom>
            <a:avLst/>
            <a:gdLst>
              <a:gd name="connsiteX0" fmla="*/ 259551 w 288000"/>
              <a:gd name="connsiteY0" fmla="*/ 230400 h 288000"/>
              <a:gd name="connsiteX1" fmla="*/ 288000 w 288000"/>
              <a:gd name="connsiteY1" fmla="*/ 259200 h 288000"/>
              <a:gd name="connsiteX2" fmla="*/ 259551 w 288000"/>
              <a:gd name="connsiteY2" fmla="*/ 288000 h 288000"/>
              <a:gd name="connsiteX3" fmla="*/ 231102 w 288000"/>
              <a:gd name="connsiteY3" fmla="*/ 259200 h 288000"/>
              <a:gd name="connsiteX4" fmla="*/ 259551 w 288000"/>
              <a:gd name="connsiteY4" fmla="*/ 230400 h 288000"/>
              <a:gd name="connsiteX5" fmla="*/ 144000 w 288000"/>
              <a:gd name="connsiteY5" fmla="*/ 230400 h 288000"/>
              <a:gd name="connsiteX6" fmla="*/ 172449 w 288000"/>
              <a:gd name="connsiteY6" fmla="*/ 259200 h 288000"/>
              <a:gd name="connsiteX7" fmla="*/ 144000 w 288000"/>
              <a:gd name="connsiteY7" fmla="*/ 288000 h 288000"/>
              <a:gd name="connsiteX8" fmla="*/ 115551 w 288000"/>
              <a:gd name="connsiteY8" fmla="*/ 259200 h 288000"/>
              <a:gd name="connsiteX9" fmla="*/ 144000 w 288000"/>
              <a:gd name="connsiteY9" fmla="*/ 230400 h 288000"/>
              <a:gd name="connsiteX10" fmla="*/ 28449 w 288000"/>
              <a:gd name="connsiteY10" fmla="*/ 230400 h 288000"/>
              <a:gd name="connsiteX11" fmla="*/ 56898 w 288000"/>
              <a:gd name="connsiteY11" fmla="*/ 259200 h 288000"/>
              <a:gd name="connsiteX12" fmla="*/ 28449 w 288000"/>
              <a:gd name="connsiteY12" fmla="*/ 288000 h 288000"/>
              <a:gd name="connsiteX13" fmla="*/ 0 w 288000"/>
              <a:gd name="connsiteY13" fmla="*/ 259200 h 288000"/>
              <a:gd name="connsiteX14" fmla="*/ 28449 w 288000"/>
              <a:gd name="connsiteY14" fmla="*/ 230400 h 288000"/>
              <a:gd name="connsiteX15" fmla="*/ 259551 w 288000"/>
              <a:gd name="connsiteY15" fmla="*/ 115199 h 288000"/>
              <a:gd name="connsiteX16" fmla="*/ 288000 w 288000"/>
              <a:gd name="connsiteY16" fmla="*/ 144001 h 288000"/>
              <a:gd name="connsiteX17" fmla="*/ 259551 w 288000"/>
              <a:gd name="connsiteY17" fmla="*/ 172801 h 288000"/>
              <a:gd name="connsiteX18" fmla="*/ 231102 w 288000"/>
              <a:gd name="connsiteY18" fmla="*/ 144001 h 288000"/>
              <a:gd name="connsiteX19" fmla="*/ 259551 w 288000"/>
              <a:gd name="connsiteY19" fmla="*/ 115199 h 288000"/>
              <a:gd name="connsiteX20" fmla="*/ 144000 w 288000"/>
              <a:gd name="connsiteY20" fmla="*/ 115199 h 288000"/>
              <a:gd name="connsiteX21" fmla="*/ 172449 w 288000"/>
              <a:gd name="connsiteY21" fmla="*/ 144001 h 288000"/>
              <a:gd name="connsiteX22" fmla="*/ 144000 w 288000"/>
              <a:gd name="connsiteY22" fmla="*/ 172801 h 288000"/>
              <a:gd name="connsiteX23" fmla="*/ 115551 w 288000"/>
              <a:gd name="connsiteY23" fmla="*/ 144001 h 288000"/>
              <a:gd name="connsiteX24" fmla="*/ 144000 w 288000"/>
              <a:gd name="connsiteY24" fmla="*/ 115199 h 288000"/>
              <a:gd name="connsiteX25" fmla="*/ 28449 w 288000"/>
              <a:gd name="connsiteY25" fmla="*/ 115199 h 288000"/>
              <a:gd name="connsiteX26" fmla="*/ 56898 w 288000"/>
              <a:gd name="connsiteY26" fmla="*/ 144001 h 288000"/>
              <a:gd name="connsiteX27" fmla="*/ 28449 w 288000"/>
              <a:gd name="connsiteY27" fmla="*/ 172801 h 288000"/>
              <a:gd name="connsiteX28" fmla="*/ 0 w 288000"/>
              <a:gd name="connsiteY28" fmla="*/ 144001 h 288000"/>
              <a:gd name="connsiteX29" fmla="*/ 28449 w 288000"/>
              <a:gd name="connsiteY29" fmla="*/ 115199 h 288000"/>
              <a:gd name="connsiteX30" fmla="*/ 259551 w 288000"/>
              <a:gd name="connsiteY30" fmla="*/ 0 h 288000"/>
              <a:gd name="connsiteX31" fmla="*/ 288000 w 288000"/>
              <a:gd name="connsiteY31" fmla="*/ 28800 h 288000"/>
              <a:gd name="connsiteX32" fmla="*/ 259551 w 288000"/>
              <a:gd name="connsiteY32" fmla="*/ 57600 h 288000"/>
              <a:gd name="connsiteX33" fmla="*/ 231102 w 288000"/>
              <a:gd name="connsiteY33" fmla="*/ 28800 h 288000"/>
              <a:gd name="connsiteX34" fmla="*/ 259551 w 288000"/>
              <a:gd name="connsiteY34" fmla="*/ 0 h 288000"/>
              <a:gd name="connsiteX35" fmla="*/ 144000 w 288000"/>
              <a:gd name="connsiteY35" fmla="*/ 0 h 288000"/>
              <a:gd name="connsiteX36" fmla="*/ 172449 w 288000"/>
              <a:gd name="connsiteY36" fmla="*/ 28800 h 288000"/>
              <a:gd name="connsiteX37" fmla="*/ 144000 w 288000"/>
              <a:gd name="connsiteY37" fmla="*/ 57600 h 288000"/>
              <a:gd name="connsiteX38" fmla="*/ 115551 w 288000"/>
              <a:gd name="connsiteY38" fmla="*/ 28800 h 288000"/>
              <a:gd name="connsiteX39" fmla="*/ 144000 w 288000"/>
              <a:gd name="connsiteY39" fmla="*/ 0 h 288000"/>
              <a:gd name="connsiteX40" fmla="*/ 28449 w 288000"/>
              <a:gd name="connsiteY40" fmla="*/ 0 h 288000"/>
              <a:gd name="connsiteX41" fmla="*/ 56898 w 288000"/>
              <a:gd name="connsiteY41" fmla="*/ 28800 h 288000"/>
              <a:gd name="connsiteX42" fmla="*/ 28449 w 288000"/>
              <a:gd name="connsiteY42" fmla="*/ 57600 h 288000"/>
              <a:gd name="connsiteX43" fmla="*/ 0 w 288000"/>
              <a:gd name="connsiteY43" fmla="*/ 28800 h 288000"/>
              <a:gd name="connsiteX44" fmla="*/ 28449 w 288000"/>
              <a:gd name="connsiteY44" fmla="*/ 0 h 2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8000" h="288000">
                <a:moveTo>
                  <a:pt x="259551" y="230400"/>
                </a:moveTo>
                <a:cubicBezTo>
                  <a:pt x="275263" y="230400"/>
                  <a:pt x="288000" y="243294"/>
                  <a:pt x="288000" y="259200"/>
                </a:cubicBezTo>
                <a:cubicBezTo>
                  <a:pt x="288000" y="275105"/>
                  <a:pt x="275263" y="288000"/>
                  <a:pt x="259551" y="288000"/>
                </a:cubicBezTo>
                <a:cubicBezTo>
                  <a:pt x="243839" y="288000"/>
                  <a:pt x="231102" y="275105"/>
                  <a:pt x="231102" y="259200"/>
                </a:cubicBezTo>
                <a:cubicBezTo>
                  <a:pt x="231102" y="243294"/>
                  <a:pt x="243839" y="230400"/>
                  <a:pt x="259551" y="230400"/>
                </a:cubicBezTo>
                <a:close/>
                <a:moveTo>
                  <a:pt x="144000" y="230400"/>
                </a:moveTo>
                <a:cubicBezTo>
                  <a:pt x="159712" y="230400"/>
                  <a:pt x="172449" y="243294"/>
                  <a:pt x="172449" y="259200"/>
                </a:cubicBezTo>
                <a:cubicBezTo>
                  <a:pt x="172449" y="275105"/>
                  <a:pt x="159712" y="288000"/>
                  <a:pt x="144000" y="288000"/>
                </a:cubicBezTo>
                <a:cubicBezTo>
                  <a:pt x="128288" y="288000"/>
                  <a:pt x="115551" y="275105"/>
                  <a:pt x="115551" y="259200"/>
                </a:cubicBezTo>
                <a:cubicBezTo>
                  <a:pt x="115551" y="243294"/>
                  <a:pt x="128288" y="230400"/>
                  <a:pt x="144000" y="230400"/>
                </a:cubicBezTo>
                <a:close/>
                <a:moveTo>
                  <a:pt x="28449" y="230400"/>
                </a:moveTo>
                <a:cubicBezTo>
                  <a:pt x="44161" y="230400"/>
                  <a:pt x="56898" y="243294"/>
                  <a:pt x="56898" y="259200"/>
                </a:cubicBezTo>
                <a:cubicBezTo>
                  <a:pt x="56898" y="275105"/>
                  <a:pt x="44161" y="288000"/>
                  <a:pt x="28449" y="288000"/>
                </a:cubicBezTo>
                <a:cubicBezTo>
                  <a:pt x="12737" y="288000"/>
                  <a:pt x="0" y="275105"/>
                  <a:pt x="0" y="259200"/>
                </a:cubicBezTo>
                <a:cubicBezTo>
                  <a:pt x="0" y="243294"/>
                  <a:pt x="12737" y="230400"/>
                  <a:pt x="28449" y="230400"/>
                </a:cubicBezTo>
                <a:close/>
                <a:moveTo>
                  <a:pt x="259551" y="115199"/>
                </a:moveTo>
                <a:cubicBezTo>
                  <a:pt x="275263" y="115199"/>
                  <a:pt x="288000" y="128094"/>
                  <a:pt x="288000" y="144001"/>
                </a:cubicBezTo>
                <a:cubicBezTo>
                  <a:pt x="288000" y="159906"/>
                  <a:pt x="275263" y="172801"/>
                  <a:pt x="259551" y="172801"/>
                </a:cubicBezTo>
                <a:cubicBezTo>
                  <a:pt x="243839" y="172801"/>
                  <a:pt x="231102" y="159906"/>
                  <a:pt x="231102" y="144001"/>
                </a:cubicBezTo>
                <a:cubicBezTo>
                  <a:pt x="231102" y="128094"/>
                  <a:pt x="243839" y="115199"/>
                  <a:pt x="259551" y="115199"/>
                </a:cubicBezTo>
                <a:close/>
                <a:moveTo>
                  <a:pt x="144000" y="115199"/>
                </a:moveTo>
                <a:cubicBezTo>
                  <a:pt x="159712" y="115199"/>
                  <a:pt x="172449" y="128094"/>
                  <a:pt x="172449" y="144001"/>
                </a:cubicBezTo>
                <a:cubicBezTo>
                  <a:pt x="172449" y="159906"/>
                  <a:pt x="159712" y="172801"/>
                  <a:pt x="144000" y="172801"/>
                </a:cubicBezTo>
                <a:cubicBezTo>
                  <a:pt x="128288" y="172801"/>
                  <a:pt x="115551" y="159906"/>
                  <a:pt x="115551" y="144001"/>
                </a:cubicBezTo>
                <a:cubicBezTo>
                  <a:pt x="115551" y="128094"/>
                  <a:pt x="128288" y="115199"/>
                  <a:pt x="144000" y="115199"/>
                </a:cubicBezTo>
                <a:close/>
                <a:moveTo>
                  <a:pt x="28449" y="115199"/>
                </a:moveTo>
                <a:cubicBezTo>
                  <a:pt x="44161" y="115199"/>
                  <a:pt x="56898" y="128094"/>
                  <a:pt x="56898" y="144001"/>
                </a:cubicBezTo>
                <a:cubicBezTo>
                  <a:pt x="56898" y="159906"/>
                  <a:pt x="44161" y="172801"/>
                  <a:pt x="28449" y="172801"/>
                </a:cubicBezTo>
                <a:cubicBezTo>
                  <a:pt x="12737" y="172801"/>
                  <a:pt x="0" y="159906"/>
                  <a:pt x="0" y="144001"/>
                </a:cubicBezTo>
                <a:cubicBezTo>
                  <a:pt x="0" y="128094"/>
                  <a:pt x="12737" y="115199"/>
                  <a:pt x="28449" y="115199"/>
                </a:cubicBezTo>
                <a:close/>
                <a:moveTo>
                  <a:pt x="259551" y="0"/>
                </a:moveTo>
                <a:cubicBezTo>
                  <a:pt x="275263" y="0"/>
                  <a:pt x="288000" y="12895"/>
                  <a:pt x="288000" y="28800"/>
                </a:cubicBezTo>
                <a:cubicBezTo>
                  <a:pt x="288000" y="44706"/>
                  <a:pt x="275263" y="57600"/>
                  <a:pt x="259551" y="57600"/>
                </a:cubicBezTo>
                <a:cubicBezTo>
                  <a:pt x="243839" y="57600"/>
                  <a:pt x="231102" y="44706"/>
                  <a:pt x="231102" y="28800"/>
                </a:cubicBezTo>
                <a:cubicBezTo>
                  <a:pt x="231102" y="12895"/>
                  <a:pt x="243839" y="0"/>
                  <a:pt x="259551" y="0"/>
                </a:cubicBezTo>
                <a:close/>
                <a:moveTo>
                  <a:pt x="144000" y="0"/>
                </a:moveTo>
                <a:cubicBezTo>
                  <a:pt x="159712" y="0"/>
                  <a:pt x="172449" y="12895"/>
                  <a:pt x="172449" y="28800"/>
                </a:cubicBezTo>
                <a:cubicBezTo>
                  <a:pt x="172449" y="44706"/>
                  <a:pt x="159712" y="57600"/>
                  <a:pt x="144000" y="57600"/>
                </a:cubicBezTo>
                <a:cubicBezTo>
                  <a:pt x="128288" y="57600"/>
                  <a:pt x="115551" y="44706"/>
                  <a:pt x="115551" y="28800"/>
                </a:cubicBezTo>
                <a:cubicBezTo>
                  <a:pt x="115551" y="12895"/>
                  <a:pt x="128288" y="0"/>
                  <a:pt x="144000" y="0"/>
                </a:cubicBezTo>
                <a:close/>
                <a:moveTo>
                  <a:pt x="28449" y="0"/>
                </a:moveTo>
                <a:cubicBezTo>
                  <a:pt x="44161" y="0"/>
                  <a:pt x="56898" y="12895"/>
                  <a:pt x="56898" y="28800"/>
                </a:cubicBezTo>
                <a:cubicBezTo>
                  <a:pt x="56898" y="44706"/>
                  <a:pt x="44161" y="57600"/>
                  <a:pt x="28449" y="57600"/>
                </a:cubicBezTo>
                <a:cubicBezTo>
                  <a:pt x="12737" y="57600"/>
                  <a:pt x="0" y="44706"/>
                  <a:pt x="0" y="28800"/>
                </a:cubicBezTo>
                <a:cubicBezTo>
                  <a:pt x="0" y="12895"/>
                  <a:pt x="12737" y="0"/>
                  <a:pt x="28449"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custDataLst>
              <p:tags r:id="rId7"/>
            </p:custDataLst>
          </p:nvPr>
        </p:nvSpPr>
        <p:spPr>
          <a:xfrm>
            <a:off x="0" y="0"/>
            <a:ext cx="2075543" cy="2075543"/>
          </a:xfrm>
          <a:custGeom>
            <a:avLst/>
            <a:gdLst>
              <a:gd name="connsiteX0" fmla="*/ 0 w 5805714"/>
              <a:gd name="connsiteY0" fmla="*/ 5719940 h 5805714"/>
              <a:gd name="connsiteX1" fmla="*/ 2169 w 5805714"/>
              <a:gd name="connsiteY1" fmla="*/ 5805714 h 5805714"/>
              <a:gd name="connsiteX2" fmla="*/ 0 w 5805714"/>
              <a:gd name="connsiteY2" fmla="*/ 5805714 h 5805714"/>
              <a:gd name="connsiteX3" fmla="*/ 5719940 w 5805714"/>
              <a:gd name="connsiteY3" fmla="*/ 0 h 5805714"/>
              <a:gd name="connsiteX4" fmla="*/ 5805714 w 5805714"/>
              <a:gd name="connsiteY4" fmla="*/ 0 h 5805714"/>
              <a:gd name="connsiteX5" fmla="*/ 5805714 w 5805714"/>
              <a:gd name="connsiteY5" fmla="*/ 2169 h 5805714"/>
              <a:gd name="connsiteX6" fmla="*/ 0 w 5805714"/>
              <a:gd name="connsiteY6" fmla="*/ 0 h 5805714"/>
              <a:gd name="connsiteX7" fmla="*/ 5719940 w 5805714"/>
              <a:gd name="connsiteY7" fmla="*/ 0 h 5805714"/>
              <a:gd name="connsiteX8" fmla="*/ 0 w 5805714"/>
              <a:gd name="connsiteY8" fmla="*/ 5719940 h 580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5714" h="5805714">
                <a:moveTo>
                  <a:pt x="0" y="5719940"/>
                </a:moveTo>
                <a:lnTo>
                  <a:pt x="2169" y="5805714"/>
                </a:lnTo>
                <a:lnTo>
                  <a:pt x="0" y="5805714"/>
                </a:lnTo>
                <a:close/>
                <a:moveTo>
                  <a:pt x="5719940" y="0"/>
                </a:moveTo>
                <a:lnTo>
                  <a:pt x="5805714" y="0"/>
                </a:lnTo>
                <a:lnTo>
                  <a:pt x="5805714" y="2169"/>
                </a:lnTo>
                <a:close/>
                <a:moveTo>
                  <a:pt x="0" y="0"/>
                </a:moveTo>
                <a:lnTo>
                  <a:pt x="5719940" y="0"/>
                </a:lnTo>
                <a:cubicBezTo>
                  <a:pt x="2560904" y="0"/>
                  <a:pt x="0" y="2560904"/>
                  <a:pt x="0" y="571994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占位符 1"/>
          <p:cNvSpPr>
            <a:spLocks noGrp="1"/>
          </p:cNvSpPr>
          <p:nvPr>
            <p:ph type="title"/>
            <p:custDataLst>
              <p:tags r:id="rId8"/>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9"/>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0"/>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1"/>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2"/>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2"/>
            </p:custDataLst>
          </p:nvPr>
        </p:nvSpPr>
        <p:spPr>
          <a:xfrm>
            <a:off x="0" y="0"/>
            <a:ext cx="12192000" cy="6858000"/>
          </a:xfrm>
          <a:prstGeom prst="rect">
            <a:avLst/>
          </a:prstGeom>
          <a:gradFill>
            <a:gsLst>
              <a:gs pos="0">
                <a:schemeClr val="bg1">
                  <a:alpha val="0"/>
                </a:schemeClr>
              </a:gs>
              <a:gs pos="100000">
                <a:schemeClr val="bg2"/>
              </a:gs>
            </a:gsLst>
            <a:lin ang="2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13"/>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5"/>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0" name="任意多边形: 形状 9"/>
          <p:cNvSpPr/>
          <p:nvPr userDrawn="1">
            <p:custDataLst>
              <p:tags r:id="rId18"/>
            </p:custDataLst>
          </p:nvPr>
        </p:nvSpPr>
        <p:spPr>
          <a:xfrm>
            <a:off x="10493375" y="0"/>
            <a:ext cx="1698625" cy="1416050"/>
          </a:xfrm>
          <a:custGeom>
            <a:avLst/>
            <a:gdLst>
              <a:gd name="connsiteX0" fmla="*/ 245177 w 2478363"/>
              <a:gd name="connsiteY0" fmla="*/ 0 h 2064784"/>
              <a:gd name="connsiteX1" fmla="*/ 1332458 w 2478363"/>
              <a:gd name="connsiteY1" fmla="*/ 1 h 2064784"/>
              <a:gd name="connsiteX2" fmla="*/ 969061 w 2478363"/>
              <a:gd name="connsiteY2" fmla="*/ 363398 h 2064784"/>
              <a:gd name="connsiteX3" fmla="*/ 905436 w 2478363"/>
              <a:gd name="connsiteY3" fmla="*/ 987699 h 2064784"/>
              <a:gd name="connsiteX4" fmla="*/ 969061 w 2478363"/>
              <a:gd name="connsiteY4" fmla="*/ 1065590 h 2064784"/>
              <a:gd name="connsiteX5" fmla="*/ 1046951 w 2478363"/>
              <a:gd name="connsiteY5" fmla="*/ 1129215 h 2064784"/>
              <a:gd name="connsiteX6" fmla="*/ 1671253 w 2478363"/>
              <a:gd name="connsiteY6" fmla="*/ 1065589 h 2064784"/>
              <a:gd name="connsiteX7" fmla="*/ 2478363 w 2478363"/>
              <a:gd name="connsiteY7" fmla="*/ 258481 h 2064784"/>
              <a:gd name="connsiteX8" fmla="*/ 2478362 w 2478363"/>
              <a:gd name="connsiteY8" fmla="*/ 1436994 h 2064784"/>
              <a:gd name="connsiteX9" fmla="*/ 2233837 w 2478363"/>
              <a:gd name="connsiteY9" fmla="*/ 1681519 h 2064784"/>
              <a:gd name="connsiteX10" fmla="*/ 383266 w 2478363"/>
              <a:gd name="connsiteY10" fmla="*/ 1681519 h 2064784"/>
              <a:gd name="connsiteX11" fmla="*/ 215587 w 2478363"/>
              <a:gd name="connsiteY11" fmla="*/ 36224 h 2064784"/>
              <a:gd name="connsiteX12" fmla="*/ 245177 w 2478363"/>
              <a:gd name="connsiteY12" fmla="*/ 0 h 206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8363" h="2064784">
                <a:moveTo>
                  <a:pt x="245177" y="0"/>
                </a:moveTo>
                <a:lnTo>
                  <a:pt x="1332458" y="1"/>
                </a:lnTo>
                <a:lnTo>
                  <a:pt x="969061" y="363398"/>
                </a:lnTo>
                <a:cubicBezTo>
                  <a:pt x="799394" y="533064"/>
                  <a:pt x="778186" y="794972"/>
                  <a:pt x="905436" y="987699"/>
                </a:cubicBezTo>
                <a:lnTo>
                  <a:pt x="969061" y="1065590"/>
                </a:lnTo>
                <a:lnTo>
                  <a:pt x="1046951" y="1129215"/>
                </a:lnTo>
                <a:cubicBezTo>
                  <a:pt x="1239678" y="1256464"/>
                  <a:pt x="1501586" y="1235256"/>
                  <a:pt x="1671253" y="1065589"/>
                </a:cubicBezTo>
                <a:lnTo>
                  <a:pt x="2478363" y="258481"/>
                </a:lnTo>
                <a:lnTo>
                  <a:pt x="2478362" y="1436994"/>
                </a:lnTo>
                <a:lnTo>
                  <a:pt x="2233837" y="1681519"/>
                </a:lnTo>
                <a:cubicBezTo>
                  <a:pt x="1722816" y="2192540"/>
                  <a:pt x="894287" y="2192540"/>
                  <a:pt x="383266" y="1681519"/>
                </a:cubicBezTo>
                <a:cubicBezTo>
                  <a:pt x="-63877" y="1234376"/>
                  <a:pt x="-119770" y="544141"/>
                  <a:pt x="215587" y="36224"/>
                </a:cubicBezTo>
                <a:lnTo>
                  <a:pt x="245177" y="0"/>
                </a:lnTo>
                <a:close/>
              </a:path>
            </a:pathLst>
          </a:cu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5" Type="http://schemas.openxmlformats.org/officeDocument/2006/relationships/slideLayout" Target="../slideLayouts/slideLayout5.xml"/><Relationship Id="rId24" Type="http://schemas.openxmlformats.org/officeDocument/2006/relationships/image" Target="../media/image1.png"/><Relationship Id="rId23" Type="http://schemas.openxmlformats.org/officeDocument/2006/relationships/tags" Target="../tags/tag209.xml"/><Relationship Id="rId22" Type="http://schemas.openxmlformats.org/officeDocument/2006/relationships/tags" Target="../tags/tag208.xml"/><Relationship Id="rId21" Type="http://schemas.openxmlformats.org/officeDocument/2006/relationships/tags" Target="../tags/tag207.xml"/><Relationship Id="rId20" Type="http://schemas.openxmlformats.org/officeDocument/2006/relationships/tags" Target="../tags/tag206.xml"/><Relationship Id="rId2" Type="http://schemas.openxmlformats.org/officeDocument/2006/relationships/tags" Target="../tags/tag188.xml"/><Relationship Id="rId19" Type="http://schemas.openxmlformats.org/officeDocument/2006/relationships/tags" Target="../tags/tag205.xml"/><Relationship Id="rId18" Type="http://schemas.openxmlformats.org/officeDocument/2006/relationships/tags" Target="../tags/tag204.xml"/><Relationship Id="rId17" Type="http://schemas.openxmlformats.org/officeDocument/2006/relationships/tags" Target="../tags/tag203.xml"/><Relationship Id="rId16" Type="http://schemas.openxmlformats.org/officeDocument/2006/relationships/tags" Target="../tags/tag202.xml"/><Relationship Id="rId15" Type="http://schemas.openxmlformats.org/officeDocument/2006/relationships/tags" Target="../tags/tag201.xml"/><Relationship Id="rId14" Type="http://schemas.openxmlformats.org/officeDocument/2006/relationships/tags" Target="../tags/tag200.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tags" Target="../tags/tag187.xml"/></Relationships>
</file>

<file path=ppt/slides/_rels/slide11.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image" Target="../media/image7.jpeg"/><Relationship Id="rId3" Type="http://schemas.openxmlformats.org/officeDocument/2006/relationships/tags" Target="../tags/tag212.xml"/><Relationship Id="rId2" Type="http://schemas.openxmlformats.org/officeDocument/2006/relationships/tags" Target="../tags/tag211.xml"/><Relationship Id="rId18" Type="http://schemas.openxmlformats.org/officeDocument/2006/relationships/slideLayout" Target="../slideLayouts/slideLayout5.xml"/><Relationship Id="rId17" Type="http://schemas.openxmlformats.org/officeDocument/2006/relationships/image" Target="../media/image1.png"/><Relationship Id="rId16" Type="http://schemas.openxmlformats.org/officeDocument/2006/relationships/tags" Target="../tags/tag224.xml"/><Relationship Id="rId15" Type="http://schemas.openxmlformats.org/officeDocument/2006/relationships/tags" Target="../tags/tag223.xml"/><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tags" Target="../tags/tag2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jpeg"/><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jpe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jpeg"/><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7" Type="http://schemas.openxmlformats.org/officeDocument/2006/relationships/notesSlide" Target="../notesSlides/notesSlide1.xml"/><Relationship Id="rId16" Type="http://schemas.openxmlformats.org/officeDocument/2006/relationships/slideLayout" Target="../slideLayouts/slideLayout10.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tags" Target="../tags/tag107.xml"/></Relationships>
</file>

<file path=ppt/slides/_rels/slide20.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3" Type="http://schemas.openxmlformats.org/officeDocument/2006/relationships/notesSlide" Target="../notesSlides/notesSlide4.xml"/><Relationship Id="rId22" Type="http://schemas.openxmlformats.org/officeDocument/2006/relationships/slideLayout" Target="../slideLayouts/slideLayout10.xml"/><Relationship Id="rId21" Type="http://schemas.openxmlformats.org/officeDocument/2006/relationships/tags" Target="../tags/tag245.xml"/><Relationship Id="rId20" Type="http://schemas.openxmlformats.org/officeDocument/2006/relationships/tags" Target="../tags/tag244.xml"/><Relationship Id="rId2" Type="http://schemas.openxmlformats.org/officeDocument/2006/relationships/tags" Target="../tags/tag226.xml"/><Relationship Id="rId19" Type="http://schemas.openxmlformats.org/officeDocument/2006/relationships/tags" Target="../tags/tag243.xml"/><Relationship Id="rId18" Type="http://schemas.openxmlformats.org/officeDocument/2006/relationships/tags" Target="../tags/tag242.xml"/><Relationship Id="rId17" Type="http://schemas.openxmlformats.org/officeDocument/2006/relationships/tags" Target="../tags/tag241.xml"/><Relationship Id="rId16" Type="http://schemas.openxmlformats.org/officeDocument/2006/relationships/tags" Target="../tags/tag240.xml"/><Relationship Id="rId15" Type="http://schemas.openxmlformats.org/officeDocument/2006/relationships/tags" Target="../tags/tag239.xml"/><Relationship Id="rId14" Type="http://schemas.openxmlformats.org/officeDocument/2006/relationships/tags" Target="../tags/tag238.xml"/><Relationship Id="rId13" Type="http://schemas.openxmlformats.org/officeDocument/2006/relationships/tags" Target="../tags/tag237.xml"/><Relationship Id="rId12" Type="http://schemas.openxmlformats.org/officeDocument/2006/relationships/tags" Target="../tags/tag236.xml"/><Relationship Id="rId11" Type="http://schemas.openxmlformats.org/officeDocument/2006/relationships/tags" Target="../tags/tag235.xml"/><Relationship Id="rId10" Type="http://schemas.openxmlformats.org/officeDocument/2006/relationships/tags" Target="../tags/tag234.xml"/><Relationship Id="rId1" Type="http://schemas.openxmlformats.org/officeDocument/2006/relationships/tags" Target="../tags/tag2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6" Type="http://schemas.openxmlformats.org/officeDocument/2006/relationships/slideLayout" Target="../slideLayouts/slideLayout11.xml"/><Relationship Id="rId15" Type="http://schemas.openxmlformats.org/officeDocument/2006/relationships/image" Target="../media/image19.jpeg"/><Relationship Id="rId14" Type="http://schemas.openxmlformats.org/officeDocument/2006/relationships/image" Target="../media/image18.png"/><Relationship Id="rId13" Type="http://schemas.openxmlformats.org/officeDocument/2006/relationships/tags" Target="../tags/tag258.xml"/><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tags" Target="../tags/tag246.xml"/></Relationships>
</file>

<file path=ppt/slides/_rels/slide23.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image" Target="../media/image20.png"/><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0" Type="http://schemas.openxmlformats.org/officeDocument/2006/relationships/slideLayout" Target="../slideLayouts/slideLayout11.xml"/><Relationship Id="rId1" Type="http://schemas.openxmlformats.org/officeDocument/2006/relationships/tags" Target="../tags/tag259.xml"/></Relationships>
</file>

<file path=ppt/slides/_rels/slide24.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1" Type="http://schemas.openxmlformats.org/officeDocument/2006/relationships/slideLayout" Target="../slideLayouts/slideLayout11.xml"/><Relationship Id="rId20" Type="http://schemas.openxmlformats.org/officeDocument/2006/relationships/tags" Target="../tags/tag286.xml"/><Relationship Id="rId2" Type="http://schemas.openxmlformats.org/officeDocument/2006/relationships/tags" Target="../tags/tag268.xml"/><Relationship Id="rId19" Type="http://schemas.openxmlformats.org/officeDocument/2006/relationships/tags" Target="../tags/tag285.xml"/><Relationship Id="rId18" Type="http://schemas.openxmlformats.org/officeDocument/2006/relationships/tags" Target="../tags/tag284.xml"/><Relationship Id="rId17" Type="http://schemas.openxmlformats.org/officeDocument/2006/relationships/tags" Target="../tags/tag283.xml"/><Relationship Id="rId16" Type="http://schemas.openxmlformats.org/officeDocument/2006/relationships/tags" Target="../tags/tag282.xml"/><Relationship Id="rId15" Type="http://schemas.openxmlformats.org/officeDocument/2006/relationships/tags" Target="../tags/tag281.xml"/><Relationship Id="rId14" Type="http://schemas.openxmlformats.org/officeDocument/2006/relationships/tags" Target="../tags/tag280.xml"/><Relationship Id="rId13" Type="http://schemas.openxmlformats.org/officeDocument/2006/relationships/tags" Target="../tags/tag279.xml"/><Relationship Id="rId12" Type="http://schemas.openxmlformats.org/officeDocument/2006/relationships/tags" Target="../tags/tag278.xml"/><Relationship Id="rId11" Type="http://schemas.openxmlformats.org/officeDocument/2006/relationships/tags" Target="../tags/tag277.xml"/><Relationship Id="rId10" Type="http://schemas.openxmlformats.org/officeDocument/2006/relationships/tags" Target="../tags/tag276.xml"/><Relationship Id="rId1" Type="http://schemas.openxmlformats.org/officeDocument/2006/relationships/tags" Target="../tags/tag26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5" Type="http://schemas.openxmlformats.org/officeDocument/2006/relationships/slideLayout" Target="../slideLayouts/slideLayout11.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tags" Target="../tags/tag28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image" Target="../media/image23.jpeg"/><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8" Type="http://schemas.openxmlformats.org/officeDocument/2006/relationships/slideLayout" Target="../slideLayouts/slideLayout19.xml"/><Relationship Id="rId17" Type="http://schemas.openxmlformats.org/officeDocument/2006/relationships/tags" Target="../tags/tag314.xml"/><Relationship Id="rId16" Type="http://schemas.openxmlformats.org/officeDocument/2006/relationships/tags" Target="../tags/tag313.xml"/><Relationship Id="rId15" Type="http://schemas.openxmlformats.org/officeDocument/2006/relationships/tags" Target="../tags/tag312.xml"/><Relationship Id="rId14" Type="http://schemas.openxmlformats.org/officeDocument/2006/relationships/tags" Target="../tags/tag311.xml"/><Relationship Id="rId13" Type="http://schemas.openxmlformats.org/officeDocument/2006/relationships/image" Target="../media/image25.jpeg"/><Relationship Id="rId12" Type="http://schemas.openxmlformats.org/officeDocument/2006/relationships/tags" Target="../tags/tag310.xml"/><Relationship Id="rId11" Type="http://schemas.openxmlformats.org/officeDocument/2006/relationships/image" Target="../media/image24.jpeg"/><Relationship Id="rId10" Type="http://schemas.openxmlformats.org/officeDocument/2006/relationships/tags" Target="../tags/tag309.xml"/><Relationship Id="rId1" Type="http://schemas.openxmlformats.org/officeDocument/2006/relationships/tags" Target="../tags/tag30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image" Target="../media/image26.jpeg"/><Relationship Id="rId2" Type="http://schemas.openxmlformats.org/officeDocument/2006/relationships/tags" Target="../tags/tag316.xml"/><Relationship Id="rId15" Type="http://schemas.openxmlformats.org/officeDocument/2006/relationships/notesSlide" Target="../notesSlides/notesSlide5.xml"/><Relationship Id="rId14" Type="http://schemas.openxmlformats.org/officeDocument/2006/relationships/slideLayout" Target="../slideLayouts/slideLayout19.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5.xml"/></Relationships>
</file>

<file path=ppt/slides/_rels/slide31.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9" Type="http://schemas.openxmlformats.org/officeDocument/2006/relationships/notesSlide" Target="../notesSlides/notesSlide6.xml"/><Relationship Id="rId28" Type="http://schemas.openxmlformats.org/officeDocument/2006/relationships/slideLayout" Target="../slideLayouts/slideLayout19.xml"/><Relationship Id="rId27" Type="http://schemas.openxmlformats.org/officeDocument/2006/relationships/tags" Target="../tags/tag344.xml"/><Relationship Id="rId26" Type="http://schemas.openxmlformats.org/officeDocument/2006/relationships/tags" Target="../tags/tag343.xml"/><Relationship Id="rId25" Type="http://schemas.openxmlformats.org/officeDocument/2006/relationships/tags" Target="../tags/tag342.xml"/><Relationship Id="rId24" Type="http://schemas.openxmlformats.org/officeDocument/2006/relationships/tags" Target="../tags/tag341.xml"/><Relationship Id="rId23" Type="http://schemas.openxmlformats.org/officeDocument/2006/relationships/image" Target="../media/image35.svg"/><Relationship Id="rId22" Type="http://schemas.openxmlformats.org/officeDocument/2006/relationships/image" Target="../media/image34.png"/><Relationship Id="rId21" Type="http://schemas.openxmlformats.org/officeDocument/2006/relationships/tags" Target="../tags/tag340.xml"/><Relationship Id="rId20" Type="http://schemas.openxmlformats.org/officeDocument/2006/relationships/tags" Target="../tags/tag339.xml"/><Relationship Id="rId2" Type="http://schemas.openxmlformats.org/officeDocument/2006/relationships/image" Target="../media/image27.jpeg"/><Relationship Id="rId19" Type="http://schemas.openxmlformats.org/officeDocument/2006/relationships/image" Target="../media/image33.svg"/><Relationship Id="rId18" Type="http://schemas.openxmlformats.org/officeDocument/2006/relationships/image" Target="../media/image32.png"/><Relationship Id="rId17" Type="http://schemas.openxmlformats.org/officeDocument/2006/relationships/tags" Target="../tags/tag338.xml"/><Relationship Id="rId16" Type="http://schemas.openxmlformats.org/officeDocument/2006/relationships/tags" Target="../tags/tag337.xml"/><Relationship Id="rId15" Type="http://schemas.openxmlformats.org/officeDocument/2006/relationships/image" Target="../media/image31.svg"/><Relationship Id="rId14" Type="http://schemas.openxmlformats.org/officeDocument/2006/relationships/image" Target="../media/image30.png"/><Relationship Id="rId13" Type="http://schemas.openxmlformats.org/officeDocument/2006/relationships/tags" Target="../tags/tag336.xml"/><Relationship Id="rId12" Type="http://schemas.openxmlformats.org/officeDocument/2006/relationships/tags" Target="../tags/tag335.xml"/><Relationship Id="rId11" Type="http://schemas.openxmlformats.org/officeDocument/2006/relationships/image" Target="../media/image29.svg"/><Relationship Id="rId10" Type="http://schemas.openxmlformats.org/officeDocument/2006/relationships/image" Target="../media/image28.png"/><Relationship Id="rId1" Type="http://schemas.openxmlformats.org/officeDocument/2006/relationships/tags" Target="../tags/tag327.xml"/></Relationships>
</file>

<file path=ppt/slides/_rels/slide32.xml.rels><?xml version="1.0" encoding="UTF-8" standalone="yes"?>
<Relationships xmlns="http://schemas.openxmlformats.org/package/2006/relationships"><Relationship Id="rId9" Type="http://schemas.openxmlformats.org/officeDocument/2006/relationships/tags" Target="../tags/tag352.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image" Target="../media/image36.jpeg"/><Relationship Id="rId27" Type="http://schemas.openxmlformats.org/officeDocument/2006/relationships/notesSlide" Target="../notesSlides/notesSlide7.xml"/><Relationship Id="rId26" Type="http://schemas.openxmlformats.org/officeDocument/2006/relationships/slideLayout" Target="../slideLayouts/slideLayout19.xml"/><Relationship Id="rId25" Type="http://schemas.openxmlformats.org/officeDocument/2006/relationships/tags" Target="../tags/tag368.xml"/><Relationship Id="rId24" Type="http://schemas.openxmlformats.org/officeDocument/2006/relationships/tags" Target="../tags/tag367.xml"/><Relationship Id="rId23" Type="http://schemas.openxmlformats.org/officeDocument/2006/relationships/tags" Target="../tags/tag366.xml"/><Relationship Id="rId22" Type="http://schemas.openxmlformats.org/officeDocument/2006/relationships/tags" Target="../tags/tag365.xml"/><Relationship Id="rId21" Type="http://schemas.openxmlformats.org/officeDocument/2006/relationships/tags" Target="../tags/tag364.xml"/><Relationship Id="rId20" Type="http://schemas.openxmlformats.org/officeDocument/2006/relationships/tags" Target="../tags/tag363.xml"/><Relationship Id="rId2" Type="http://schemas.openxmlformats.org/officeDocument/2006/relationships/tags" Target="../tags/tag346.xml"/><Relationship Id="rId19" Type="http://schemas.openxmlformats.org/officeDocument/2006/relationships/tags" Target="../tags/tag362.xml"/><Relationship Id="rId18" Type="http://schemas.openxmlformats.org/officeDocument/2006/relationships/tags" Target="../tags/tag361.xml"/><Relationship Id="rId17" Type="http://schemas.openxmlformats.org/officeDocument/2006/relationships/tags" Target="../tags/tag360.xml"/><Relationship Id="rId16" Type="http://schemas.openxmlformats.org/officeDocument/2006/relationships/tags" Target="../tags/tag359.xml"/><Relationship Id="rId15" Type="http://schemas.openxmlformats.org/officeDocument/2006/relationships/tags" Target="../tags/tag358.xml"/><Relationship Id="rId14" Type="http://schemas.openxmlformats.org/officeDocument/2006/relationships/tags" Target="../tags/tag357.xml"/><Relationship Id="rId13" Type="http://schemas.openxmlformats.org/officeDocument/2006/relationships/tags" Target="../tags/tag356.xml"/><Relationship Id="rId12" Type="http://schemas.openxmlformats.org/officeDocument/2006/relationships/tags" Target="../tags/tag355.xml"/><Relationship Id="rId11" Type="http://schemas.openxmlformats.org/officeDocument/2006/relationships/tags" Target="../tags/tag354.xml"/><Relationship Id="rId10" Type="http://schemas.openxmlformats.org/officeDocument/2006/relationships/tags" Target="../tags/tag353.xml"/><Relationship Id="rId1" Type="http://schemas.openxmlformats.org/officeDocument/2006/relationships/tags" Target="../tags/tag345.xml"/></Relationships>
</file>

<file path=ppt/slides/_rels/slide33.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image" Target="../media/image39.jpeg"/><Relationship Id="rId6" Type="http://schemas.openxmlformats.org/officeDocument/2006/relationships/tags" Target="../tags/tag372.xml"/><Relationship Id="rId5" Type="http://schemas.openxmlformats.org/officeDocument/2006/relationships/image" Target="../media/image38.jpeg"/><Relationship Id="rId4" Type="http://schemas.openxmlformats.org/officeDocument/2006/relationships/tags" Target="../tags/tag371.xml"/><Relationship Id="rId3" Type="http://schemas.openxmlformats.org/officeDocument/2006/relationships/image" Target="../media/image37.jpeg"/><Relationship Id="rId21" Type="http://schemas.openxmlformats.org/officeDocument/2006/relationships/slideLayout" Target="../slideLayouts/slideLayout19.xml"/><Relationship Id="rId20" Type="http://schemas.openxmlformats.org/officeDocument/2006/relationships/tags" Target="../tags/tag385.xml"/><Relationship Id="rId2" Type="http://schemas.openxmlformats.org/officeDocument/2006/relationships/tags" Target="../tags/tag370.xml"/><Relationship Id="rId19" Type="http://schemas.openxmlformats.org/officeDocument/2006/relationships/tags" Target="../tags/tag384.xml"/><Relationship Id="rId18" Type="http://schemas.openxmlformats.org/officeDocument/2006/relationships/tags" Target="../tags/tag383.xml"/><Relationship Id="rId17" Type="http://schemas.openxmlformats.org/officeDocument/2006/relationships/tags" Target="../tags/tag382.xml"/><Relationship Id="rId16" Type="http://schemas.openxmlformats.org/officeDocument/2006/relationships/tags" Target="../tags/tag381.xml"/><Relationship Id="rId15" Type="http://schemas.openxmlformats.org/officeDocument/2006/relationships/tags" Target="../tags/tag380.xml"/><Relationship Id="rId14" Type="http://schemas.openxmlformats.org/officeDocument/2006/relationships/tags" Target="../tags/tag379.xml"/><Relationship Id="rId13" Type="http://schemas.openxmlformats.org/officeDocument/2006/relationships/tags" Target="../tags/tag378.xml"/><Relationship Id="rId12" Type="http://schemas.openxmlformats.org/officeDocument/2006/relationships/tags" Target="../tags/tag37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tags" Target="../tags/tag369.xml"/></Relationships>
</file>

<file path=ppt/slides/_rels/slide34.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tags" Target="../tags/tag391.xml"/><Relationship Id="rId7" Type="http://schemas.openxmlformats.org/officeDocument/2006/relationships/tags" Target="../tags/tag390.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tags" Target="../tags/tag389.xml"/><Relationship Id="rId3" Type="http://schemas.openxmlformats.org/officeDocument/2006/relationships/tags" Target="../tags/tag388.xml"/><Relationship Id="rId26" Type="http://schemas.openxmlformats.org/officeDocument/2006/relationships/slideLayout" Target="../slideLayouts/slideLayout19.xml"/><Relationship Id="rId25" Type="http://schemas.openxmlformats.org/officeDocument/2006/relationships/tags" Target="../tags/tag404.xml"/><Relationship Id="rId24" Type="http://schemas.openxmlformats.org/officeDocument/2006/relationships/tags" Target="../tags/tag403.xml"/><Relationship Id="rId23" Type="http://schemas.openxmlformats.org/officeDocument/2006/relationships/tags" Target="../tags/tag402.xml"/><Relationship Id="rId22" Type="http://schemas.openxmlformats.org/officeDocument/2006/relationships/image" Target="../media/image45.svg"/><Relationship Id="rId21" Type="http://schemas.openxmlformats.org/officeDocument/2006/relationships/image" Target="../media/image44.png"/><Relationship Id="rId20" Type="http://schemas.openxmlformats.org/officeDocument/2006/relationships/tags" Target="../tags/tag401.xml"/><Relationship Id="rId2" Type="http://schemas.openxmlformats.org/officeDocument/2006/relationships/tags" Target="../tags/tag387.xml"/><Relationship Id="rId19" Type="http://schemas.openxmlformats.org/officeDocument/2006/relationships/image" Target="../media/image43.svg"/><Relationship Id="rId18" Type="http://schemas.openxmlformats.org/officeDocument/2006/relationships/image" Target="../media/image42.png"/><Relationship Id="rId17" Type="http://schemas.openxmlformats.org/officeDocument/2006/relationships/tags" Target="../tags/tag400.xml"/><Relationship Id="rId16" Type="http://schemas.openxmlformats.org/officeDocument/2006/relationships/tags" Target="../tags/tag399.xml"/><Relationship Id="rId15" Type="http://schemas.openxmlformats.org/officeDocument/2006/relationships/tags" Target="../tags/tag398.xml"/><Relationship Id="rId14" Type="http://schemas.openxmlformats.org/officeDocument/2006/relationships/tags" Target="../tags/tag397.xml"/><Relationship Id="rId13" Type="http://schemas.openxmlformats.org/officeDocument/2006/relationships/tags" Target="../tags/tag396.xml"/><Relationship Id="rId12" Type="http://schemas.openxmlformats.org/officeDocument/2006/relationships/tags" Target="../tags/tag395.xml"/><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tags" Target="../tags/tag386.xml"/></Relationships>
</file>

<file path=ppt/slides/_rels/slide35.xml.rels><?xml version="1.0" encoding="UTF-8" standalone="yes"?>
<Relationships xmlns="http://schemas.openxmlformats.org/package/2006/relationships"><Relationship Id="rId9" Type="http://schemas.openxmlformats.org/officeDocument/2006/relationships/tags" Target="../tags/tag412.xml"/><Relationship Id="rId8" Type="http://schemas.openxmlformats.org/officeDocument/2006/relationships/tags" Target="../tags/tag411.xml"/><Relationship Id="rId7" Type="http://schemas.openxmlformats.org/officeDocument/2006/relationships/image" Target="../media/image46.jpeg"/><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9" Type="http://schemas.openxmlformats.org/officeDocument/2006/relationships/notesSlide" Target="../notesSlides/notesSlide8.xml"/><Relationship Id="rId18" Type="http://schemas.openxmlformats.org/officeDocument/2006/relationships/slideLayout" Target="../slideLayouts/slideLayout19.xml"/><Relationship Id="rId17" Type="http://schemas.openxmlformats.org/officeDocument/2006/relationships/tags" Target="../tags/tag418.xml"/><Relationship Id="rId16" Type="http://schemas.openxmlformats.org/officeDocument/2006/relationships/image" Target="../media/image48.jpeg"/><Relationship Id="rId15" Type="http://schemas.openxmlformats.org/officeDocument/2006/relationships/tags" Target="../tags/tag417.xml"/><Relationship Id="rId14" Type="http://schemas.openxmlformats.org/officeDocument/2006/relationships/tags" Target="../tags/tag416.xml"/><Relationship Id="rId13" Type="http://schemas.openxmlformats.org/officeDocument/2006/relationships/tags" Target="../tags/tag415.xml"/><Relationship Id="rId12" Type="http://schemas.openxmlformats.org/officeDocument/2006/relationships/image" Target="../media/image47.jpeg"/><Relationship Id="rId11" Type="http://schemas.openxmlformats.org/officeDocument/2006/relationships/tags" Target="../tags/tag414.xml"/><Relationship Id="rId10" Type="http://schemas.openxmlformats.org/officeDocument/2006/relationships/tags" Target="../tags/tag413.xml"/><Relationship Id="rId1" Type="http://schemas.openxmlformats.org/officeDocument/2006/relationships/tags" Target="../tags/tag405.xml"/></Relationships>
</file>

<file path=ppt/slides/_rels/slide36.xml.rels><?xml version="1.0" encoding="UTF-8" standalone="yes"?>
<Relationships xmlns="http://schemas.openxmlformats.org/package/2006/relationships"><Relationship Id="rId9" Type="http://schemas.openxmlformats.org/officeDocument/2006/relationships/tags" Target="../tags/tag427.xml"/><Relationship Id="rId8" Type="http://schemas.openxmlformats.org/officeDocument/2006/relationships/tags" Target="../tags/tag426.xml"/><Relationship Id="rId7" Type="http://schemas.openxmlformats.org/officeDocument/2006/relationships/tags" Target="../tags/tag425.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 Id="rId3" Type="http://schemas.openxmlformats.org/officeDocument/2006/relationships/tags" Target="../tags/tag421.xml"/><Relationship Id="rId29" Type="http://schemas.openxmlformats.org/officeDocument/2006/relationships/notesSlide" Target="../notesSlides/notesSlide9.xml"/><Relationship Id="rId28" Type="http://schemas.openxmlformats.org/officeDocument/2006/relationships/slideLayout" Target="../slideLayouts/slideLayout19.xml"/><Relationship Id="rId27" Type="http://schemas.openxmlformats.org/officeDocument/2006/relationships/tags" Target="../tags/tag445.xml"/><Relationship Id="rId26" Type="http://schemas.openxmlformats.org/officeDocument/2006/relationships/tags" Target="../tags/tag444.xml"/><Relationship Id="rId25" Type="http://schemas.openxmlformats.org/officeDocument/2006/relationships/tags" Target="../tags/tag443.xml"/><Relationship Id="rId24" Type="http://schemas.openxmlformats.org/officeDocument/2006/relationships/tags" Target="../tags/tag442.xml"/><Relationship Id="rId23" Type="http://schemas.openxmlformats.org/officeDocument/2006/relationships/tags" Target="../tags/tag441.xml"/><Relationship Id="rId22" Type="http://schemas.openxmlformats.org/officeDocument/2006/relationships/tags" Target="../tags/tag440.xml"/><Relationship Id="rId21" Type="http://schemas.openxmlformats.org/officeDocument/2006/relationships/tags" Target="../tags/tag439.xml"/><Relationship Id="rId20" Type="http://schemas.openxmlformats.org/officeDocument/2006/relationships/tags" Target="../tags/tag438.xml"/><Relationship Id="rId2" Type="http://schemas.openxmlformats.org/officeDocument/2006/relationships/tags" Target="../tags/tag420.xml"/><Relationship Id="rId19" Type="http://schemas.openxmlformats.org/officeDocument/2006/relationships/tags" Target="../tags/tag437.xml"/><Relationship Id="rId18" Type="http://schemas.openxmlformats.org/officeDocument/2006/relationships/tags" Target="../tags/tag436.xml"/><Relationship Id="rId17" Type="http://schemas.openxmlformats.org/officeDocument/2006/relationships/tags" Target="../tags/tag435.xml"/><Relationship Id="rId16" Type="http://schemas.openxmlformats.org/officeDocument/2006/relationships/tags" Target="../tags/tag434.xml"/><Relationship Id="rId15" Type="http://schemas.openxmlformats.org/officeDocument/2006/relationships/tags" Target="../tags/tag433.xml"/><Relationship Id="rId14" Type="http://schemas.openxmlformats.org/officeDocument/2006/relationships/tags" Target="../tags/tag432.xml"/><Relationship Id="rId13" Type="http://schemas.openxmlformats.org/officeDocument/2006/relationships/tags" Target="../tags/tag431.xml"/><Relationship Id="rId12" Type="http://schemas.openxmlformats.org/officeDocument/2006/relationships/tags" Target="../tags/tag430.xml"/><Relationship Id="rId11" Type="http://schemas.openxmlformats.org/officeDocument/2006/relationships/tags" Target="../tags/tag429.xml"/><Relationship Id="rId10" Type="http://schemas.openxmlformats.org/officeDocument/2006/relationships/tags" Target="../tags/tag428.xml"/><Relationship Id="rId1" Type="http://schemas.openxmlformats.org/officeDocument/2006/relationships/tags" Target="../tags/tag419.xml"/></Relationships>
</file>

<file path=ppt/slides/_rels/slide37.xml.rels><?xml version="1.0" encoding="UTF-8" standalone="yes"?>
<Relationships xmlns="http://schemas.openxmlformats.org/package/2006/relationships"><Relationship Id="rId9" Type="http://schemas.openxmlformats.org/officeDocument/2006/relationships/tags" Target="../tags/tag452.xml"/><Relationship Id="rId8" Type="http://schemas.openxmlformats.org/officeDocument/2006/relationships/tags" Target="../tags/tag451.xml"/><Relationship Id="rId7" Type="http://schemas.openxmlformats.org/officeDocument/2006/relationships/image" Target="../media/image50.jpeg"/><Relationship Id="rId6" Type="http://schemas.openxmlformats.org/officeDocument/2006/relationships/tags" Target="../tags/tag450.xml"/><Relationship Id="rId5" Type="http://schemas.openxmlformats.org/officeDocument/2006/relationships/tags" Target="../tags/tag449.xml"/><Relationship Id="rId4" Type="http://schemas.openxmlformats.org/officeDocument/2006/relationships/image" Target="../media/image49.jpeg"/><Relationship Id="rId3" Type="http://schemas.openxmlformats.org/officeDocument/2006/relationships/tags" Target="../tags/tag448.xml"/><Relationship Id="rId22" Type="http://schemas.openxmlformats.org/officeDocument/2006/relationships/notesSlide" Target="../notesSlides/notesSlide10.xml"/><Relationship Id="rId21" Type="http://schemas.openxmlformats.org/officeDocument/2006/relationships/slideLayout" Target="../slideLayouts/slideLayout19.xml"/><Relationship Id="rId20" Type="http://schemas.openxmlformats.org/officeDocument/2006/relationships/tags" Target="../tags/tag462.xml"/><Relationship Id="rId2" Type="http://schemas.openxmlformats.org/officeDocument/2006/relationships/tags" Target="../tags/tag447.xml"/><Relationship Id="rId19" Type="http://schemas.openxmlformats.org/officeDocument/2006/relationships/tags" Target="../tags/tag461.xml"/><Relationship Id="rId18" Type="http://schemas.openxmlformats.org/officeDocument/2006/relationships/tags" Target="../tags/tag460.xml"/><Relationship Id="rId17" Type="http://schemas.openxmlformats.org/officeDocument/2006/relationships/tags" Target="../tags/tag459.xml"/><Relationship Id="rId16" Type="http://schemas.openxmlformats.org/officeDocument/2006/relationships/image" Target="../media/image51.jpeg"/><Relationship Id="rId15" Type="http://schemas.openxmlformats.org/officeDocument/2006/relationships/tags" Target="../tags/tag458.xml"/><Relationship Id="rId14" Type="http://schemas.openxmlformats.org/officeDocument/2006/relationships/tags" Target="../tags/tag457.xml"/><Relationship Id="rId13" Type="http://schemas.openxmlformats.org/officeDocument/2006/relationships/tags" Target="../tags/tag456.xml"/><Relationship Id="rId12" Type="http://schemas.openxmlformats.org/officeDocument/2006/relationships/tags" Target="../tags/tag455.xml"/><Relationship Id="rId11" Type="http://schemas.openxmlformats.org/officeDocument/2006/relationships/tags" Target="../tags/tag454.xml"/><Relationship Id="rId10" Type="http://schemas.openxmlformats.org/officeDocument/2006/relationships/tags" Target="../tags/tag453.xml"/><Relationship Id="rId1" Type="http://schemas.openxmlformats.org/officeDocument/2006/relationships/tags" Target="../tags/tag446.xml"/></Relationships>
</file>

<file path=ppt/slides/_rels/slide38.xml.rels><?xml version="1.0" encoding="UTF-8" standalone="yes"?>
<Relationships xmlns="http://schemas.openxmlformats.org/package/2006/relationships"><Relationship Id="rId9" Type="http://schemas.openxmlformats.org/officeDocument/2006/relationships/tags" Target="../tags/tag470.xml"/><Relationship Id="rId8" Type="http://schemas.openxmlformats.org/officeDocument/2006/relationships/tags" Target="../tags/tag469.xml"/><Relationship Id="rId7" Type="http://schemas.openxmlformats.org/officeDocument/2006/relationships/tags" Target="../tags/tag468.xml"/><Relationship Id="rId6" Type="http://schemas.openxmlformats.org/officeDocument/2006/relationships/tags" Target="../tags/tag467.xml"/><Relationship Id="rId5" Type="http://schemas.openxmlformats.org/officeDocument/2006/relationships/tags" Target="../tags/tag466.xml"/><Relationship Id="rId4" Type="http://schemas.openxmlformats.org/officeDocument/2006/relationships/tags" Target="../tags/tag465.xml"/><Relationship Id="rId3" Type="http://schemas.openxmlformats.org/officeDocument/2006/relationships/image" Target="../media/image52.jpeg"/><Relationship Id="rId2" Type="http://schemas.openxmlformats.org/officeDocument/2006/relationships/tags" Target="../tags/tag464.xml"/><Relationship Id="rId14" Type="http://schemas.openxmlformats.org/officeDocument/2006/relationships/slideLayout" Target="../slideLayouts/slideLayout19.xml"/><Relationship Id="rId13" Type="http://schemas.openxmlformats.org/officeDocument/2006/relationships/tags" Target="../tags/tag474.xml"/><Relationship Id="rId12" Type="http://schemas.openxmlformats.org/officeDocument/2006/relationships/tags" Target="../tags/tag473.xml"/><Relationship Id="rId11" Type="http://schemas.openxmlformats.org/officeDocument/2006/relationships/tags" Target="../tags/tag472.xml"/><Relationship Id="rId10" Type="http://schemas.openxmlformats.org/officeDocument/2006/relationships/tags" Target="../tags/tag471.xml"/><Relationship Id="rId1" Type="http://schemas.openxmlformats.org/officeDocument/2006/relationships/tags" Target="../tags/tag463.xml"/></Relationships>
</file>

<file path=ppt/slides/_rels/slide39.xml.rels><?xml version="1.0" encoding="UTF-8" standalone="yes"?>
<Relationships xmlns="http://schemas.openxmlformats.org/package/2006/relationships"><Relationship Id="rId9" Type="http://schemas.openxmlformats.org/officeDocument/2006/relationships/tags" Target="../tags/tag482.xml"/><Relationship Id="rId8" Type="http://schemas.openxmlformats.org/officeDocument/2006/relationships/tags" Target="../tags/tag481.xml"/><Relationship Id="rId7" Type="http://schemas.openxmlformats.org/officeDocument/2006/relationships/tags" Target="../tags/tag480.xml"/><Relationship Id="rId6" Type="http://schemas.openxmlformats.org/officeDocument/2006/relationships/image" Target="../media/image53.jpeg"/><Relationship Id="rId5" Type="http://schemas.openxmlformats.org/officeDocument/2006/relationships/tags" Target="../tags/tag479.xml"/><Relationship Id="rId4" Type="http://schemas.openxmlformats.org/officeDocument/2006/relationships/tags" Target="../tags/tag478.xml"/><Relationship Id="rId3" Type="http://schemas.openxmlformats.org/officeDocument/2006/relationships/tags" Target="../tags/tag477.xml"/><Relationship Id="rId24" Type="http://schemas.openxmlformats.org/officeDocument/2006/relationships/notesSlide" Target="../notesSlides/notesSlide11.xml"/><Relationship Id="rId23" Type="http://schemas.openxmlformats.org/officeDocument/2006/relationships/slideLayout" Target="../slideLayouts/slideLayout19.xml"/><Relationship Id="rId22" Type="http://schemas.openxmlformats.org/officeDocument/2006/relationships/tags" Target="../tags/tag492.xml"/><Relationship Id="rId21" Type="http://schemas.openxmlformats.org/officeDocument/2006/relationships/image" Target="../media/image56.jpeg"/><Relationship Id="rId20" Type="http://schemas.openxmlformats.org/officeDocument/2006/relationships/tags" Target="../tags/tag491.xml"/><Relationship Id="rId2" Type="http://schemas.openxmlformats.org/officeDocument/2006/relationships/tags" Target="../tags/tag476.xml"/><Relationship Id="rId19" Type="http://schemas.openxmlformats.org/officeDocument/2006/relationships/tags" Target="../tags/tag490.xml"/><Relationship Id="rId18" Type="http://schemas.openxmlformats.org/officeDocument/2006/relationships/tags" Target="../tags/tag489.xml"/><Relationship Id="rId17" Type="http://schemas.openxmlformats.org/officeDocument/2006/relationships/tags" Target="../tags/tag488.xml"/><Relationship Id="rId16" Type="http://schemas.openxmlformats.org/officeDocument/2006/relationships/image" Target="../media/image55.jpeg"/><Relationship Id="rId15" Type="http://schemas.openxmlformats.org/officeDocument/2006/relationships/tags" Target="../tags/tag487.xml"/><Relationship Id="rId14" Type="http://schemas.openxmlformats.org/officeDocument/2006/relationships/tags" Target="../tags/tag486.xml"/><Relationship Id="rId13" Type="http://schemas.openxmlformats.org/officeDocument/2006/relationships/tags" Target="../tags/tag485.xml"/><Relationship Id="rId12" Type="http://schemas.openxmlformats.org/officeDocument/2006/relationships/tags" Target="../tags/tag484.xml"/><Relationship Id="rId11" Type="http://schemas.openxmlformats.org/officeDocument/2006/relationships/image" Target="../media/image54.jpeg"/><Relationship Id="rId10" Type="http://schemas.openxmlformats.org/officeDocument/2006/relationships/tags" Target="../tags/tag483.xml"/><Relationship Id="rId1" Type="http://schemas.openxmlformats.org/officeDocument/2006/relationships/tags" Target="../tags/tag475.xml"/></Relationships>
</file>

<file path=ppt/slides/_rels/slide4.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image" Target="../media/image2.jpeg"/><Relationship Id="rId3" Type="http://schemas.openxmlformats.org/officeDocument/2006/relationships/tags" Target="../tags/tag124.xml"/><Relationship Id="rId20" Type="http://schemas.openxmlformats.org/officeDocument/2006/relationships/notesSlide" Target="../notesSlides/notesSlide2.xml"/><Relationship Id="rId2" Type="http://schemas.openxmlformats.org/officeDocument/2006/relationships/tags" Target="../tags/tag123.xml"/><Relationship Id="rId19" Type="http://schemas.openxmlformats.org/officeDocument/2006/relationships/slideLayout" Target="../slideLayouts/slideLayout19.xml"/><Relationship Id="rId18" Type="http://schemas.openxmlformats.org/officeDocument/2006/relationships/tags" Target="../tags/tag138.xml"/><Relationship Id="rId17" Type="http://schemas.openxmlformats.org/officeDocument/2006/relationships/tags" Target="../tags/tag137.xml"/><Relationship Id="rId16" Type="http://schemas.openxmlformats.org/officeDocument/2006/relationships/tags" Target="../tags/tag136.xml"/><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tags" Target="../tags/tag122.xml"/></Relationships>
</file>

<file path=ppt/slides/_rels/slide40.xml.rels><?xml version="1.0" encoding="UTF-8" standalone="yes"?>
<Relationships xmlns="http://schemas.openxmlformats.org/package/2006/relationships"><Relationship Id="rId9" Type="http://schemas.openxmlformats.org/officeDocument/2006/relationships/tags" Target="../tags/tag501.xml"/><Relationship Id="rId8" Type="http://schemas.openxmlformats.org/officeDocument/2006/relationships/tags" Target="../tags/tag500.xml"/><Relationship Id="rId7" Type="http://schemas.openxmlformats.org/officeDocument/2006/relationships/tags" Target="../tags/tag499.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tags" Target="../tags/tag495.xml"/><Relationship Id="rId2" Type="http://schemas.openxmlformats.org/officeDocument/2006/relationships/tags" Target="../tags/tag494.xml"/><Relationship Id="rId16" Type="http://schemas.openxmlformats.org/officeDocument/2006/relationships/slideLayout" Target="../slideLayouts/slideLayout19.xml"/><Relationship Id="rId15" Type="http://schemas.openxmlformats.org/officeDocument/2006/relationships/tags" Target="../tags/tag507.xml"/><Relationship Id="rId14" Type="http://schemas.openxmlformats.org/officeDocument/2006/relationships/tags" Target="../tags/tag506.xml"/><Relationship Id="rId13" Type="http://schemas.openxmlformats.org/officeDocument/2006/relationships/tags" Target="../tags/tag505.xml"/><Relationship Id="rId12" Type="http://schemas.openxmlformats.org/officeDocument/2006/relationships/tags" Target="../tags/tag504.xml"/><Relationship Id="rId11" Type="http://schemas.openxmlformats.org/officeDocument/2006/relationships/tags" Target="../tags/tag503.xml"/><Relationship Id="rId10" Type="http://schemas.openxmlformats.org/officeDocument/2006/relationships/tags" Target="../tags/tag502.xml"/><Relationship Id="rId1" Type="http://schemas.openxmlformats.org/officeDocument/2006/relationships/tags" Target="../tags/tag49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9" Type="http://schemas.openxmlformats.org/officeDocument/2006/relationships/notesSlide" Target="../notesSlides/notesSlide3.xml"/><Relationship Id="rId18" Type="http://schemas.openxmlformats.org/officeDocument/2006/relationships/slideLayout" Target="../slideLayouts/slideLayout19.xml"/><Relationship Id="rId17" Type="http://schemas.openxmlformats.org/officeDocument/2006/relationships/tags" Target="../tags/tag155.xml"/><Relationship Id="rId16" Type="http://schemas.openxmlformats.org/officeDocument/2006/relationships/tags" Target="../tags/tag154.xml"/><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39.xml"/></Relationships>
</file>

<file path=ppt/slides/_rels/slide7.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image" Target="../media/image5.jpeg"/><Relationship Id="rId7" Type="http://schemas.openxmlformats.org/officeDocument/2006/relationships/tags" Target="../tags/tag161.xml"/><Relationship Id="rId6" Type="http://schemas.openxmlformats.org/officeDocument/2006/relationships/image" Target="../media/image4.jpeg"/><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8" Type="http://schemas.openxmlformats.org/officeDocument/2006/relationships/slideLayout" Target="../slideLayouts/slideLayout19.xml"/><Relationship Id="rId17" Type="http://schemas.openxmlformats.org/officeDocument/2006/relationships/tags" Target="../tags/tag169.xml"/><Relationship Id="rId16" Type="http://schemas.openxmlformats.org/officeDocument/2006/relationships/tags" Target="../tags/tag168.xml"/><Relationship Id="rId15" Type="http://schemas.openxmlformats.org/officeDocument/2006/relationships/tags" Target="../tags/tag167.xml"/><Relationship Id="rId14" Type="http://schemas.openxmlformats.org/officeDocument/2006/relationships/tags" Target="../tags/tag166.xml"/><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image" Target="../media/image6.jpeg"/><Relationship Id="rId1" Type="http://schemas.openxmlformats.org/officeDocument/2006/relationships/tags" Target="../tags/tag15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9" Type="http://schemas.openxmlformats.org/officeDocument/2006/relationships/slideLayout" Target="../slideLayouts/slideLayout8.xml"/><Relationship Id="rId18" Type="http://schemas.openxmlformats.org/officeDocument/2006/relationships/image" Target="../media/image1.png"/><Relationship Id="rId17" Type="http://schemas.openxmlformats.org/officeDocument/2006/relationships/tags" Target="../tags/tag186.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tags" Target="../tags/tag1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a:xfrm>
            <a:off x="3679373" y="1174009"/>
            <a:ext cx="6471888" cy="3011554"/>
          </a:xfrm>
        </p:spPr>
        <p:txBody>
          <a:bodyPr/>
          <a:lstStyle/>
          <a:p>
            <a:pPr>
              <a:lnSpc>
                <a:spcPct val="120000"/>
              </a:lnSpc>
            </a:pPr>
            <a:r>
              <a:rPr lang="zh-CN" altLang="en-US" sz="4800" dirty="0">
                <a:latin typeface="+mn-ea"/>
                <a:ea typeface="+mn-ea"/>
              </a:rPr>
              <a:t>基于</a:t>
            </a:r>
            <a:r>
              <a:rPr lang="en-US" altLang="zh-CN" sz="4800" dirty="0" err="1">
                <a:latin typeface="+mn-ea"/>
                <a:ea typeface="+mn-ea"/>
              </a:rPr>
              <a:t>OpenDigger</a:t>
            </a:r>
            <a:r>
              <a:rPr lang="zh-CN" altLang="en-US" sz="4800" dirty="0">
                <a:latin typeface="+mn-ea"/>
                <a:ea typeface="+mn-ea"/>
              </a:rPr>
              <a:t>的</a:t>
            </a:r>
            <a:br>
              <a:rPr lang="en-US" altLang="zh-CN" sz="4800" dirty="0">
                <a:latin typeface="+mn-ea"/>
                <a:ea typeface="+mn-ea"/>
              </a:rPr>
            </a:br>
            <a:r>
              <a:rPr lang="zh-CN" altLang="en-US" sz="5400" dirty="0">
                <a:solidFill>
                  <a:srgbClr val="136DCF"/>
                </a:solidFill>
                <a:latin typeface="+mn-ea"/>
                <a:ea typeface="+mn-ea"/>
              </a:rPr>
              <a:t>健康度监测与可视化对比</a:t>
            </a:r>
            <a:r>
              <a:rPr lang="zh-CN" altLang="en-US" sz="5400" dirty="0">
                <a:solidFill>
                  <a:srgbClr val="136DCF"/>
                </a:solidFill>
                <a:latin typeface="+mn-ea"/>
                <a:ea typeface="+mn-ea"/>
                <a:sym typeface="+mn-ea"/>
              </a:rPr>
              <a:t>评估大屏</a:t>
            </a:r>
            <a:endParaRPr lang="zh-CN" altLang="en-US" sz="5400" dirty="0">
              <a:solidFill>
                <a:srgbClr val="136DCF"/>
              </a:solidFill>
              <a:latin typeface="+mn-ea"/>
              <a:ea typeface="+mn-ea"/>
              <a:sym typeface="+mn-ea"/>
            </a:endParaRPr>
          </a:p>
        </p:txBody>
      </p:sp>
      <p:sp>
        <p:nvSpPr>
          <p:cNvPr id="4" name="文本占位符 3"/>
          <p:cNvSpPr>
            <a:spLocks noGrp="1"/>
          </p:cNvSpPr>
          <p:nvPr>
            <p:ph type="body" sz="quarter" idx="13" hasCustomPrompt="1"/>
          </p:nvPr>
        </p:nvSpPr>
        <p:spPr>
          <a:xfrm>
            <a:off x="4607444" y="5288782"/>
            <a:ext cx="6471888" cy="395209"/>
          </a:xfrm>
        </p:spPr>
        <p:txBody>
          <a:bodyPr>
            <a:noAutofit/>
          </a:bodyPr>
          <a:lstStyle/>
          <a:p>
            <a:r>
              <a:rPr lang="zh-CN" altLang="en-US" sz="2400" b="1" dirty="0">
                <a:latin typeface="+mj-ea"/>
                <a:ea typeface="+mj-ea"/>
              </a:rPr>
              <a:t>队伍成员 ：张欣扬    谢之恒    张文轩</a:t>
            </a:r>
            <a:endParaRPr lang="zh-CN" altLang="en-US" sz="2400" b="1" dirty="0">
              <a:latin typeface="+mj-ea"/>
              <a:ea typeface="+mj-ea"/>
            </a:endParaRPr>
          </a:p>
        </p:txBody>
      </p:sp>
      <p:pic>
        <p:nvPicPr>
          <p:cNvPr id="14" name="图片 13"/>
          <p:cNvPicPr>
            <a:picLocks noChangeAspect="1"/>
          </p:cNvPicPr>
          <p:nvPr/>
        </p:nvPicPr>
        <p:blipFill>
          <a:blip r:embed="rId1"/>
          <a:stretch>
            <a:fillRect/>
          </a:stretch>
        </p:blipFill>
        <p:spPr>
          <a:xfrm>
            <a:off x="7807660" y="-1"/>
            <a:ext cx="4384339" cy="4087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流程图: 可选过程 48"/>
          <p:cNvSpPr/>
          <p:nvPr/>
        </p:nvSpPr>
        <p:spPr>
          <a:xfrm>
            <a:off x="6866646" y="1158330"/>
            <a:ext cx="2228415" cy="1094729"/>
          </a:xfrm>
          <a:prstGeom prst="flowChartAlternate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可选过程 47"/>
          <p:cNvSpPr/>
          <p:nvPr/>
        </p:nvSpPr>
        <p:spPr>
          <a:xfrm>
            <a:off x="4684679" y="3537081"/>
            <a:ext cx="2536339" cy="1094729"/>
          </a:xfrm>
          <a:prstGeom prst="flowChartAlternate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可选过程 46"/>
          <p:cNvSpPr/>
          <p:nvPr/>
        </p:nvSpPr>
        <p:spPr>
          <a:xfrm>
            <a:off x="2689934" y="1182191"/>
            <a:ext cx="2228415" cy="1094729"/>
          </a:xfrm>
          <a:prstGeom prst="flowChartAlternate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sz="3600" dirty="0">
                <a:latin typeface="Times New Roman" panose="02020603050405020304" charset="0"/>
                <a:ea typeface="汉仪粗宋简" panose="02010600000101010101" charset="-122"/>
              </a:rPr>
              <a:t>总体方案框架</a:t>
            </a:r>
            <a:endParaRPr lang="zh-CN" altLang="en-US" sz="3600" dirty="0">
              <a:latin typeface="Times New Roman" panose="02020603050405020304" charset="0"/>
              <a:ea typeface="汉仪粗宋简" panose="02010600000101010101" charset="-122"/>
            </a:endParaRPr>
          </a:p>
        </p:txBody>
      </p:sp>
      <p:grpSp>
        <p:nvGrpSpPr>
          <p:cNvPr id="3" name="Group 1"/>
          <p:cNvGrpSpPr>
            <a:grpSpLocks noChangeAspect="1"/>
          </p:cNvGrpSpPr>
          <p:nvPr>
            <p:custDataLst>
              <p:tags r:id="rId1"/>
            </p:custDataLst>
          </p:nvPr>
        </p:nvGrpSpPr>
        <p:grpSpPr>
          <a:xfrm>
            <a:off x="3122611" y="4011013"/>
            <a:ext cx="5373273" cy="2120020"/>
            <a:chOff x="2602387" y="2406613"/>
            <a:chExt cx="6852863" cy="2703790"/>
          </a:xfrm>
        </p:grpSpPr>
        <p:grpSp>
          <p:nvGrpSpPr>
            <p:cNvPr id="5" name="组合 4"/>
            <p:cNvGrpSpPr/>
            <p:nvPr/>
          </p:nvGrpSpPr>
          <p:grpSpPr>
            <a:xfrm>
              <a:off x="2602387" y="2406613"/>
              <a:ext cx="2505991" cy="2703790"/>
              <a:chOff x="2602387" y="2406613"/>
              <a:chExt cx="2505991" cy="2703790"/>
            </a:xfrm>
          </p:grpSpPr>
          <p:cxnSp>
            <p:nvCxnSpPr>
              <p:cNvPr id="20" name="1"/>
              <p:cNvCxnSpPr/>
              <p:nvPr>
                <p:custDataLst>
                  <p:tags r:id="rId2"/>
                </p:custDataLst>
              </p:nvPr>
            </p:nvCxnSpPr>
            <p:spPr>
              <a:xfrm rot="10800000" flipV="1">
                <a:off x="3585346" y="2406613"/>
                <a:ext cx="1523032" cy="1428452"/>
              </a:xfrm>
              <a:prstGeom prst="bentConnector2">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1" name="1"/>
              <p:cNvSpPr/>
              <p:nvPr>
                <p:custDataLst>
                  <p:tags r:id="rId3"/>
                </p:custDataLst>
              </p:nvPr>
            </p:nvSpPr>
            <p:spPr>
              <a:xfrm>
                <a:off x="2711478" y="3538776"/>
                <a:ext cx="1707706" cy="1571627"/>
              </a:xfrm>
              <a:prstGeom prst="roundRect">
                <a:avLst>
                  <a:gd name="adj" fmla="val 9438"/>
                </a:avLst>
              </a:prstGeom>
              <a:solidFill>
                <a:schemeClr val="accent1">
                  <a:alpha val="10000"/>
                </a:schemeClr>
              </a:solidFill>
              <a:ln w="12700" cap="rnd">
                <a:gradFill>
                  <a:gsLst>
                    <a:gs pos="0">
                      <a:schemeClr val="accent1"/>
                    </a:gs>
                    <a:gs pos="100000">
                      <a:schemeClr val="accent1">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sp>
            <p:nvSpPr>
              <p:cNvPr id="24" name="Title-1"/>
              <p:cNvSpPr txBox="1"/>
              <p:nvPr>
                <p:custDataLst>
                  <p:tags r:id="rId4"/>
                </p:custDataLst>
              </p:nvPr>
            </p:nvSpPr>
            <p:spPr>
              <a:xfrm>
                <a:off x="2602387" y="4054582"/>
                <a:ext cx="1964859" cy="587144"/>
              </a:xfrm>
              <a:prstGeom prst="rect">
                <a:avLst/>
              </a:prstGeom>
              <a:noFill/>
            </p:spPr>
            <p:txBody>
              <a:bodyPr wrap="square" rtlCol="0">
                <a:spAutoFit/>
              </a:bodyPr>
              <a:lstStyle/>
              <a:p>
                <a:pPr algn="ctr" defTabSz="913765"/>
                <a:r>
                  <a:rPr lang="zh-CN" altLang="en-US" sz="2400" b="1" dirty="0">
                    <a:latin typeface="Times New Roman" panose="02020603050405020304" charset="0"/>
                    <a:ea typeface="汉仪粗仿宋简" panose="00020600040101010101" charset="-122"/>
                  </a:rPr>
                  <a:t>前端部分</a:t>
                </a:r>
                <a:endParaRPr lang="zh-CN" altLang="en-US" sz="2400" b="1" dirty="0">
                  <a:latin typeface="Times New Roman" panose="02020603050405020304" charset="0"/>
                  <a:ea typeface="汉仪粗仿宋简" panose="00020600040101010101" charset="-122"/>
                </a:endParaRPr>
              </a:p>
            </p:txBody>
          </p:sp>
        </p:grpSp>
        <p:grpSp>
          <p:nvGrpSpPr>
            <p:cNvPr id="6" name="组合 5"/>
            <p:cNvGrpSpPr/>
            <p:nvPr/>
          </p:nvGrpSpPr>
          <p:grpSpPr>
            <a:xfrm>
              <a:off x="5173782" y="3192425"/>
              <a:ext cx="1824423" cy="1908763"/>
              <a:chOff x="5173782" y="3192425"/>
              <a:chExt cx="1824423" cy="1908763"/>
            </a:xfrm>
          </p:grpSpPr>
          <p:cxnSp>
            <p:nvCxnSpPr>
              <p:cNvPr id="14" name="3"/>
              <p:cNvCxnSpPr/>
              <p:nvPr>
                <p:custDataLst>
                  <p:tags r:id="rId5"/>
                </p:custDataLst>
              </p:nvPr>
            </p:nvCxnSpPr>
            <p:spPr>
              <a:xfrm>
                <a:off x="6096001" y="3192425"/>
                <a:ext cx="0" cy="642640"/>
              </a:xfrm>
              <a:prstGeom prst="line">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5" name="2"/>
              <p:cNvSpPr/>
              <p:nvPr>
                <p:custDataLst>
                  <p:tags r:id="rId6"/>
                </p:custDataLst>
              </p:nvPr>
            </p:nvSpPr>
            <p:spPr>
              <a:xfrm>
                <a:off x="5229511" y="3529562"/>
                <a:ext cx="1707706" cy="1571626"/>
              </a:xfrm>
              <a:prstGeom prst="roundRect">
                <a:avLst>
                  <a:gd name="adj" fmla="val 9438"/>
                </a:avLst>
              </a:prstGeom>
              <a:solidFill>
                <a:schemeClr val="accent2">
                  <a:alpha val="10000"/>
                </a:schemeClr>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sp>
            <p:nvSpPr>
              <p:cNvPr id="18" name="Title-2"/>
              <p:cNvSpPr txBox="1"/>
              <p:nvPr>
                <p:custDataLst>
                  <p:tags r:id="rId7"/>
                </p:custDataLst>
              </p:nvPr>
            </p:nvSpPr>
            <p:spPr>
              <a:xfrm>
                <a:off x="5173782" y="4054580"/>
                <a:ext cx="1824423" cy="587144"/>
              </a:xfrm>
              <a:prstGeom prst="rect">
                <a:avLst/>
              </a:prstGeom>
              <a:noFill/>
            </p:spPr>
            <p:txBody>
              <a:bodyPr wrap="square" rtlCol="0">
                <a:spAutoFit/>
              </a:bodyPr>
              <a:lstStyle/>
              <a:p>
                <a:pPr algn="ctr" defTabSz="913765"/>
                <a:r>
                  <a:rPr lang="zh-CN" altLang="en-US" sz="2400" b="1" dirty="0">
                    <a:latin typeface="Times New Roman" panose="02020603050405020304" charset="0"/>
                    <a:ea typeface="汉仪粗仿宋简" panose="00020600040101010101" charset="-122"/>
                  </a:rPr>
                  <a:t>后端部分</a:t>
                </a:r>
                <a:endParaRPr lang="zh-CN" altLang="en-US" sz="2400" b="1" dirty="0">
                  <a:latin typeface="Times New Roman" panose="02020603050405020304" charset="0"/>
                  <a:ea typeface="汉仪粗仿宋简" panose="00020600040101010101" charset="-122"/>
                </a:endParaRPr>
              </a:p>
            </p:txBody>
          </p:sp>
        </p:grpSp>
        <p:grpSp>
          <p:nvGrpSpPr>
            <p:cNvPr id="7" name="组合 6"/>
            <p:cNvGrpSpPr/>
            <p:nvPr/>
          </p:nvGrpSpPr>
          <p:grpSpPr>
            <a:xfrm>
              <a:off x="7083623" y="2406613"/>
              <a:ext cx="2371627" cy="2687860"/>
              <a:chOff x="7083623" y="2406613"/>
              <a:chExt cx="2371627" cy="2687860"/>
            </a:xfrm>
          </p:grpSpPr>
          <p:sp>
            <p:nvSpPr>
              <p:cNvPr id="8" name="3"/>
              <p:cNvSpPr/>
              <p:nvPr>
                <p:custDataLst>
                  <p:tags r:id="rId8"/>
                </p:custDataLst>
              </p:nvPr>
            </p:nvSpPr>
            <p:spPr>
              <a:xfrm>
                <a:off x="7747544" y="3522847"/>
                <a:ext cx="1707706" cy="1571626"/>
              </a:xfrm>
              <a:prstGeom prst="roundRect">
                <a:avLst>
                  <a:gd name="adj" fmla="val 9438"/>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cxnSp>
            <p:nvCxnSpPr>
              <p:cNvPr id="9" name="2"/>
              <p:cNvCxnSpPr/>
              <p:nvPr>
                <p:custDataLst>
                  <p:tags r:id="rId9"/>
                </p:custDataLst>
              </p:nvPr>
            </p:nvCxnSpPr>
            <p:spPr>
              <a:xfrm>
                <a:off x="7083623" y="2406613"/>
                <a:ext cx="1523033" cy="1428452"/>
              </a:xfrm>
              <a:prstGeom prst="bentConnector2">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2" name="Title-3"/>
              <p:cNvSpPr txBox="1"/>
              <p:nvPr>
                <p:custDataLst>
                  <p:tags r:id="rId10"/>
                </p:custDataLst>
              </p:nvPr>
            </p:nvSpPr>
            <p:spPr>
              <a:xfrm>
                <a:off x="7832961" y="3819064"/>
                <a:ext cx="1523035" cy="1058479"/>
              </a:xfrm>
              <a:prstGeom prst="rect">
                <a:avLst/>
              </a:prstGeom>
              <a:noFill/>
            </p:spPr>
            <p:txBody>
              <a:bodyPr wrap="square" rtlCol="0">
                <a:spAutoFit/>
              </a:bodyPr>
              <a:lstStyle/>
              <a:p>
                <a:pPr algn="ctr" defTabSz="913765"/>
                <a:r>
                  <a:rPr lang="zh-CN" altLang="en-US" sz="2400" b="1" dirty="0">
                    <a:latin typeface="Times New Roman" panose="02020603050405020304" charset="0"/>
                    <a:ea typeface="汉仪粗仿宋简" panose="00020600040101010101" charset="-122"/>
                  </a:rPr>
                  <a:t>可视化部分</a:t>
                </a:r>
                <a:endParaRPr lang="zh-CN" altLang="en-US" sz="2400" b="1" dirty="0">
                  <a:latin typeface="Times New Roman" panose="02020603050405020304" charset="0"/>
                  <a:ea typeface="汉仪粗仿宋简" panose="00020600040101010101" charset="-122"/>
                </a:endParaRPr>
              </a:p>
            </p:txBody>
          </p:sp>
        </p:grpSp>
      </p:grpSp>
      <p:grpSp>
        <p:nvGrpSpPr>
          <p:cNvPr id="31" name="组合 30"/>
          <p:cNvGrpSpPr>
            <a:grpSpLocks noChangeAspect="1"/>
          </p:cNvGrpSpPr>
          <p:nvPr>
            <p:custDataLst>
              <p:tags r:id="rId11"/>
            </p:custDataLst>
          </p:nvPr>
        </p:nvGrpSpPr>
        <p:grpSpPr>
          <a:xfrm>
            <a:off x="2763439" y="1204057"/>
            <a:ext cx="6592498" cy="3391180"/>
            <a:chOff x="151685" y="1902177"/>
            <a:chExt cx="6350469" cy="3633654"/>
          </a:xfrm>
        </p:grpSpPr>
        <p:grpSp>
          <p:nvGrpSpPr>
            <p:cNvPr id="32" name="组合 31"/>
            <p:cNvGrpSpPr/>
            <p:nvPr/>
          </p:nvGrpSpPr>
          <p:grpSpPr>
            <a:xfrm>
              <a:off x="151685" y="1935406"/>
              <a:ext cx="2146604" cy="2404964"/>
              <a:chOff x="151685" y="1935406"/>
              <a:chExt cx="2146604" cy="2404964"/>
            </a:xfrm>
          </p:grpSpPr>
          <p:sp>
            <p:nvSpPr>
              <p:cNvPr id="43" name="1"/>
              <p:cNvSpPr/>
              <p:nvPr>
                <p:custDataLst>
                  <p:tags r:id="rId12"/>
                </p:custDataLst>
              </p:nvPr>
            </p:nvSpPr>
            <p:spPr bwMode="auto">
              <a:xfrm rot="5400000">
                <a:off x="444113" y="3297383"/>
                <a:ext cx="1266825" cy="819150"/>
              </a:xfrm>
              <a:custGeom>
                <a:avLst/>
                <a:gdLst>
                  <a:gd name="T0" fmla="*/ 34 w 336"/>
                  <a:gd name="T1" fmla="*/ 217 h 217"/>
                  <a:gd name="T2" fmla="*/ 132 w 336"/>
                  <a:gd name="T3" fmla="*/ 119 h 217"/>
                  <a:gd name="T4" fmla="*/ 204 w 336"/>
                  <a:gd name="T5" fmla="*/ 119 h 217"/>
                  <a:gd name="T6" fmla="*/ 302 w 336"/>
                  <a:gd name="T7" fmla="*/ 217 h 217"/>
                  <a:gd name="T8" fmla="*/ 319 w 336"/>
                  <a:gd name="T9" fmla="*/ 199 h 217"/>
                  <a:gd name="T10" fmla="*/ 319 w 336"/>
                  <a:gd name="T11" fmla="*/ 138 h 217"/>
                  <a:gd name="T12" fmla="*/ 199 w 336"/>
                  <a:gd name="T13" fmla="*/ 17 h 217"/>
                  <a:gd name="T14" fmla="*/ 137 w 336"/>
                  <a:gd name="T15" fmla="*/ 17 h 217"/>
                  <a:gd name="T16" fmla="*/ 17 w 336"/>
                  <a:gd name="T17" fmla="*/ 138 h 217"/>
                  <a:gd name="T18" fmla="*/ 17 w 336"/>
                  <a:gd name="T19" fmla="*/ 199 h 217"/>
                  <a:gd name="T20" fmla="*/ 34 w 336"/>
                  <a:gd name="T2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217">
                    <a:moveTo>
                      <a:pt x="34" y="217"/>
                    </a:moveTo>
                    <a:cubicBezTo>
                      <a:pt x="132" y="119"/>
                      <a:pt x="132" y="119"/>
                      <a:pt x="132" y="119"/>
                    </a:cubicBezTo>
                    <a:cubicBezTo>
                      <a:pt x="152" y="99"/>
                      <a:pt x="184" y="99"/>
                      <a:pt x="204" y="119"/>
                    </a:cubicBezTo>
                    <a:cubicBezTo>
                      <a:pt x="302" y="217"/>
                      <a:pt x="302" y="217"/>
                      <a:pt x="302" y="217"/>
                    </a:cubicBezTo>
                    <a:cubicBezTo>
                      <a:pt x="319" y="199"/>
                      <a:pt x="319" y="199"/>
                      <a:pt x="319" y="199"/>
                    </a:cubicBezTo>
                    <a:cubicBezTo>
                      <a:pt x="336" y="182"/>
                      <a:pt x="336" y="155"/>
                      <a:pt x="319" y="138"/>
                    </a:cubicBezTo>
                    <a:cubicBezTo>
                      <a:pt x="199" y="17"/>
                      <a:pt x="199" y="17"/>
                      <a:pt x="199" y="17"/>
                    </a:cubicBezTo>
                    <a:cubicBezTo>
                      <a:pt x="182" y="0"/>
                      <a:pt x="154" y="0"/>
                      <a:pt x="137" y="17"/>
                    </a:cubicBezTo>
                    <a:cubicBezTo>
                      <a:pt x="17" y="138"/>
                      <a:pt x="17" y="138"/>
                      <a:pt x="17" y="138"/>
                    </a:cubicBezTo>
                    <a:cubicBezTo>
                      <a:pt x="0" y="155"/>
                      <a:pt x="0" y="182"/>
                      <a:pt x="17" y="199"/>
                    </a:cubicBezTo>
                    <a:lnTo>
                      <a:pt x="34" y="217"/>
                    </a:lnTo>
                    <a:close/>
                  </a:path>
                </a:pathLst>
              </a:custGeom>
              <a:gradFill>
                <a:gsLst>
                  <a:gs pos="0">
                    <a:schemeClr val="accent1">
                      <a:lumMod val="60000"/>
                      <a:lumOff val="40000"/>
                    </a:schemeClr>
                  </a:gs>
                  <a:gs pos="6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b="1">
                  <a:solidFill>
                    <a:schemeClr val="lt1"/>
                  </a:solidFill>
                </a:endParaRPr>
              </a:p>
            </p:txBody>
          </p:sp>
          <p:sp>
            <p:nvSpPr>
              <p:cNvPr id="44" name="Index-1"/>
              <p:cNvSpPr txBox="1"/>
              <p:nvPr>
                <p:custDataLst>
                  <p:tags r:id="rId13"/>
                </p:custDataLst>
              </p:nvPr>
            </p:nvSpPr>
            <p:spPr>
              <a:xfrm>
                <a:off x="249339" y="3424870"/>
                <a:ext cx="604073" cy="560631"/>
              </a:xfrm>
              <a:prstGeom prst="rect">
                <a:avLst/>
              </a:prstGeom>
              <a:noFill/>
            </p:spPr>
            <p:txBody>
              <a:bodyPr wrap="none" rtlCol="0">
                <a:spAutoFit/>
              </a:bodyPr>
              <a:lstStyle/>
              <a:p>
                <a:r>
                  <a:rPr lang="en-US" altLang="zh-CN" sz="2800" b="1" dirty="0">
                    <a:solidFill>
                      <a:schemeClr val="accent1"/>
                    </a:solidFill>
                    <a:latin typeface="+mj-ea"/>
                    <a:ea typeface="+mj-ea"/>
                  </a:rPr>
                  <a:t>01</a:t>
                </a:r>
                <a:endParaRPr lang="zh-CN" altLang="en-US" sz="2800" b="1" dirty="0">
                  <a:solidFill>
                    <a:schemeClr val="accent1"/>
                  </a:solidFill>
                  <a:latin typeface="+mj-ea"/>
                  <a:ea typeface="+mj-ea"/>
                </a:endParaRPr>
              </a:p>
            </p:txBody>
          </p:sp>
          <p:sp>
            <p:nvSpPr>
              <p:cNvPr id="45" name="Title-1"/>
              <p:cNvSpPr/>
              <p:nvPr>
                <p:custDataLst>
                  <p:tags r:id="rId14"/>
                </p:custDataLst>
              </p:nvPr>
            </p:nvSpPr>
            <p:spPr>
              <a:xfrm>
                <a:off x="229313" y="1935406"/>
                <a:ext cx="1849732" cy="456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nSpc>
                    <a:spcPct val="130000"/>
                  </a:lnSpc>
                </a:pPr>
                <a:r>
                  <a:rPr lang="zh-CN" altLang="en-US" sz="3200" b="1" dirty="0">
                    <a:solidFill>
                      <a:schemeClr val="accent1"/>
                    </a:solidFill>
                    <a:latin typeface="Times New Roman" panose="02020603050405020304" charset="0"/>
                    <a:ea typeface="汉仪粗仿宋简" panose="00020600040101010101" charset="-122"/>
                    <a:sym typeface="Arial" panose="020B0604020202020204" pitchFamily="34" charset="0"/>
                  </a:rPr>
                  <a:t>获取数据</a:t>
                </a:r>
                <a:endParaRPr lang="zh-CN" altLang="en-US" sz="3200" b="1" dirty="0">
                  <a:solidFill>
                    <a:schemeClr val="accent1"/>
                  </a:solidFill>
                  <a:latin typeface="Times New Roman" panose="02020603050405020304" charset="0"/>
                  <a:ea typeface="汉仪粗仿宋简" panose="00020600040101010101" charset="-122"/>
                  <a:sym typeface="Arial" panose="020B0604020202020204" pitchFamily="34" charset="0"/>
                </a:endParaRPr>
              </a:p>
            </p:txBody>
          </p:sp>
          <p:sp>
            <p:nvSpPr>
              <p:cNvPr id="46" name="Body-1"/>
              <p:cNvSpPr/>
              <p:nvPr>
                <p:custDataLst>
                  <p:tags r:id="rId15"/>
                </p:custDataLst>
              </p:nvPr>
            </p:nvSpPr>
            <p:spPr>
              <a:xfrm>
                <a:off x="151685" y="2363859"/>
                <a:ext cx="2146604" cy="788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pPr>
                <a:r>
                  <a:rPr kumimoji="0" lang="zh-CN" altLang="en-US" b="1" i="0" u="none" strike="noStrike" kern="1200" cap="none" spc="0" normalizeH="0" baseline="0" noProof="0" dirty="0">
                    <a:ln>
                      <a:noFill/>
                    </a:ln>
                    <a:solidFill>
                      <a:schemeClr val="tx1"/>
                    </a:solidFill>
                    <a:effectLst/>
                    <a:uLnTx/>
                    <a:uFillTx/>
                    <a:latin typeface="Times New Roman" panose="02020603050405020304" charset="0"/>
                    <a:ea typeface="汉仪粗仿宋简" panose="00020600040101010101" charset="-122"/>
                  </a:rPr>
                  <a:t>监控开源项目质量</a:t>
                </a:r>
                <a:endParaRPr kumimoji="0" lang="zh-CN" altLang="en-US" b="1" i="0" u="none" strike="noStrike" kern="1200" cap="none" spc="0" normalizeH="0" baseline="0" noProof="0" dirty="0">
                  <a:ln>
                    <a:noFill/>
                  </a:ln>
                  <a:solidFill>
                    <a:schemeClr val="tx1"/>
                  </a:solidFill>
                  <a:effectLst/>
                  <a:uLnTx/>
                  <a:uFillTx/>
                  <a:latin typeface="Times New Roman" panose="02020603050405020304" charset="0"/>
                  <a:ea typeface="汉仪粗仿宋简" panose="00020600040101010101" charset="-122"/>
                </a:endParaRPr>
              </a:p>
            </p:txBody>
          </p:sp>
        </p:grpSp>
        <p:grpSp>
          <p:nvGrpSpPr>
            <p:cNvPr id="33" name="组合 32"/>
            <p:cNvGrpSpPr/>
            <p:nvPr/>
          </p:nvGrpSpPr>
          <p:grpSpPr>
            <a:xfrm>
              <a:off x="4271753" y="1902177"/>
              <a:ext cx="2230401" cy="2384030"/>
              <a:chOff x="4271753" y="1902177"/>
              <a:chExt cx="2230401" cy="2384030"/>
            </a:xfrm>
          </p:grpSpPr>
          <p:sp>
            <p:nvSpPr>
              <p:cNvPr id="39" name="3"/>
              <p:cNvSpPr/>
              <p:nvPr>
                <p:custDataLst>
                  <p:tags r:id="rId16"/>
                </p:custDataLst>
              </p:nvPr>
            </p:nvSpPr>
            <p:spPr bwMode="auto">
              <a:xfrm rot="5400000" flipV="1">
                <a:off x="4739834" y="3244807"/>
                <a:ext cx="1266825" cy="815975"/>
              </a:xfrm>
              <a:custGeom>
                <a:avLst/>
                <a:gdLst>
                  <a:gd name="T0" fmla="*/ 302 w 337"/>
                  <a:gd name="T1" fmla="*/ 0 h 216"/>
                  <a:gd name="T2" fmla="*/ 205 w 337"/>
                  <a:gd name="T3" fmla="*/ 98 h 216"/>
                  <a:gd name="T4" fmla="*/ 132 w 337"/>
                  <a:gd name="T5" fmla="*/ 98 h 216"/>
                  <a:gd name="T6" fmla="*/ 34 w 337"/>
                  <a:gd name="T7" fmla="*/ 0 h 216"/>
                  <a:gd name="T8" fmla="*/ 17 w 337"/>
                  <a:gd name="T9" fmla="*/ 17 h 216"/>
                  <a:gd name="T10" fmla="*/ 17 w 337"/>
                  <a:gd name="T11" fmla="*/ 79 h 216"/>
                  <a:gd name="T12" fmla="*/ 137 w 337"/>
                  <a:gd name="T13" fmla="*/ 199 h 216"/>
                  <a:gd name="T14" fmla="*/ 199 w 337"/>
                  <a:gd name="T15" fmla="*/ 199 h 216"/>
                  <a:gd name="T16" fmla="*/ 319 w 337"/>
                  <a:gd name="T17" fmla="*/ 79 h 216"/>
                  <a:gd name="T18" fmla="*/ 319 w 337"/>
                  <a:gd name="T19" fmla="*/ 17 h 216"/>
                  <a:gd name="T20" fmla="*/ 302 w 337"/>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16">
                    <a:moveTo>
                      <a:pt x="302" y="0"/>
                    </a:moveTo>
                    <a:cubicBezTo>
                      <a:pt x="205" y="98"/>
                      <a:pt x="205" y="98"/>
                      <a:pt x="205" y="98"/>
                    </a:cubicBezTo>
                    <a:cubicBezTo>
                      <a:pt x="185" y="118"/>
                      <a:pt x="152" y="118"/>
                      <a:pt x="132" y="98"/>
                    </a:cubicBezTo>
                    <a:cubicBezTo>
                      <a:pt x="34" y="0"/>
                      <a:pt x="34" y="0"/>
                      <a:pt x="34" y="0"/>
                    </a:cubicBezTo>
                    <a:cubicBezTo>
                      <a:pt x="17" y="17"/>
                      <a:pt x="17" y="17"/>
                      <a:pt x="17" y="17"/>
                    </a:cubicBezTo>
                    <a:cubicBezTo>
                      <a:pt x="0" y="34"/>
                      <a:pt x="0" y="62"/>
                      <a:pt x="17" y="79"/>
                    </a:cubicBezTo>
                    <a:cubicBezTo>
                      <a:pt x="137" y="199"/>
                      <a:pt x="137" y="199"/>
                      <a:pt x="137" y="199"/>
                    </a:cubicBezTo>
                    <a:cubicBezTo>
                      <a:pt x="155" y="216"/>
                      <a:pt x="182" y="216"/>
                      <a:pt x="199" y="199"/>
                    </a:cubicBezTo>
                    <a:cubicBezTo>
                      <a:pt x="319" y="79"/>
                      <a:pt x="319" y="79"/>
                      <a:pt x="319" y="79"/>
                    </a:cubicBezTo>
                    <a:cubicBezTo>
                      <a:pt x="337" y="62"/>
                      <a:pt x="337" y="34"/>
                      <a:pt x="319" y="17"/>
                    </a:cubicBezTo>
                    <a:lnTo>
                      <a:pt x="302" y="0"/>
                    </a:lnTo>
                    <a:close/>
                  </a:path>
                </a:pathLst>
              </a:custGeom>
              <a:solidFill>
                <a:srgbClr val="136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b="1" dirty="0">
                  <a:solidFill>
                    <a:schemeClr val="lt1"/>
                  </a:solidFill>
                </a:endParaRPr>
              </a:p>
            </p:txBody>
          </p:sp>
          <p:sp>
            <p:nvSpPr>
              <p:cNvPr id="40" name="Index-3"/>
              <p:cNvSpPr txBox="1"/>
              <p:nvPr>
                <p:custDataLst>
                  <p:tags r:id="rId17"/>
                </p:custDataLst>
              </p:nvPr>
            </p:nvSpPr>
            <p:spPr>
              <a:xfrm>
                <a:off x="4573481" y="3369495"/>
                <a:ext cx="604073" cy="560631"/>
              </a:xfrm>
              <a:prstGeom prst="rect">
                <a:avLst/>
              </a:prstGeom>
              <a:noFill/>
            </p:spPr>
            <p:txBody>
              <a:bodyPr wrap="none" rtlCol="0">
                <a:spAutoFit/>
              </a:bodyPr>
              <a:lstStyle/>
              <a:p>
                <a:r>
                  <a:rPr lang="en-US" altLang="zh-CN" sz="2800" b="1" dirty="0">
                    <a:solidFill>
                      <a:schemeClr val="accent3"/>
                    </a:solidFill>
                    <a:latin typeface="+mj-ea"/>
                    <a:ea typeface="+mj-ea"/>
                  </a:rPr>
                  <a:t>03</a:t>
                </a:r>
                <a:endParaRPr lang="zh-CN" altLang="en-US" sz="2800" b="1" dirty="0">
                  <a:solidFill>
                    <a:schemeClr val="accent3"/>
                  </a:solidFill>
                  <a:latin typeface="+mj-ea"/>
                  <a:ea typeface="+mj-ea"/>
                </a:endParaRPr>
              </a:p>
            </p:txBody>
          </p:sp>
          <p:sp>
            <p:nvSpPr>
              <p:cNvPr id="41" name="Title-3"/>
              <p:cNvSpPr/>
              <p:nvPr>
                <p:custDataLst>
                  <p:tags r:id="rId18"/>
                </p:custDataLst>
              </p:nvPr>
            </p:nvSpPr>
            <p:spPr>
              <a:xfrm>
                <a:off x="4271753" y="1902177"/>
                <a:ext cx="1811601" cy="553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30000"/>
                  </a:lnSpc>
                </a:pPr>
                <a:r>
                  <a:rPr lang="zh-CN" altLang="en-US" sz="3200" b="1" dirty="0">
                    <a:solidFill>
                      <a:srgbClr val="136DCF"/>
                    </a:solidFill>
                    <a:latin typeface="Times New Roman" panose="02020603050405020304" charset="0"/>
                    <a:ea typeface="汉仪粗仿宋简" panose="00020600040101010101" charset="-122"/>
                    <a:sym typeface="Arial" panose="020B0604020202020204" pitchFamily="34" charset="0"/>
                  </a:rPr>
                  <a:t>对比数据</a:t>
                </a:r>
                <a:endParaRPr lang="zh-CN" altLang="en-US" sz="3200" b="1" dirty="0">
                  <a:solidFill>
                    <a:srgbClr val="136DCF"/>
                  </a:solidFill>
                  <a:latin typeface="Times New Roman" panose="02020603050405020304" charset="0"/>
                  <a:ea typeface="汉仪粗仿宋简" panose="00020600040101010101" charset="-122"/>
                  <a:sym typeface="Arial" panose="020B0604020202020204" pitchFamily="34" charset="0"/>
                </a:endParaRPr>
              </a:p>
            </p:txBody>
          </p:sp>
          <p:sp>
            <p:nvSpPr>
              <p:cNvPr id="42" name="Body-3"/>
              <p:cNvSpPr/>
              <p:nvPr>
                <p:custDataLst>
                  <p:tags r:id="rId19"/>
                </p:custDataLst>
              </p:nvPr>
            </p:nvSpPr>
            <p:spPr>
              <a:xfrm>
                <a:off x="4383836" y="2361199"/>
                <a:ext cx="2118318" cy="5538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pPr>
                <a:r>
                  <a:rPr kumimoji="0" lang="zh-CN" altLang="en-US" b="1" i="0" u="none" strike="noStrike" kern="1200" cap="none" spc="0" normalizeH="0" baseline="0" noProof="0" dirty="0">
                    <a:ln>
                      <a:noFill/>
                    </a:ln>
                    <a:solidFill>
                      <a:schemeClr val="tx1"/>
                    </a:solidFill>
                    <a:effectLst/>
                    <a:uLnTx/>
                    <a:uFillTx/>
                    <a:latin typeface="Times New Roman" panose="02020603050405020304" charset="0"/>
                    <a:ea typeface="汉仪粗仿宋简" panose="00020600040101010101" charset="-122"/>
                  </a:rPr>
                  <a:t>整体交互流程</a:t>
                </a:r>
                <a:endParaRPr kumimoji="0" lang="zh-CN" altLang="en-US" b="1" i="0" u="none" strike="noStrike" kern="1200" cap="none" spc="0" normalizeH="0" baseline="0" noProof="0" dirty="0">
                  <a:ln>
                    <a:noFill/>
                  </a:ln>
                  <a:solidFill>
                    <a:schemeClr val="tx1"/>
                  </a:solidFill>
                  <a:effectLst/>
                  <a:uLnTx/>
                  <a:uFillTx/>
                  <a:latin typeface="Times New Roman" panose="02020603050405020304" charset="0"/>
                  <a:ea typeface="汉仪粗仿宋简" panose="00020600040101010101" charset="-122"/>
                </a:endParaRPr>
              </a:p>
            </p:txBody>
          </p:sp>
        </p:grpSp>
        <p:grpSp>
          <p:nvGrpSpPr>
            <p:cNvPr id="34" name="组合 33"/>
            <p:cNvGrpSpPr/>
            <p:nvPr/>
          </p:nvGrpSpPr>
          <p:grpSpPr>
            <a:xfrm>
              <a:off x="2032652" y="3051753"/>
              <a:ext cx="2646259" cy="2484078"/>
              <a:chOff x="2032652" y="3051753"/>
              <a:chExt cx="2646259" cy="2484078"/>
            </a:xfrm>
          </p:grpSpPr>
          <p:sp>
            <p:nvSpPr>
              <p:cNvPr id="35" name="2"/>
              <p:cNvSpPr/>
              <p:nvPr>
                <p:custDataLst>
                  <p:tags r:id="rId20"/>
                </p:custDataLst>
              </p:nvPr>
            </p:nvSpPr>
            <p:spPr bwMode="auto">
              <a:xfrm rot="16200000">
                <a:off x="2592767" y="3277178"/>
                <a:ext cx="1266825" cy="815975"/>
              </a:xfrm>
              <a:custGeom>
                <a:avLst/>
                <a:gdLst>
                  <a:gd name="T0" fmla="*/ 302 w 336"/>
                  <a:gd name="T1" fmla="*/ 0 h 216"/>
                  <a:gd name="T2" fmla="*/ 205 w 336"/>
                  <a:gd name="T3" fmla="*/ 98 h 216"/>
                  <a:gd name="T4" fmla="*/ 132 w 336"/>
                  <a:gd name="T5" fmla="*/ 98 h 216"/>
                  <a:gd name="T6" fmla="*/ 34 w 336"/>
                  <a:gd name="T7" fmla="*/ 0 h 216"/>
                  <a:gd name="T8" fmla="*/ 17 w 336"/>
                  <a:gd name="T9" fmla="*/ 17 h 216"/>
                  <a:gd name="T10" fmla="*/ 17 w 336"/>
                  <a:gd name="T11" fmla="*/ 79 h 216"/>
                  <a:gd name="T12" fmla="*/ 137 w 336"/>
                  <a:gd name="T13" fmla="*/ 199 h 216"/>
                  <a:gd name="T14" fmla="*/ 199 w 336"/>
                  <a:gd name="T15" fmla="*/ 199 h 216"/>
                  <a:gd name="T16" fmla="*/ 319 w 336"/>
                  <a:gd name="T17" fmla="*/ 79 h 216"/>
                  <a:gd name="T18" fmla="*/ 319 w 336"/>
                  <a:gd name="T19" fmla="*/ 17 h 216"/>
                  <a:gd name="T20" fmla="*/ 302 w 336"/>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216">
                    <a:moveTo>
                      <a:pt x="302" y="0"/>
                    </a:moveTo>
                    <a:cubicBezTo>
                      <a:pt x="205" y="98"/>
                      <a:pt x="205" y="98"/>
                      <a:pt x="205" y="98"/>
                    </a:cubicBezTo>
                    <a:cubicBezTo>
                      <a:pt x="184" y="118"/>
                      <a:pt x="152" y="118"/>
                      <a:pt x="132" y="98"/>
                    </a:cubicBezTo>
                    <a:cubicBezTo>
                      <a:pt x="34" y="0"/>
                      <a:pt x="34" y="0"/>
                      <a:pt x="34" y="0"/>
                    </a:cubicBezTo>
                    <a:cubicBezTo>
                      <a:pt x="17" y="17"/>
                      <a:pt x="17" y="17"/>
                      <a:pt x="17" y="17"/>
                    </a:cubicBezTo>
                    <a:cubicBezTo>
                      <a:pt x="0" y="34"/>
                      <a:pt x="0" y="62"/>
                      <a:pt x="17" y="79"/>
                    </a:cubicBezTo>
                    <a:cubicBezTo>
                      <a:pt x="137" y="199"/>
                      <a:pt x="137" y="199"/>
                      <a:pt x="137" y="199"/>
                    </a:cubicBezTo>
                    <a:cubicBezTo>
                      <a:pt x="154" y="216"/>
                      <a:pt x="182" y="216"/>
                      <a:pt x="199" y="199"/>
                    </a:cubicBezTo>
                    <a:cubicBezTo>
                      <a:pt x="319" y="79"/>
                      <a:pt x="319" y="79"/>
                      <a:pt x="319" y="79"/>
                    </a:cubicBezTo>
                    <a:cubicBezTo>
                      <a:pt x="336" y="62"/>
                      <a:pt x="336" y="34"/>
                      <a:pt x="319" y="17"/>
                    </a:cubicBezTo>
                    <a:lnTo>
                      <a:pt x="302" y="0"/>
                    </a:lnTo>
                    <a:close/>
                  </a:path>
                </a:pathLst>
              </a:custGeom>
              <a:gradFill>
                <a:gsLst>
                  <a:gs pos="0">
                    <a:schemeClr val="accent2">
                      <a:lumMod val="60000"/>
                      <a:lumOff val="40000"/>
                    </a:schemeClr>
                  </a:gs>
                  <a:gs pos="60000">
                    <a:schemeClr val="accent2"/>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b="1"/>
              </a:p>
            </p:txBody>
          </p:sp>
          <p:sp>
            <p:nvSpPr>
              <p:cNvPr id="36" name="Index-2"/>
              <p:cNvSpPr txBox="1"/>
              <p:nvPr>
                <p:custDataLst>
                  <p:tags r:id="rId21"/>
                </p:custDataLst>
              </p:nvPr>
            </p:nvSpPr>
            <p:spPr>
              <a:xfrm>
                <a:off x="2390460" y="3402335"/>
                <a:ext cx="604073" cy="560631"/>
              </a:xfrm>
              <a:prstGeom prst="rect">
                <a:avLst/>
              </a:prstGeom>
              <a:noFill/>
            </p:spPr>
            <p:txBody>
              <a:bodyPr wrap="none" rtlCol="0">
                <a:spAutoFit/>
              </a:bodyPr>
              <a:lstStyle/>
              <a:p>
                <a:r>
                  <a:rPr lang="en-US" altLang="zh-CN" sz="2800" b="1" dirty="0">
                    <a:solidFill>
                      <a:schemeClr val="accent2"/>
                    </a:solidFill>
                    <a:latin typeface="+mn-ea"/>
                  </a:rPr>
                  <a:t>02</a:t>
                </a:r>
                <a:endParaRPr lang="zh-CN" altLang="en-US" sz="2800" b="1" dirty="0">
                  <a:solidFill>
                    <a:schemeClr val="accent2"/>
                  </a:solidFill>
                  <a:latin typeface="+mn-ea"/>
                </a:endParaRPr>
              </a:p>
            </p:txBody>
          </p:sp>
          <p:sp>
            <p:nvSpPr>
              <p:cNvPr id="37" name="Body-2"/>
              <p:cNvSpPr/>
              <p:nvPr>
                <p:custDataLst>
                  <p:tags r:id="rId22"/>
                </p:custDataLst>
              </p:nvPr>
            </p:nvSpPr>
            <p:spPr>
              <a:xfrm>
                <a:off x="2032652" y="4911772"/>
                <a:ext cx="2646259" cy="624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pPr>
                <a:r>
                  <a:rPr lang="zh-CN" altLang="en-US" b="1" dirty="0">
                    <a:solidFill>
                      <a:schemeClr val="tx1"/>
                    </a:solidFill>
                    <a:latin typeface="Times New Roman" panose="02020603050405020304" charset="0"/>
                    <a:ea typeface="汉仪粗仿宋简" panose="00020600040101010101" charset="-122"/>
                  </a:rPr>
                  <a:t>可交互的</a:t>
                </a:r>
                <a:r>
                  <a:rPr lang="en-US" altLang="zh-CN" b="1" dirty="0">
                    <a:solidFill>
                      <a:schemeClr val="tx1"/>
                    </a:solidFill>
                    <a:latin typeface="Times New Roman" panose="02020603050405020304" charset="0"/>
                    <a:ea typeface="汉仪粗仿宋简" panose="00020600040101010101" charset="-122"/>
                  </a:rPr>
                  <a:t>Web</a:t>
                </a:r>
                <a:r>
                  <a:rPr lang="zh-CN" altLang="en-US" b="1" dirty="0">
                    <a:solidFill>
                      <a:schemeClr val="tx1"/>
                    </a:solidFill>
                    <a:latin typeface="Times New Roman" panose="02020603050405020304" charset="0"/>
                    <a:ea typeface="汉仪粗仿宋简" panose="00020600040101010101" charset="-122"/>
                  </a:rPr>
                  <a:t>应用程序</a:t>
                </a:r>
                <a:endParaRPr kumimoji="0" lang="en-GB" altLang="zh-CN" b="1" i="0" u="none" strike="noStrike" kern="1200" cap="none" spc="0" normalizeH="0" baseline="0" noProof="0" dirty="0">
                  <a:ln>
                    <a:noFill/>
                  </a:ln>
                  <a:solidFill>
                    <a:schemeClr val="tx1"/>
                  </a:solidFill>
                  <a:effectLst/>
                  <a:uLnTx/>
                  <a:uFillTx/>
                  <a:latin typeface="Times New Roman" panose="02020603050405020304" charset="0"/>
                  <a:ea typeface="汉仪粗仿宋简" panose="00020600040101010101" charset="-122"/>
                </a:endParaRPr>
              </a:p>
            </p:txBody>
          </p:sp>
          <p:sp>
            <p:nvSpPr>
              <p:cNvPr id="38" name="Title-2"/>
              <p:cNvSpPr/>
              <p:nvPr>
                <p:custDataLst>
                  <p:tags r:id="rId23"/>
                </p:custDataLst>
              </p:nvPr>
            </p:nvSpPr>
            <p:spPr>
              <a:xfrm>
                <a:off x="2344405" y="4452723"/>
                <a:ext cx="1943974" cy="48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30000"/>
                  </a:lnSpc>
                </a:pPr>
                <a:r>
                  <a:rPr lang="zh-CN" altLang="en-US" sz="3200" b="1" dirty="0">
                    <a:solidFill>
                      <a:schemeClr val="accent2"/>
                    </a:solidFill>
                    <a:latin typeface="Times New Roman" panose="02020603050405020304" charset="0"/>
                    <a:ea typeface="汉仪粗仿宋简" panose="00020600040101010101" charset="-122"/>
                    <a:sym typeface="Arial" panose="020B0604020202020204" pitchFamily="34" charset="0"/>
                  </a:rPr>
                  <a:t>处理数据</a:t>
                </a:r>
                <a:endParaRPr lang="zh-CN" altLang="en-US" sz="3200" b="1" dirty="0">
                  <a:solidFill>
                    <a:schemeClr val="accent2"/>
                  </a:solidFill>
                  <a:latin typeface="Times New Roman" panose="02020603050405020304" charset="0"/>
                  <a:ea typeface="汉仪粗仿宋简" panose="00020600040101010101" charset="-122"/>
                  <a:sym typeface="Arial" panose="020B0604020202020204" pitchFamily="34" charset="0"/>
                </a:endParaRPr>
              </a:p>
            </p:txBody>
          </p:sp>
        </p:grpSp>
      </p:grpSp>
      <p:pic>
        <p:nvPicPr>
          <p:cNvPr id="50" name="图片 49"/>
          <p:cNvPicPr>
            <a:picLocks noChangeAspect="1"/>
          </p:cNvPicPr>
          <p:nvPr/>
        </p:nvPicPr>
        <p:blipFill>
          <a:blip r:embed="rId24"/>
          <a:stretch>
            <a:fillRect/>
          </a:stretch>
        </p:blipFill>
        <p:spPr>
          <a:xfrm>
            <a:off x="7807660" y="-1"/>
            <a:ext cx="4384339" cy="4087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39898" y="128922"/>
            <a:ext cx="6768214" cy="900112"/>
          </a:xfrm>
        </p:spPr>
        <p:txBody>
          <a:bodyPr>
            <a:normAutofit/>
          </a:bodyPr>
          <a:lstStyle/>
          <a:p>
            <a:r>
              <a:rPr lang="zh-CN" altLang="en-US" sz="3600" dirty="0">
                <a:solidFill>
                  <a:srgbClr val="136DCF"/>
                </a:solidFill>
                <a:latin typeface="+mn-ea"/>
                <a:ea typeface="+mn-ea"/>
              </a:rPr>
              <a:t>监控开源项目质量</a:t>
            </a:r>
            <a:r>
              <a:rPr lang="en-US" altLang="zh-CN" sz="3600" dirty="0">
                <a:solidFill>
                  <a:srgbClr val="136DCF"/>
                </a:solidFill>
                <a:latin typeface="+mn-ea"/>
                <a:ea typeface="+mn-ea"/>
              </a:rPr>
              <a:t>——</a:t>
            </a:r>
            <a:r>
              <a:rPr lang="zh-CN" altLang="en-US" sz="3600" dirty="0">
                <a:solidFill>
                  <a:srgbClr val="136DCF"/>
                </a:solidFill>
                <a:latin typeface="+mn-ea"/>
                <a:ea typeface="+mn-ea"/>
              </a:rPr>
              <a:t>获取数据</a:t>
            </a:r>
            <a:endParaRPr lang="en-US" sz="3600" dirty="0">
              <a:solidFill>
                <a:srgbClr val="136DCF"/>
              </a:solidFill>
              <a:latin typeface="+mn-ea"/>
              <a:ea typeface="+mn-ea"/>
            </a:endParaRPr>
          </a:p>
        </p:txBody>
      </p:sp>
      <p:grpSp>
        <p:nvGrpSpPr>
          <p:cNvPr id="50" name="组合 49"/>
          <p:cNvGrpSpPr/>
          <p:nvPr>
            <p:custDataLst>
              <p:tags r:id="rId1"/>
            </p:custDataLst>
          </p:nvPr>
        </p:nvGrpSpPr>
        <p:grpSpPr>
          <a:xfrm>
            <a:off x="517805" y="1085983"/>
            <a:ext cx="10626899" cy="5057461"/>
            <a:chOff x="517805" y="1085983"/>
            <a:chExt cx="10626899" cy="5057461"/>
          </a:xfrm>
        </p:grpSpPr>
        <p:cxnSp>
          <p:nvCxnSpPr>
            <p:cNvPr id="51" name="连接符: 肘形 50"/>
            <p:cNvCxnSpPr>
              <a:endCxn id="63" idx="0"/>
            </p:cNvCxnSpPr>
            <p:nvPr>
              <p:custDataLst>
                <p:tags r:id="rId2"/>
              </p:custDataLst>
            </p:nvPr>
          </p:nvCxnSpPr>
          <p:spPr>
            <a:xfrm rot="5400000">
              <a:off x="1424646" y="2515068"/>
              <a:ext cx="1298209" cy="904866"/>
            </a:xfrm>
            <a:prstGeom prst="bentConnector3">
              <a:avLst>
                <a:gd name="adj1" fmla="val 50000"/>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63" idx="4"/>
            </p:cNvCxnSpPr>
            <p:nvPr>
              <p:custDataLst>
                <p:tags r:id="rId3"/>
              </p:custDataLst>
            </p:nvPr>
          </p:nvCxnSpPr>
          <p:spPr>
            <a:xfrm rot="16200000" flipH="1">
              <a:off x="1515527" y="4261071"/>
              <a:ext cx="1116447" cy="904867"/>
            </a:xfrm>
            <a:prstGeom prst="bentConnector3">
              <a:avLst>
                <a:gd name="adj1" fmla="val 50000"/>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517805" y="1085983"/>
              <a:ext cx="6092092" cy="808669"/>
            </a:xfrm>
            <a:prstGeom prst="rect">
              <a:avLst/>
            </a:prstGeom>
            <a:noFill/>
          </p:spPr>
          <p:txBody>
            <a:bodyPr vert="horz" wrap="square" rtlCol="0" anchor="t" anchorCtr="0">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b="1" dirty="0">
                  <a:latin typeface="Times New Roman" panose="02020603050405020304" charset="0"/>
                  <a:ea typeface="汉仪粗仿宋简" panose="00020600040101010101" charset="-122"/>
                </a:rPr>
                <a:t>设计监控流程，建立警报数据库：</a:t>
              </a:r>
              <a:endParaRPr lang="zh-CN" altLang="en-US" sz="2800" b="1" dirty="0">
                <a:latin typeface="Times New Roman" panose="02020603050405020304" charset="0"/>
                <a:ea typeface="汉仪粗仿宋简" panose="00020600040101010101" charset="-122"/>
              </a:endParaRPr>
            </a:p>
          </p:txBody>
        </p:sp>
        <p:grpSp>
          <p:nvGrpSpPr>
            <p:cNvPr id="54" name="组合 53"/>
            <p:cNvGrpSpPr/>
            <p:nvPr/>
          </p:nvGrpSpPr>
          <p:grpSpPr>
            <a:xfrm>
              <a:off x="2269287" y="1608637"/>
              <a:ext cx="8875417" cy="4534807"/>
              <a:chOff x="2269287" y="1608637"/>
              <a:chExt cx="8875417" cy="4534807"/>
            </a:xfrm>
          </p:grpSpPr>
          <p:sp>
            <p:nvSpPr>
              <p:cNvPr id="65" name="椭圆 64"/>
              <p:cNvSpPr/>
              <p:nvPr/>
            </p:nvSpPr>
            <p:spPr>
              <a:xfrm>
                <a:off x="6609897" y="1608637"/>
                <a:ext cx="4534807" cy="4534807"/>
              </a:xfrm>
              <a:prstGeom prst="ellipse">
                <a:avLst/>
              </a:prstGeom>
              <a:blipFill>
                <a:blip r:embed="rId4"/>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66" name="文本框 65"/>
              <p:cNvSpPr txBox="1"/>
              <p:nvPr>
                <p:custDataLst>
                  <p:tags r:id="rId5"/>
                </p:custDataLst>
              </p:nvPr>
            </p:nvSpPr>
            <p:spPr>
              <a:xfrm>
                <a:off x="2807244" y="1800818"/>
                <a:ext cx="3478361" cy="411985"/>
              </a:xfrm>
              <a:prstGeom prst="rect">
                <a:avLst/>
              </a:prstGeom>
              <a:noFill/>
            </p:spPr>
            <p:txBody>
              <a:bodyPr wrap="square" anchor="b" anchorCtr="0">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solidFill>
                      <a:srgbClr val="136DCF"/>
                    </a:solidFill>
                    <a:latin typeface="Times New Roman" panose="02020603050405020304" charset="0"/>
                    <a:ea typeface="汉仪粗仿宋简" panose="00020600040101010101" charset="-122"/>
                  </a:rPr>
                  <a:t>数据收集与整理</a:t>
                </a:r>
                <a:endParaRPr lang="zh-CN" altLang="en-US" sz="2400" b="1" dirty="0">
                  <a:solidFill>
                    <a:srgbClr val="136DCF"/>
                  </a:solidFill>
                  <a:latin typeface="Times New Roman" panose="02020603050405020304" charset="0"/>
                  <a:ea typeface="汉仪粗仿宋简" panose="00020600040101010101" charset="-122"/>
                </a:endParaRPr>
              </a:p>
            </p:txBody>
          </p:sp>
          <p:sp>
            <p:nvSpPr>
              <p:cNvPr id="67" name="文本框 66"/>
              <p:cNvSpPr txBox="1"/>
              <p:nvPr>
                <p:custDataLst>
                  <p:tags r:id="rId6"/>
                </p:custDataLst>
              </p:nvPr>
            </p:nvSpPr>
            <p:spPr>
              <a:xfrm>
                <a:off x="2812053" y="2086009"/>
                <a:ext cx="3975852" cy="1006166"/>
              </a:xfrm>
              <a:prstGeom prst="rect">
                <a:avLst/>
              </a:prstGeom>
              <a:noFill/>
            </p:spPr>
            <p:txBody>
              <a:bodyPr wrap="square" rtlCol="0" anchor="t" anchorCtr="0">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300" b="1" spc="130" dirty="0">
                    <a:latin typeface="+mn-ea"/>
                  </a:rPr>
                  <a:t>每月从上述提到的各个数据文件（主要使用</a:t>
                </a:r>
                <a:r>
                  <a:rPr lang="en-US" altLang="zh-CN" sz="1300" b="1" spc="130" dirty="0">
                    <a:latin typeface="+mn-ea"/>
                  </a:rPr>
                  <a:t>OpenDigger</a:t>
                </a:r>
                <a:r>
                  <a:rPr lang="zh-CN" altLang="en-US" sz="1300" b="1" spc="130" dirty="0">
                    <a:latin typeface="+mn-ea"/>
                  </a:rPr>
                  <a:t>）中获取最新数据，并按照设计好的指标计算所需的数据值</a:t>
                </a:r>
                <a:r>
                  <a:rPr lang="en-US" altLang="zh-CN" sz="1300" b="1" spc="130" dirty="0">
                    <a:latin typeface="+mn-ea"/>
                  </a:rPr>
                  <a:t> </a:t>
                </a:r>
                <a:r>
                  <a:rPr lang="zh-CN" altLang="en-US" sz="1300" b="1" spc="130" dirty="0">
                    <a:latin typeface="+mn-ea"/>
                  </a:rPr>
                  <a:t>，保证项目的时效性和科学。</a:t>
                </a:r>
                <a:endParaRPr lang="zh-CN" altLang="en-US" sz="1300" b="1" spc="130" dirty="0">
                  <a:latin typeface="+mn-ea"/>
                </a:endParaRPr>
              </a:p>
            </p:txBody>
          </p:sp>
          <p:sp>
            <p:nvSpPr>
              <p:cNvPr id="68" name="椭圆 67"/>
              <p:cNvSpPr/>
              <p:nvPr>
                <p:custDataLst>
                  <p:tags r:id="rId7"/>
                </p:custDataLst>
              </p:nvPr>
            </p:nvSpPr>
            <p:spPr>
              <a:xfrm>
                <a:off x="2269287" y="1849606"/>
                <a:ext cx="538679" cy="538676"/>
              </a:xfrm>
              <a:prstGeom prst="ellipse">
                <a:avLst/>
              </a:prstGeom>
              <a:gradFill flip="none" rotWithShape="0">
                <a:gsLst>
                  <a:gs pos="0">
                    <a:schemeClr val="accent2">
                      <a:lumMod val="60000"/>
                      <a:lumOff val="40000"/>
                    </a:schemeClr>
                  </a:gs>
                  <a:gs pos="60000">
                    <a:schemeClr val="accent2"/>
                  </a:gs>
                </a:gsLst>
                <a:lin ang="2700000" scaled="0"/>
                <a:tileRect/>
              </a:gradFill>
              <a:ln w="57150" cap="rnd">
                <a:noFill/>
                <a:prstDash val="solid"/>
                <a:round/>
              </a:ln>
              <a:effectLst>
                <a:outerShdw blurRad="254000" dist="1270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b="1" dirty="0">
                  <a:solidFill>
                    <a:srgbClr val="FFFFFF"/>
                  </a:solidFill>
                </a:endParaRPr>
              </a:p>
            </p:txBody>
          </p:sp>
          <p:sp>
            <p:nvSpPr>
              <p:cNvPr id="69" name="任意多边形: 形状 68"/>
              <p:cNvSpPr/>
              <p:nvPr>
                <p:custDataLst>
                  <p:tags r:id="rId8"/>
                </p:custDataLst>
              </p:nvPr>
            </p:nvSpPr>
            <p:spPr>
              <a:xfrm>
                <a:off x="2416206" y="1986018"/>
                <a:ext cx="221214" cy="233753"/>
              </a:xfrm>
              <a:custGeom>
                <a:avLst/>
                <a:gdLst>
                  <a:gd name="T0" fmla="*/ 4819 w 4947"/>
                  <a:gd name="T1" fmla="*/ 0 h 5235"/>
                  <a:gd name="T2" fmla="*/ 4075 w 4947"/>
                  <a:gd name="T3" fmla="*/ 0 h 5235"/>
                  <a:gd name="T4" fmla="*/ 3946 w 4947"/>
                  <a:gd name="T5" fmla="*/ 129 h 5235"/>
                  <a:gd name="T6" fmla="*/ 3946 w 4947"/>
                  <a:gd name="T7" fmla="*/ 1295 h 5235"/>
                  <a:gd name="T8" fmla="*/ 3817 w 4947"/>
                  <a:gd name="T9" fmla="*/ 1166 h 5235"/>
                  <a:gd name="T10" fmla="*/ 3073 w 4947"/>
                  <a:gd name="T11" fmla="*/ 1166 h 5235"/>
                  <a:gd name="T12" fmla="*/ 2944 w 4947"/>
                  <a:gd name="T13" fmla="*/ 1295 h 5235"/>
                  <a:gd name="T14" fmla="*/ 2944 w 4947"/>
                  <a:gd name="T15" fmla="*/ 2014 h 5235"/>
                  <a:gd name="T16" fmla="*/ 2846 w 4947"/>
                  <a:gd name="T17" fmla="*/ 1967 h 5235"/>
                  <a:gd name="T18" fmla="*/ 2102 w 4947"/>
                  <a:gd name="T19" fmla="*/ 1967 h 5235"/>
                  <a:gd name="T20" fmla="*/ 1973 w 4947"/>
                  <a:gd name="T21" fmla="*/ 2096 h 5235"/>
                  <a:gd name="T22" fmla="*/ 1973 w 4947"/>
                  <a:gd name="T23" fmla="*/ 3012 h 5235"/>
                  <a:gd name="T24" fmla="*/ 1844 w 4947"/>
                  <a:gd name="T25" fmla="*/ 2883 h 5235"/>
                  <a:gd name="T26" fmla="*/ 1100 w 4947"/>
                  <a:gd name="T27" fmla="*/ 2883 h 5235"/>
                  <a:gd name="T28" fmla="*/ 971 w 4947"/>
                  <a:gd name="T29" fmla="*/ 3012 h 5235"/>
                  <a:gd name="T30" fmla="*/ 971 w 4947"/>
                  <a:gd name="T31" fmla="*/ 3731 h 5235"/>
                  <a:gd name="T32" fmla="*/ 872 w 4947"/>
                  <a:gd name="T33" fmla="*/ 3684 h 5235"/>
                  <a:gd name="T34" fmla="*/ 128 w 4947"/>
                  <a:gd name="T35" fmla="*/ 3684 h 5235"/>
                  <a:gd name="T36" fmla="*/ 0 w 4947"/>
                  <a:gd name="T37" fmla="*/ 3813 h 5235"/>
                  <a:gd name="T38" fmla="*/ 0 w 4947"/>
                  <a:gd name="T39" fmla="*/ 5106 h 5235"/>
                  <a:gd name="T40" fmla="*/ 128 w 4947"/>
                  <a:gd name="T41" fmla="*/ 5235 h 5235"/>
                  <a:gd name="T42" fmla="*/ 4819 w 4947"/>
                  <a:gd name="T43" fmla="*/ 5232 h 5235"/>
                  <a:gd name="T44" fmla="*/ 4947 w 4947"/>
                  <a:gd name="T45" fmla="*/ 5104 h 5235"/>
                  <a:gd name="T46" fmla="*/ 4947 w 4947"/>
                  <a:gd name="T47" fmla="*/ 129 h 5235"/>
                  <a:gd name="T48" fmla="*/ 4819 w 4947"/>
                  <a:gd name="T49" fmla="*/ 0 h 5235"/>
                  <a:gd name="T50" fmla="*/ 828 w 4947"/>
                  <a:gd name="T51" fmla="*/ 5015 h 5235"/>
                  <a:gd name="T52" fmla="*/ 213 w 4947"/>
                  <a:gd name="T53" fmla="*/ 5015 h 5235"/>
                  <a:gd name="T54" fmla="*/ 213 w 4947"/>
                  <a:gd name="T55" fmla="*/ 3942 h 5235"/>
                  <a:gd name="T56" fmla="*/ 828 w 4947"/>
                  <a:gd name="T57" fmla="*/ 3942 h 5235"/>
                  <a:gd name="T58" fmla="*/ 828 w 4947"/>
                  <a:gd name="T59" fmla="*/ 5015 h 5235"/>
                  <a:gd name="T60" fmla="*/ 1792 w 4947"/>
                  <a:gd name="T61" fmla="*/ 5015 h 5235"/>
                  <a:gd name="T62" fmla="*/ 1177 w 4947"/>
                  <a:gd name="T63" fmla="*/ 5015 h 5235"/>
                  <a:gd name="T64" fmla="*/ 1177 w 4947"/>
                  <a:gd name="T65" fmla="*/ 3148 h 5235"/>
                  <a:gd name="T66" fmla="*/ 1792 w 4947"/>
                  <a:gd name="T67" fmla="*/ 3148 h 5235"/>
                  <a:gd name="T68" fmla="*/ 1792 w 4947"/>
                  <a:gd name="T69" fmla="*/ 5015 h 5235"/>
                  <a:gd name="T70" fmla="*/ 2795 w 4947"/>
                  <a:gd name="T71" fmla="*/ 5015 h 5235"/>
                  <a:gd name="T72" fmla="*/ 2180 w 4947"/>
                  <a:gd name="T73" fmla="*/ 5015 h 5235"/>
                  <a:gd name="T74" fmla="*/ 2180 w 4947"/>
                  <a:gd name="T75" fmla="*/ 2153 h 5235"/>
                  <a:gd name="T76" fmla="*/ 2795 w 4947"/>
                  <a:gd name="T77" fmla="*/ 2153 h 5235"/>
                  <a:gd name="T78" fmla="*/ 2795 w 4947"/>
                  <a:gd name="T79" fmla="*/ 5015 h 5235"/>
                  <a:gd name="T80" fmla="*/ 3778 w 4947"/>
                  <a:gd name="T81" fmla="*/ 5015 h 5235"/>
                  <a:gd name="T82" fmla="*/ 3163 w 4947"/>
                  <a:gd name="T83" fmla="*/ 5015 h 5235"/>
                  <a:gd name="T84" fmla="*/ 3163 w 4947"/>
                  <a:gd name="T85" fmla="*/ 1374 h 5235"/>
                  <a:gd name="T86" fmla="*/ 3778 w 4947"/>
                  <a:gd name="T87" fmla="*/ 1374 h 5235"/>
                  <a:gd name="T88" fmla="*/ 3778 w 4947"/>
                  <a:gd name="T89" fmla="*/ 5015 h 5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47" h="5235">
                    <a:moveTo>
                      <a:pt x="4819" y="0"/>
                    </a:moveTo>
                    <a:lnTo>
                      <a:pt x="4075" y="0"/>
                    </a:lnTo>
                    <a:cubicBezTo>
                      <a:pt x="4004" y="0"/>
                      <a:pt x="3946" y="58"/>
                      <a:pt x="3946" y="129"/>
                    </a:cubicBezTo>
                    <a:lnTo>
                      <a:pt x="3946" y="1295"/>
                    </a:lnTo>
                    <a:cubicBezTo>
                      <a:pt x="3946" y="1224"/>
                      <a:pt x="3888" y="1166"/>
                      <a:pt x="3817" y="1166"/>
                    </a:cubicBezTo>
                    <a:lnTo>
                      <a:pt x="3073" y="1166"/>
                    </a:lnTo>
                    <a:cubicBezTo>
                      <a:pt x="3002" y="1166"/>
                      <a:pt x="2944" y="1224"/>
                      <a:pt x="2944" y="1295"/>
                    </a:cubicBezTo>
                    <a:lnTo>
                      <a:pt x="2944" y="2014"/>
                    </a:lnTo>
                    <a:cubicBezTo>
                      <a:pt x="2921" y="1986"/>
                      <a:pt x="2885" y="1967"/>
                      <a:pt x="2846" y="1967"/>
                    </a:cubicBezTo>
                    <a:lnTo>
                      <a:pt x="2102" y="1967"/>
                    </a:lnTo>
                    <a:cubicBezTo>
                      <a:pt x="2030" y="1967"/>
                      <a:pt x="1973" y="2025"/>
                      <a:pt x="1973" y="2096"/>
                    </a:cubicBezTo>
                    <a:lnTo>
                      <a:pt x="1973" y="3012"/>
                    </a:lnTo>
                    <a:cubicBezTo>
                      <a:pt x="1973" y="2941"/>
                      <a:pt x="1915" y="2883"/>
                      <a:pt x="1844" y="2883"/>
                    </a:cubicBezTo>
                    <a:lnTo>
                      <a:pt x="1100" y="2883"/>
                    </a:lnTo>
                    <a:cubicBezTo>
                      <a:pt x="1029" y="2883"/>
                      <a:pt x="971" y="2941"/>
                      <a:pt x="971" y="3012"/>
                    </a:cubicBezTo>
                    <a:lnTo>
                      <a:pt x="971" y="3731"/>
                    </a:lnTo>
                    <a:cubicBezTo>
                      <a:pt x="948" y="3703"/>
                      <a:pt x="912" y="3684"/>
                      <a:pt x="872" y="3684"/>
                    </a:cubicBezTo>
                    <a:lnTo>
                      <a:pt x="128" y="3684"/>
                    </a:lnTo>
                    <a:cubicBezTo>
                      <a:pt x="57" y="3684"/>
                      <a:pt x="0" y="3742"/>
                      <a:pt x="0" y="3813"/>
                    </a:cubicBezTo>
                    <a:lnTo>
                      <a:pt x="0" y="5106"/>
                    </a:lnTo>
                    <a:cubicBezTo>
                      <a:pt x="0" y="5177"/>
                      <a:pt x="57" y="5235"/>
                      <a:pt x="128" y="5235"/>
                    </a:cubicBezTo>
                    <a:lnTo>
                      <a:pt x="4819" y="5232"/>
                    </a:lnTo>
                    <a:cubicBezTo>
                      <a:pt x="4890" y="5232"/>
                      <a:pt x="4947" y="5175"/>
                      <a:pt x="4947" y="5104"/>
                    </a:cubicBezTo>
                    <a:lnTo>
                      <a:pt x="4947" y="129"/>
                    </a:lnTo>
                    <a:cubicBezTo>
                      <a:pt x="4947" y="58"/>
                      <a:pt x="4890" y="0"/>
                      <a:pt x="4819" y="0"/>
                    </a:cubicBezTo>
                    <a:close/>
                    <a:moveTo>
                      <a:pt x="828" y="5015"/>
                    </a:moveTo>
                    <a:lnTo>
                      <a:pt x="213" y="5015"/>
                    </a:lnTo>
                    <a:lnTo>
                      <a:pt x="213" y="3942"/>
                    </a:lnTo>
                    <a:lnTo>
                      <a:pt x="828" y="3942"/>
                    </a:lnTo>
                    <a:lnTo>
                      <a:pt x="828" y="5015"/>
                    </a:lnTo>
                    <a:close/>
                    <a:moveTo>
                      <a:pt x="1792" y="5015"/>
                    </a:moveTo>
                    <a:lnTo>
                      <a:pt x="1177" y="5015"/>
                    </a:lnTo>
                    <a:lnTo>
                      <a:pt x="1177" y="3148"/>
                    </a:lnTo>
                    <a:lnTo>
                      <a:pt x="1792" y="3148"/>
                    </a:lnTo>
                    <a:lnTo>
                      <a:pt x="1792" y="5015"/>
                    </a:lnTo>
                    <a:close/>
                    <a:moveTo>
                      <a:pt x="2795" y="5015"/>
                    </a:moveTo>
                    <a:lnTo>
                      <a:pt x="2180" y="5015"/>
                    </a:lnTo>
                    <a:lnTo>
                      <a:pt x="2180" y="2153"/>
                    </a:lnTo>
                    <a:lnTo>
                      <a:pt x="2795" y="2153"/>
                    </a:lnTo>
                    <a:lnTo>
                      <a:pt x="2795" y="5015"/>
                    </a:lnTo>
                    <a:close/>
                    <a:moveTo>
                      <a:pt x="3778" y="5015"/>
                    </a:moveTo>
                    <a:lnTo>
                      <a:pt x="3163" y="5015"/>
                    </a:lnTo>
                    <a:lnTo>
                      <a:pt x="3163" y="1374"/>
                    </a:lnTo>
                    <a:lnTo>
                      <a:pt x="3778" y="1374"/>
                    </a:lnTo>
                    <a:lnTo>
                      <a:pt x="3778" y="5015"/>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55" name="组合 54"/>
            <p:cNvGrpSpPr/>
            <p:nvPr/>
          </p:nvGrpSpPr>
          <p:grpSpPr>
            <a:xfrm>
              <a:off x="1351977" y="3458074"/>
              <a:ext cx="5363256" cy="1142235"/>
              <a:chOff x="1351977" y="3458074"/>
              <a:chExt cx="5363256" cy="1142235"/>
            </a:xfrm>
          </p:grpSpPr>
          <p:sp>
            <p:nvSpPr>
              <p:cNvPr id="61" name="文本框 60"/>
              <p:cNvSpPr txBox="1"/>
              <p:nvPr>
                <p:custDataLst>
                  <p:tags r:id="rId9"/>
                </p:custDataLst>
              </p:nvPr>
            </p:nvSpPr>
            <p:spPr>
              <a:xfrm>
                <a:off x="1853396" y="3458074"/>
                <a:ext cx="3478361" cy="411985"/>
              </a:xfrm>
              <a:prstGeom prst="rect">
                <a:avLst/>
              </a:prstGeom>
              <a:noFill/>
            </p:spPr>
            <p:txBody>
              <a:bodyPr wrap="square" anchor="b" anchorCtr="0">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solidFill>
                      <a:srgbClr val="136DCF"/>
                    </a:solidFill>
                    <a:latin typeface="Times New Roman" panose="02020603050405020304" charset="0"/>
                    <a:ea typeface="汉仪粗仿宋简" panose="00020600040101010101" charset="-122"/>
                  </a:rPr>
                  <a:t>设定阈值与告警</a:t>
                </a:r>
                <a:endParaRPr lang="zh-CN" altLang="en-US" sz="2400" b="1" dirty="0">
                  <a:solidFill>
                    <a:srgbClr val="136DCF"/>
                  </a:solidFill>
                  <a:latin typeface="Times New Roman" panose="02020603050405020304" charset="0"/>
                  <a:ea typeface="汉仪粗仿宋简" panose="00020600040101010101" charset="-122"/>
                </a:endParaRPr>
              </a:p>
            </p:txBody>
          </p:sp>
          <p:sp>
            <p:nvSpPr>
              <p:cNvPr id="62" name="文本框 61"/>
              <p:cNvSpPr txBox="1"/>
              <p:nvPr>
                <p:custDataLst>
                  <p:tags r:id="rId10"/>
                </p:custDataLst>
              </p:nvPr>
            </p:nvSpPr>
            <p:spPr>
              <a:xfrm>
                <a:off x="1853396" y="3763595"/>
                <a:ext cx="4861837" cy="836714"/>
              </a:xfrm>
              <a:prstGeom prst="rect">
                <a:avLst/>
              </a:prstGeom>
              <a:noFill/>
            </p:spPr>
            <p:txBody>
              <a:bodyPr wrap="square" rtlCol="0" anchor="t" anchorCtr="0">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300" b="1" spc="130" dirty="0">
                    <a:latin typeface="+mn-ea"/>
                  </a:rPr>
                  <a:t>为每个健康度指标设定合理的阈值范围，当指标值超出或低于阈值时，触发告警机制。例如，若新贡献者增长率连续两个周期低于 </a:t>
                </a:r>
                <a:r>
                  <a:rPr lang="en-US" altLang="zh-CN" sz="1300" b="1" spc="130" dirty="0">
                    <a:latin typeface="+mn-ea"/>
                  </a:rPr>
                  <a:t>-20%</a:t>
                </a:r>
                <a:r>
                  <a:rPr lang="zh-CN" altLang="en-US" sz="1300" b="1" spc="130" dirty="0">
                    <a:latin typeface="+mn-ea"/>
                  </a:rPr>
                  <a:t>，则发出项目吸引力可能下降的告警并反馈给用户</a:t>
                </a:r>
                <a:endParaRPr lang="zh-CN" altLang="en-US" sz="1300" b="1" spc="130" dirty="0">
                  <a:latin typeface="+mn-ea"/>
                </a:endParaRPr>
              </a:p>
            </p:txBody>
          </p:sp>
          <p:sp>
            <p:nvSpPr>
              <p:cNvPr id="63" name="椭圆 62"/>
              <p:cNvSpPr/>
              <p:nvPr>
                <p:custDataLst>
                  <p:tags r:id="rId11"/>
                </p:custDataLst>
              </p:nvPr>
            </p:nvSpPr>
            <p:spPr>
              <a:xfrm>
                <a:off x="1351977" y="3616606"/>
                <a:ext cx="538679" cy="538676"/>
              </a:xfrm>
              <a:prstGeom prst="ellipse">
                <a:avLst/>
              </a:pr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b="1" dirty="0">
                  <a:solidFill>
                    <a:srgbClr val="FFFFFF"/>
                  </a:solidFill>
                </a:endParaRPr>
              </a:p>
            </p:txBody>
          </p:sp>
          <p:sp>
            <p:nvSpPr>
              <p:cNvPr id="64" name="任意多边形: 形状 63"/>
              <p:cNvSpPr/>
              <p:nvPr>
                <p:custDataLst>
                  <p:tags r:id="rId12"/>
                </p:custDataLst>
              </p:nvPr>
            </p:nvSpPr>
            <p:spPr>
              <a:xfrm>
                <a:off x="1504441" y="3799338"/>
                <a:ext cx="233753" cy="181547"/>
              </a:xfrm>
              <a:custGeom>
                <a:avLst/>
                <a:gdLst>
                  <a:gd name="T0" fmla="*/ 654 w 1183"/>
                  <a:gd name="T1" fmla="*/ 196 h 920"/>
                  <a:gd name="T2" fmla="*/ 849 w 1183"/>
                  <a:gd name="T3" fmla="*/ 0 h 920"/>
                  <a:gd name="T4" fmla="*/ 1045 w 1183"/>
                  <a:gd name="T5" fmla="*/ 196 h 920"/>
                  <a:gd name="T6" fmla="*/ 849 w 1183"/>
                  <a:gd name="T7" fmla="*/ 391 h 920"/>
                  <a:gd name="T8" fmla="*/ 654 w 1183"/>
                  <a:gd name="T9" fmla="*/ 196 h 920"/>
                  <a:gd name="T10" fmla="*/ 932 w 1183"/>
                  <a:gd name="T11" fmla="*/ 405 h 920"/>
                  <a:gd name="T12" fmla="*/ 767 w 1183"/>
                  <a:gd name="T13" fmla="*/ 405 h 920"/>
                  <a:gd name="T14" fmla="*/ 516 w 1183"/>
                  <a:gd name="T15" fmla="*/ 655 h 920"/>
                  <a:gd name="T16" fmla="*/ 516 w 1183"/>
                  <a:gd name="T17" fmla="*/ 858 h 920"/>
                  <a:gd name="T18" fmla="*/ 517 w 1183"/>
                  <a:gd name="T19" fmla="*/ 861 h 920"/>
                  <a:gd name="T20" fmla="*/ 531 w 1183"/>
                  <a:gd name="T21" fmla="*/ 866 h 920"/>
                  <a:gd name="T22" fmla="*/ 871 w 1183"/>
                  <a:gd name="T23" fmla="*/ 920 h 920"/>
                  <a:gd name="T24" fmla="*/ 1168 w 1183"/>
                  <a:gd name="T25" fmla="*/ 865 h 920"/>
                  <a:gd name="T26" fmla="*/ 1181 w 1183"/>
                  <a:gd name="T27" fmla="*/ 858 h 920"/>
                  <a:gd name="T28" fmla="*/ 1183 w 1183"/>
                  <a:gd name="T29" fmla="*/ 858 h 920"/>
                  <a:gd name="T30" fmla="*/ 1183 w 1183"/>
                  <a:gd name="T31" fmla="*/ 655 h 920"/>
                  <a:gd name="T32" fmla="*/ 932 w 1183"/>
                  <a:gd name="T33" fmla="*/ 405 h 920"/>
                  <a:gd name="T34" fmla="*/ 333 w 1183"/>
                  <a:gd name="T35" fmla="*/ 391 h 920"/>
                  <a:gd name="T36" fmla="*/ 529 w 1183"/>
                  <a:gd name="T37" fmla="*/ 196 h 920"/>
                  <a:gd name="T38" fmla="*/ 333 w 1183"/>
                  <a:gd name="T39" fmla="*/ 0 h 920"/>
                  <a:gd name="T40" fmla="*/ 138 w 1183"/>
                  <a:gd name="T41" fmla="*/ 196 h 920"/>
                  <a:gd name="T42" fmla="*/ 333 w 1183"/>
                  <a:gd name="T43" fmla="*/ 391 h 920"/>
                  <a:gd name="T44" fmla="*/ 471 w 1183"/>
                  <a:gd name="T45" fmla="*/ 858 h 920"/>
                  <a:gd name="T46" fmla="*/ 471 w 1183"/>
                  <a:gd name="T47" fmla="*/ 655 h 920"/>
                  <a:gd name="T48" fmla="*/ 556 w 1183"/>
                  <a:gd name="T49" fmla="*/ 448 h 920"/>
                  <a:gd name="T50" fmla="*/ 416 w 1183"/>
                  <a:gd name="T51" fmla="*/ 405 h 920"/>
                  <a:gd name="T52" fmla="*/ 250 w 1183"/>
                  <a:gd name="T53" fmla="*/ 405 h 920"/>
                  <a:gd name="T54" fmla="*/ 0 w 1183"/>
                  <a:gd name="T55" fmla="*/ 655 h 920"/>
                  <a:gd name="T56" fmla="*/ 0 w 1183"/>
                  <a:gd name="T57" fmla="*/ 858 h 920"/>
                  <a:gd name="T58" fmla="*/ 1 w 1183"/>
                  <a:gd name="T59" fmla="*/ 861 h 920"/>
                  <a:gd name="T60" fmla="*/ 15 w 1183"/>
                  <a:gd name="T61" fmla="*/ 866 h 920"/>
                  <a:gd name="T62" fmla="*/ 355 w 1183"/>
                  <a:gd name="T63" fmla="*/ 920 h 920"/>
                  <a:gd name="T64" fmla="*/ 509 w 1183"/>
                  <a:gd name="T65" fmla="*/ 907 h 920"/>
                  <a:gd name="T66" fmla="*/ 477 w 1183"/>
                  <a:gd name="T67" fmla="*/ 897 h 920"/>
                  <a:gd name="T68" fmla="*/ 471 w 1183"/>
                  <a:gd name="T69" fmla="*/ 85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3" h="920">
                    <a:moveTo>
                      <a:pt x="654" y="196"/>
                    </a:moveTo>
                    <a:cubicBezTo>
                      <a:pt x="654" y="88"/>
                      <a:pt x="741" y="0"/>
                      <a:pt x="849" y="0"/>
                    </a:cubicBezTo>
                    <a:cubicBezTo>
                      <a:pt x="957" y="0"/>
                      <a:pt x="1045" y="88"/>
                      <a:pt x="1045" y="196"/>
                    </a:cubicBezTo>
                    <a:cubicBezTo>
                      <a:pt x="1045" y="304"/>
                      <a:pt x="957" y="391"/>
                      <a:pt x="849" y="391"/>
                    </a:cubicBezTo>
                    <a:cubicBezTo>
                      <a:pt x="741" y="391"/>
                      <a:pt x="654" y="304"/>
                      <a:pt x="654" y="196"/>
                    </a:cubicBezTo>
                    <a:close/>
                    <a:moveTo>
                      <a:pt x="932" y="405"/>
                    </a:moveTo>
                    <a:lnTo>
                      <a:pt x="767" y="405"/>
                    </a:lnTo>
                    <a:cubicBezTo>
                      <a:pt x="628" y="405"/>
                      <a:pt x="516" y="517"/>
                      <a:pt x="516" y="655"/>
                    </a:cubicBezTo>
                    <a:lnTo>
                      <a:pt x="516" y="858"/>
                    </a:lnTo>
                    <a:lnTo>
                      <a:pt x="517" y="861"/>
                    </a:lnTo>
                    <a:lnTo>
                      <a:pt x="531" y="866"/>
                    </a:lnTo>
                    <a:cubicBezTo>
                      <a:pt x="662" y="907"/>
                      <a:pt x="777" y="920"/>
                      <a:pt x="871" y="920"/>
                    </a:cubicBezTo>
                    <a:cubicBezTo>
                      <a:pt x="1055" y="920"/>
                      <a:pt x="1162" y="868"/>
                      <a:pt x="1168" y="865"/>
                    </a:cubicBezTo>
                    <a:lnTo>
                      <a:pt x="1181" y="858"/>
                    </a:lnTo>
                    <a:lnTo>
                      <a:pt x="1183" y="858"/>
                    </a:lnTo>
                    <a:lnTo>
                      <a:pt x="1183" y="655"/>
                    </a:lnTo>
                    <a:cubicBezTo>
                      <a:pt x="1183" y="517"/>
                      <a:pt x="1070" y="405"/>
                      <a:pt x="932" y="405"/>
                    </a:cubicBezTo>
                    <a:close/>
                    <a:moveTo>
                      <a:pt x="333" y="391"/>
                    </a:moveTo>
                    <a:cubicBezTo>
                      <a:pt x="441" y="391"/>
                      <a:pt x="529" y="304"/>
                      <a:pt x="529" y="196"/>
                    </a:cubicBezTo>
                    <a:cubicBezTo>
                      <a:pt x="529" y="88"/>
                      <a:pt x="441" y="0"/>
                      <a:pt x="333" y="0"/>
                    </a:cubicBezTo>
                    <a:cubicBezTo>
                      <a:pt x="225" y="0"/>
                      <a:pt x="138" y="88"/>
                      <a:pt x="138" y="196"/>
                    </a:cubicBezTo>
                    <a:cubicBezTo>
                      <a:pt x="138" y="304"/>
                      <a:pt x="225" y="391"/>
                      <a:pt x="333" y="391"/>
                    </a:cubicBezTo>
                    <a:close/>
                    <a:moveTo>
                      <a:pt x="471" y="858"/>
                    </a:moveTo>
                    <a:lnTo>
                      <a:pt x="471" y="655"/>
                    </a:lnTo>
                    <a:cubicBezTo>
                      <a:pt x="471" y="574"/>
                      <a:pt x="504" y="501"/>
                      <a:pt x="556" y="448"/>
                    </a:cubicBezTo>
                    <a:cubicBezTo>
                      <a:pt x="516" y="421"/>
                      <a:pt x="468" y="405"/>
                      <a:pt x="416" y="405"/>
                    </a:cubicBezTo>
                    <a:lnTo>
                      <a:pt x="250" y="405"/>
                    </a:lnTo>
                    <a:cubicBezTo>
                      <a:pt x="112" y="405"/>
                      <a:pt x="0" y="517"/>
                      <a:pt x="0" y="655"/>
                    </a:cubicBezTo>
                    <a:lnTo>
                      <a:pt x="0" y="858"/>
                    </a:lnTo>
                    <a:lnTo>
                      <a:pt x="1" y="861"/>
                    </a:lnTo>
                    <a:lnTo>
                      <a:pt x="15" y="866"/>
                    </a:lnTo>
                    <a:cubicBezTo>
                      <a:pt x="146" y="907"/>
                      <a:pt x="261" y="920"/>
                      <a:pt x="355" y="920"/>
                    </a:cubicBezTo>
                    <a:cubicBezTo>
                      <a:pt x="415" y="920"/>
                      <a:pt x="466" y="915"/>
                      <a:pt x="509" y="907"/>
                    </a:cubicBezTo>
                    <a:lnTo>
                      <a:pt x="477" y="897"/>
                    </a:lnTo>
                    <a:lnTo>
                      <a:pt x="471" y="858"/>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56" name="组合 55"/>
            <p:cNvGrpSpPr/>
            <p:nvPr/>
          </p:nvGrpSpPr>
          <p:grpSpPr>
            <a:xfrm>
              <a:off x="2268565" y="5125015"/>
              <a:ext cx="4776688" cy="990399"/>
              <a:chOff x="2268565" y="5125015"/>
              <a:chExt cx="4776688" cy="990399"/>
            </a:xfrm>
          </p:grpSpPr>
          <p:sp>
            <p:nvSpPr>
              <p:cNvPr id="57" name="文本框 56"/>
              <p:cNvSpPr txBox="1"/>
              <p:nvPr>
                <p:custDataLst>
                  <p:tags r:id="rId13"/>
                </p:custDataLst>
              </p:nvPr>
            </p:nvSpPr>
            <p:spPr>
              <a:xfrm>
                <a:off x="2795523" y="5143429"/>
                <a:ext cx="3478361" cy="411985"/>
              </a:xfrm>
              <a:prstGeom prst="rect">
                <a:avLst/>
              </a:prstGeom>
              <a:noFill/>
            </p:spPr>
            <p:txBody>
              <a:bodyPr wrap="square" anchor="b" anchorCtr="0">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solidFill>
                      <a:srgbClr val="136DCF"/>
                    </a:solidFill>
                    <a:latin typeface="Times New Roman" panose="02020603050405020304" charset="0"/>
                    <a:ea typeface="汉仪粗仿宋简" panose="00020600040101010101" charset="-122"/>
                  </a:rPr>
                  <a:t>趋势分析</a:t>
                </a:r>
                <a:endParaRPr lang="zh-CN" altLang="en-US" sz="2400" b="1" dirty="0">
                  <a:solidFill>
                    <a:srgbClr val="136DCF"/>
                  </a:solidFill>
                  <a:latin typeface="Times New Roman" panose="02020603050405020304" charset="0"/>
                  <a:ea typeface="汉仪粗仿宋简" panose="00020600040101010101" charset="-122"/>
                </a:endParaRPr>
              </a:p>
            </p:txBody>
          </p:sp>
          <p:sp>
            <p:nvSpPr>
              <p:cNvPr id="58" name="文本框 57"/>
              <p:cNvSpPr txBox="1"/>
              <p:nvPr>
                <p:custDataLst>
                  <p:tags r:id="rId14"/>
                </p:custDataLst>
              </p:nvPr>
            </p:nvSpPr>
            <p:spPr>
              <a:xfrm>
                <a:off x="2807244" y="5440360"/>
                <a:ext cx="4238009" cy="675054"/>
              </a:xfrm>
              <a:prstGeom prst="rect">
                <a:avLst/>
              </a:prstGeom>
              <a:noFill/>
            </p:spPr>
            <p:txBody>
              <a:bodyPr wrap="square" rtlCol="0" anchor="t" anchorCtr="0">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300" b="1" spc="130" dirty="0">
                    <a:latin typeface="Times New Roman" panose="02020603050405020304" charset="0"/>
                    <a:ea typeface="汉仪粗仿宋简" panose="00020600040101010101" charset="-122"/>
                  </a:rPr>
                  <a:t>通过对历史数据的分析，绘制各指标随时间变化的趋势图，以便直观了解项目质量的变化趋势。</a:t>
                </a:r>
                <a:endParaRPr lang="zh-CN" altLang="en-US" sz="1300" b="1" spc="130" dirty="0">
                  <a:latin typeface="Times New Roman" panose="02020603050405020304" charset="0"/>
                  <a:ea typeface="汉仪粗仿宋简" panose="00020600040101010101" charset="-122"/>
                </a:endParaRPr>
              </a:p>
            </p:txBody>
          </p:sp>
          <p:sp>
            <p:nvSpPr>
              <p:cNvPr id="59" name="椭圆 58"/>
              <p:cNvSpPr/>
              <p:nvPr>
                <p:custDataLst>
                  <p:tags r:id="rId15"/>
                </p:custDataLst>
              </p:nvPr>
            </p:nvSpPr>
            <p:spPr>
              <a:xfrm>
                <a:off x="2268565" y="5125015"/>
                <a:ext cx="538679" cy="538676"/>
              </a:xfrm>
              <a:prstGeom prst="ellipse">
                <a:avLst/>
              </a:pr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b="1" dirty="0">
                  <a:solidFill>
                    <a:srgbClr val="FFFFFF"/>
                  </a:solidFill>
                </a:endParaRPr>
              </a:p>
            </p:txBody>
          </p:sp>
          <p:sp>
            <p:nvSpPr>
              <p:cNvPr id="60" name="任意多边形: 形状 59"/>
              <p:cNvSpPr/>
              <p:nvPr>
                <p:custDataLst>
                  <p:tags r:id="rId16"/>
                </p:custDataLst>
              </p:nvPr>
            </p:nvSpPr>
            <p:spPr>
              <a:xfrm>
                <a:off x="2421751" y="5294200"/>
                <a:ext cx="233753" cy="186136"/>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pic>
        <p:nvPicPr>
          <p:cNvPr id="3" name="图片 2"/>
          <p:cNvPicPr>
            <a:picLocks noChangeAspect="1"/>
          </p:cNvPicPr>
          <p:nvPr/>
        </p:nvPicPr>
        <p:blipFill>
          <a:blip r:embed="rId17"/>
          <a:stretch>
            <a:fillRect/>
          </a:stretch>
        </p:blipFill>
        <p:spPr>
          <a:xfrm>
            <a:off x="7807660" y="-1"/>
            <a:ext cx="4384339" cy="4087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4302072" y="5080686"/>
            <a:ext cx="2698420" cy="4906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255077" y="4025097"/>
            <a:ext cx="2750778" cy="4906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7373151" y="1369907"/>
            <a:ext cx="2912164" cy="4906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2520297" y="1513122"/>
            <a:ext cx="2026480" cy="4906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8797605" y="4410623"/>
            <a:ext cx="1874166" cy="49067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5025655" y="1101950"/>
            <a:ext cx="1930691" cy="54363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43051" y="408708"/>
            <a:ext cx="7087902" cy="614815"/>
          </a:xfrm>
        </p:spPr>
        <p:txBody>
          <a:bodyPr>
            <a:normAutofit/>
          </a:bodyPr>
          <a:lstStyle/>
          <a:p>
            <a:r>
              <a:rPr lang="zh-CN" altLang="en-US" sz="3200" dirty="0">
                <a:solidFill>
                  <a:srgbClr val="136DCF"/>
                </a:solidFill>
                <a:latin typeface="+mj-ea"/>
              </a:rPr>
              <a:t>可交互的</a:t>
            </a:r>
            <a:r>
              <a:rPr lang="en-US" altLang="zh-CN" sz="3200" dirty="0">
                <a:solidFill>
                  <a:srgbClr val="136DCF"/>
                </a:solidFill>
                <a:latin typeface="+mj-ea"/>
              </a:rPr>
              <a:t>Web</a:t>
            </a:r>
            <a:r>
              <a:rPr lang="zh-CN" altLang="en-US" sz="3200" dirty="0">
                <a:solidFill>
                  <a:srgbClr val="136DCF"/>
                </a:solidFill>
                <a:latin typeface="+mj-ea"/>
              </a:rPr>
              <a:t>应用程序</a:t>
            </a:r>
            <a:r>
              <a:rPr lang="en-US" altLang="zh-CN" sz="3200" dirty="0">
                <a:solidFill>
                  <a:srgbClr val="136DCF"/>
                </a:solidFill>
                <a:latin typeface="+mj-ea"/>
              </a:rPr>
              <a:t>——</a:t>
            </a:r>
            <a:r>
              <a:rPr lang="zh-CN" altLang="en-US" sz="3200" dirty="0">
                <a:solidFill>
                  <a:srgbClr val="136DCF"/>
                </a:solidFill>
                <a:latin typeface="+mj-ea"/>
              </a:rPr>
              <a:t>处理数据</a:t>
            </a:r>
            <a:endParaRPr lang="en-US" sz="3200" dirty="0">
              <a:solidFill>
                <a:srgbClr val="136DCF"/>
              </a:solidFill>
              <a:latin typeface="+mj-ea"/>
            </a:endParaRPr>
          </a:p>
        </p:txBody>
      </p:sp>
      <p:pic>
        <p:nvPicPr>
          <p:cNvPr id="8" name="图片 7"/>
          <p:cNvPicPr>
            <a:picLocks noChangeAspect="1"/>
          </p:cNvPicPr>
          <p:nvPr/>
        </p:nvPicPr>
        <p:blipFill>
          <a:blip r:embed="rId1"/>
          <a:stretch>
            <a:fillRect/>
          </a:stretch>
        </p:blipFill>
        <p:spPr>
          <a:xfrm>
            <a:off x="7807660" y="-1"/>
            <a:ext cx="4384339" cy="408709"/>
          </a:xfrm>
          <a:prstGeom prst="rect">
            <a:avLst/>
          </a:prstGeom>
        </p:spPr>
      </p:pic>
      <p:grpSp>
        <p:nvGrpSpPr>
          <p:cNvPr id="78" name="组合 77"/>
          <p:cNvGrpSpPr/>
          <p:nvPr/>
        </p:nvGrpSpPr>
        <p:grpSpPr>
          <a:xfrm>
            <a:off x="-6350" y="1051213"/>
            <a:ext cx="12198350" cy="5784496"/>
            <a:chOff x="-6350" y="1051213"/>
            <a:chExt cx="12198350" cy="5784496"/>
          </a:xfrm>
        </p:grpSpPr>
        <p:sp>
          <p:nvSpPr>
            <p:cNvPr id="4" name="矩形 3"/>
            <p:cNvSpPr>
              <a:spLocks noChangeAspect="1"/>
            </p:cNvSpPr>
            <p:nvPr/>
          </p:nvSpPr>
          <p:spPr>
            <a:xfrm>
              <a:off x="5031502" y="1051213"/>
              <a:ext cx="1967340" cy="434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ctr">
                <a:buSzPct val="25000"/>
              </a:pPr>
              <a:r>
                <a:rPr lang="zh-CN" altLang="en-US" sz="3400" b="1" dirty="0">
                  <a:solidFill>
                    <a:srgbClr val="0C80FF"/>
                  </a:solidFill>
                  <a:latin typeface="Times New Roman" panose="02020603050405020304" charset="0"/>
                  <a:ea typeface="汉仪粗仿宋简" panose="00020600040101010101" charset="-122"/>
                </a:rPr>
                <a:t>前端部分</a:t>
              </a:r>
              <a:endParaRPr lang="zh-CN" altLang="en-US" sz="3400" b="1" dirty="0">
                <a:solidFill>
                  <a:srgbClr val="0C80FF"/>
                </a:solidFill>
                <a:latin typeface="Times New Roman" panose="02020603050405020304" charset="0"/>
                <a:ea typeface="汉仪粗仿宋简" panose="00020600040101010101" charset="-122"/>
              </a:endParaRPr>
            </a:p>
          </p:txBody>
        </p:sp>
        <p:sp>
          <p:nvSpPr>
            <p:cNvPr id="6" name="任意多边形: 形状 5"/>
            <p:cNvSpPr/>
            <p:nvPr/>
          </p:nvSpPr>
          <p:spPr>
            <a:xfrm>
              <a:off x="-6350" y="3312454"/>
              <a:ext cx="12192000" cy="3523255"/>
            </a:xfrm>
            <a:custGeom>
              <a:avLst/>
              <a:gdLst>
                <a:gd name="connsiteX0" fmla="*/ 996516 w 12192000"/>
                <a:gd name="connsiteY0" fmla="*/ 704 h 3523255"/>
                <a:gd name="connsiteX1" fmla="*/ 6657549 w 12192000"/>
                <a:gd name="connsiteY1" fmla="*/ 952779 h 3523255"/>
                <a:gd name="connsiteX2" fmla="*/ 12148458 w 12192000"/>
                <a:gd name="connsiteY2" fmla="*/ 811558 h 3523255"/>
                <a:gd name="connsiteX3" fmla="*/ 12148459 w 12192000"/>
                <a:gd name="connsiteY3" fmla="*/ 824819 h 3523255"/>
                <a:gd name="connsiteX4" fmla="*/ 12168929 w 12192000"/>
                <a:gd name="connsiteY4" fmla="*/ 866295 h 3523255"/>
                <a:gd name="connsiteX5" fmla="*/ 12192000 w 12192000"/>
                <a:gd name="connsiteY5" fmla="*/ 911883 h 3523255"/>
                <a:gd name="connsiteX6" fmla="*/ 12192000 w 12192000"/>
                <a:gd name="connsiteY6" fmla="*/ 3523255 h 3523255"/>
                <a:gd name="connsiteX7" fmla="*/ 0 w 12192000"/>
                <a:gd name="connsiteY7" fmla="*/ 3523255 h 3523255"/>
                <a:gd name="connsiteX8" fmla="*/ 0 w 12192000"/>
                <a:gd name="connsiteY8" fmla="*/ 70082 h 3523255"/>
                <a:gd name="connsiteX9" fmla="*/ 256681 w 12192000"/>
                <a:gd name="connsiteY9" fmla="*/ 34982 h 3523255"/>
                <a:gd name="connsiteX10" fmla="*/ 773562 w 12192000"/>
                <a:gd name="connsiteY10" fmla="*/ 2136 h 3523255"/>
                <a:gd name="connsiteX11" fmla="*/ 996516 w 12192000"/>
                <a:gd name="connsiteY11" fmla="*/ 704 h 352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523255">
                  <a:moveTo>
                    <a:pt x="996516" y="704"/>
                  </a:moveTo>
                  <a:cubicBezTo>
                    <a:pt x="3266021" y="40079"/>
                    <a:pt x="4492075" y="1715133"/>
                    <a:pt x="6657549" y="952779"/>
                  </a:cubicBezTo>
                  <a:cubicBezTo>
                    <a:pt x="9174917" y="-17175"/>
                    <a:pt x="11111663" y="-131556"/>
                    <a:pt x="12148458" y="811558"/>
                  </a:cubicBezTo>
                  <a:cubicBezTo>
                    <a:pt x="12148458" y="815978"/>
                    <a:pt x="12148459" y="820399"/>
                    <a:pt x="12148459" y="824819"/>
                  </a:cubicBezTo>
                  <a:cubicBezTo>
                    <a:pt x="12147632" y="824323"/>
                    <a:pt x="12154962" y="838772"/>
                    <a:pt x="12168929" y="866295"/>
                  </a:cubicBezTo>
                  <a:lnTo>
                    <a:pt x="12192000" y="911883"/>
                  </a:lnTo>
                  <a:lnTo>
                    <a:pt x="12192000" y="3523255"/>
                  </a:lnTo>
                  <a:lnTo>
                    <a:pt x="0" y="3523255"/>
                  </a:lnTo>
                  <a:lnTo>
                    <a:pt x="0" y="70082"/>
                  </a:lnTo>
                  <a:lnTo>
                    <a:pt x="256681" y="34982"/>
                  </a:lnTo>
                  <a:cubicBezTo>
                    <a:pt x="434998" y="15013"/>
                    <a:pt x="607056" y="4520"/>
                    <a:pt x="773562" y="2136"/>
                  </a:cubicBezTo>
                  <a:cubicBezTo>
                    <a:pt x="849010" y="-135"/>
                    <a:pt x="923306" y="-567"/>
                    <a:pt x="996516" y="704"/>
                  </a:cubicBezTo>
                  <a:close/>
                </a:path>
              </a:pathLst>
            </a:custGeom>
            <a:gradFill>
              <a:gsLst>
                <a:gs pos="0">
                  <a:schemeClr val="accent1">
                    <a:lumMod val="60000"/>
                    <a:lumOff val="40000"/>
                    <a:alpha val="40000"/>
                  </a:schemeClr>
                </a:gs>
                <a:gs pos="75000">
                  <a:schemeClr val="bg1">
                    <a:alpha val="0"/>
                  </a:schemeClr>
                </a:gs>
              </a:gsLst>
              <a:lin ang="5400000" scaled="0"/>
            </a:gradFill>
            <a:ln w="12700">
              <a:noFill/>
            </a:ln>
            <a:effectLst>
              <a:outerShdw blurRad="1270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800" b="1" dirty="0">
                <a:solidFill>
                  <a:schemeClr val="accent1"/>
                </a:solidFill>
              </a:endParaRPr>
            </a:p>
          </p:txBody>
        </p:sp>
        <p:sp>
          <p:nvSpPr>
            <p:cNvPr id="7" name="任意多边形: 形状 6"/>
            <p:cNvSpPr/>
            <p:nvPr/>
          </p:nvSpPr>
          <p:spPr>
            <a:xfrm>
              <a:off x="1" y="3312454"/>
              <a:ext cx="12191999" cy="1181746"/>
            </a:xfrm>
            <a:custGeom>
              <a:avLst/>
              <a:gdLst>
                <a:gd name="connsiteX0" fmla="*/ 12192000 w 12192000"/>
                <a:gd name="connsiteY0" fmla="*/ 0 h 3545712"/>
                <a:gd name="connsiteX1" fmla="*/ 12192000 w 12192000"/>
                <a:gd name="connsiteY1" fmla="*/ 3523308 h 3545712"/>
                <a:gd name="connsiteX2" fmla="*/ 11940566 w 12192000"/>
                <a:gd name="connsiteY2" fmla="*/ 3536146 h 3545712"/>
                <a:gd name="connsiteX3" fmla="*/ 38450 w 12192000"/>
                <a:gd name="connsiteY3" fmla="*/ 2482056 h 3545712"/>
                <a:gd name="connsiteX4" fmla="*/ 1 w 12192000"/>
                <a:gd name="connsiteY4" fmla="*/ 2486524 h 3545712"/>
                <a:gd name="connsiteX5" fmla="*/ 0 w 12192000"/>
                <a:gd name="connsiteY5" fmla="*/ 1106436 h 3545712"/>
                <a:gd name="connsiteX6" fmla="*/ 0 w 12192000"/>
                <a:gd name="connsiteY6" fmla="*/ 416392 h 3545712"/>
                <a:gd name="connsiteX7" fmla="*/ 170812 w 12192000"/>
                <a:gd name="connsiteY7" fmla="*/ 375515 h 3545712"/>
                <a:gd name="connsiteX8" fmla="*/ 2665297 w 12192000"/>
                <a:gd name="connsiteY8" fmla="*/ 63493 h 3545712"/>
                <a:gd name="connsiteX9" fmla="*/ 11687173 w 12192000"/>
                <a:gd name="connsiteY9" fmla="*/ 81340 h 3545712"/>
                <a:gd name="connsiteX0-1" fmla="*/ 11687173 w 12192000"/>
                <a:gd name="connsiteY0-2" fmla="*/ 81340 h 3545712"/>
                <a:gd name="connsiteX1-3" fmla="*/ 12192000 w 12192000"/>
                <a:gd name="connsiteY1-4" fmla="*/ 0 h 3545712"/>
                <a:gd name="connsiteX2-5" fmla="*/ 12192000 w 12192000"/>
                <a:gd name="connsiteY2-6" fmla="*/ 3523308 h 3545712"/>
                <a:gd name="connsiteX3-7" fmla="*/ 11940566 w 12192000"/>
                <a:gd name="connsiteY3-8" fmla="*/ 3536146 h 3545712"/>
                <a:gd name="connsiteX4-9" fmla="*/ 38450 w 12192000"/>
                <a:gd name="connsiteY4-10" fmla="*/ 2482056 h 3545712"/>
                <a:gd name="connsiteX5-11" fmla="*/ 1 w 12192000"/>
                <a:gd name="connsiteY5-12" fmla="*/ 2486524 h 3545712"/>
                <a:gd name="connsiteX6-13" fmla="*/ 0 w 12192000"/>
                <a:gd name="connsiteY6-14" fmla="*/ 1106436 h 3545712"/>
                <a:gd name="connsiteX7-15" fmla="*/ 0 w 12192000"/>
                <a:gd name="connsiteY7-16" fmla="*/ 416392 h 3545712"/>
                <a:gd name="connsiteX8-17" fmla="*/ 170812 w 12192000"/>
                <a:gd name="connsiteY8-18" fmla="*/ 375515 h 3545712"/>
                <a:gd name="connsiteX9-19" fmla="*/ 2665297 w 12192000"/>
                <a:gd name="connsiteY9-20" fmla="*/ 63493 h 3545712"/>
                <a:gd name="connsiteX10" fmla="*/ 11778613 w 12192000"/>
                <a:gd name="connsiteY10" fmla="*/ 179906 h 3545712"/>
                <a:gd name="connsiteX0-21" fmla="*/ 11687173 w 12192000"/>
                <a:gd name="connsiteY0-22" fmla="*/ 81340 h 3545712"/>
                <a:gd name="connsiteX1-23" fmla="*/ 12192000 w 12192000"/>
                <a:gd name="connsiteY1-24" fmla="*/ 0 h 3545712"/>
                <a:gd name="connsiteX2-25" fmla="*/ 12192000 w 12192000"/>
                <a:gd name="connsiteY2-26" fmla="*/ 3523308 h 3545712"/>
                <a:gd name="connsiteX3-27" fmla="*/ 11940566 w 12192000"/>
                <a:gd name="connsiteY3-28" fmla="*/ 3536146 h 3545712"/>
                <a:gd name="connsiteX4-29" fmla="*/ 38450 w 12192000"/>
                <a:gd name="connsiteY4-30" fmla="*/ 2482056 h 3545712"/>
                <a:gd name="connsiteX5-31" fmla="*/ 1 w 12192000"/>
                <a:gd name="connsiteY5-32" fmla="*/ 2486524 h 3545712"/>
                <a:gd name="connsiteX6-33" fmla="*/ 0 w 12192000"/>
                <a:gd name="connsiteY6-34" fmla="*/ 1106436 h 3545712"/>
                <a:gd name="connsiteX7-35" fmla="*/ 0 w 12192000"/>
                <a:gd name="connsiteY7-36" fmla="*/ 416392 h 3545712"/>
                <a:gd name="connsiteX8-37" fmla="*/ 170812 w 12192000"/>
                <a:gd name="connsiteY8-38" fmla="*/ 375515 h 3545712"/>
                <a:gd name="connsiteX9-39" fmla="*/ 2665297 w 12192000"/>
                <a:gd name="connsiteY9-40" fmla="*/ 63493 h 3545712"/>
                <a:gd name="connsiteX0-41" fmla="*/ 12192000 w 12192000"/>
                <a:gd name="connsiteY0-42" fmla="*/ 0 h 3545712"/>
                <a:gd name="connsiteX1-43" fmla="*/ 12192000 w 12192000"/>
                <a:gd name="connsiteY1-44" fmla="*/ 3523308 h 3545712"/>
                <a:gd name="connsiteX2-45" fmla="*/ 11940566 w 12192000"/>
                <a:gd name="connsiteY2-46" fmla="*/ 3536146 h 3545712"/>
                <a:gd name="connsiteX3-47" fmla="*/ 38450 w 12192000"/>
                <a:gd name="connsiteY3-48" fmla="*/ 2482056 h 3545712"/>
                <a:gd name="connsiteX4-49" fmla="*/ 1 w 12192000"/>
                <a:gd name="connsiteY4-50" fmla="*/ 2486524 h 3545712"/>
                <a:gd name="connsiteX5-51" fmla="*/ 0 w 12192000"/>
                <a:gd name="connsiteY5-52" fmla="*/ 1106436 h 3545712"/>
                <a:gd name="connsiteX6-53" fmla="*/ 0 w 12192000"/>
                <a:gd name="connsiteY6-54" fmla="*/ 416392 h 3545712"/>
                <a:gd name="connsiteX7-55" fmla="*/ 170812 w 12192000"/>
                <a:gd name="connsiteY7-56" fmla="*/ 375515 h 3545712"/>
                <a:gd name="connsiteX8-57" fmla="*/ 2665297 w 12192000"/>
                <a:gd name="connsiteY8-58" fmla="*/ 63493 h 3545712"/>
                <a:gd name="connsiteX0-59" fmla="*/ 12192000 w 12192000"/>
                <a:gd name="connsiteY0-60" fmla="*/ 3459815 h 3482219"/>
                <a:gd name="connsiteX1-61" fmla="*/ 11940566 w 12192000"/>
                <a:gd name="connsiteY1-62" fmla="*/ 3472653 h 3482219"/>
                <a:gd name="connsiteX2-63" fmla="*/ 38450 w 12192000"/>
                <a:gd name="connsiteY2-64" fmla="*/ 2418563 h 3482219"/>
                <a:gd name="connsiteX3-65" fmla="*/ 1 w 12192000"/>
                <a:gd name="connsiteY3-66" fmla="*/ 2423031 h 3482219"/>
                <a:gd name="connsiteX4-67" fmla="*/ 0 w 12192000"/>
                <a:gd name="connsiteY4-68" fmla="*/ 1042943 h 3482219"/>
                <a:gd name="connsiteX5-69" fmla="*/ 0 w 12192000"/>
                <a:gd name="connsiteY5-70" fmla="*/ 352899 h 3482219"/>
                <a:gd name="connsiteX6-71" fmla="*/ 170812 w 12192000"/>
                <a:gd name="connsiteY6-72" fmla="*/ 312022 h 3482219"/>
                <a:gd name="connsiteX7-73" fmla="*/ 2665297 w 12192000"/>
                <a:gd name="connsiteY7-74" fmla="*/ 0 h 3482219"/>
                <a:gd name="connsiteX0-75" fmla="*/ 12192000 w 12192000"/>
                <a:gd name="connsiteY0-76" fmla="*/ 3147793 h 3170197"/>
                <a:gd name="connsiteX1-77" fmla="*/ 11940566 w 12192000"/>
                <a:gd name="connsiteY1-78" fmla="*/ 3160631 h 3170197"/>
                <a:gd name="connsiteX2-79" fmla="*/ 38450 w 12192000"/>
                <a:gd name="connsiteY2-80" fmla="*/ 2106541 h 3170197"/>
                <a:gd name="connsiteX3-81" fmla="*/ 1 w 12192000"/>
                <a:gd name="connsiteY3-82" fmla="*/ 2111009 h 3170197"/>
                <a:gd name="connsiteX4-83" fmla="*/ 0 w 12192000"/>
                <a:gd name="connsiteY4-84" fmla="*/ 730921 h 3170197"/>
                <a:gd name="connsiteX5-85" fmla="*/ 0 w 12192000"/>
                <a:gd name="connsiteY5-86" fmla="*/ 40877 h 3170197"/>
                <a:gd name="connsiteX6-87" fmla="*/ 170812 w 12192000"/>
                <a:gd name="connsiteY6-88" fmla="*/ 0 h 3170197"/>
                <a:gd name="connsiteX0-89" fmla="*/ 12192000 w 12192000"/>
                <a:gd name="connsiteY0-90" fmla="*/ 3106916 h 3129320"/>
                <a:gd name="connsiteX1-91" fmla="*/ 11940566 w 12192000"/>
                <a:gd name="connsiteY1-92" fmla="*/ 3119754 h 3129320"/>
                <a:gd name="connsiteX2-93" fmla="*/ 38450 w 12192000"/>
                <a:gd name="connsiteY2-94" fmla="*/ 2065664 h 3129320"/>
                <a:gd name="connsiteX3-95" fmla="*/ 1 w 12192000"/>
                <a:gd name="connsiteY3-96" fmla="*/ 2070132 h 3129320"/>
                <a:gd name="connsiteX4-97" fmla="*/ 0 w 12192000"/>
                <a:gd name="connsiteY4-98" fmla="*/ 690044 h 3129320"/>
                <a:gd name="connsiteX5-99" fmla="*/ 0 w 12192000"/>
                <a:gd name="connsiteY5-100" fmla="*/ 0 h 3129320"/>
                <a:gd name="connsiteX0-101" fmla="*/ 12192000 w 12192000"/>
                <a:gd name="connsiteY0-102" fmla="*/ 2416872 h 2439276"/>
                <a:gd name="connsiteX1-103" fmla="*/ 11940566 w 12192000"/>
                <a:gd name="connsiteY1-104" fmla="*/ 2429710 h 2439276"/>
                <a:gd name="connsiteX2-105" fmla="*/ 38450 w 12192000"/>
                <a:gd name="connsiteY2-106" fmla="*/ 1375620 h 2439276"/>
                <a:gd name="connsiteX3-107" fmla="*/ 1 w 12192000"/>
                <a:gd name="connsiteY3-108" fmla="*/ 1380088 h 2439276"/>
                <a:gd name="connsiteX4-109" fmla="*/ 0 w 12192000"/>
                <a:gd name="connsiteY4-110" fmla="*/ 0 h 2439276"/>
                <a:gd name="connsiteX0-111" fmla="*/ 12191999 w 12191999"/>
                <a:gd name="connsiteY0-112" fmla="*/ 1104527 h 1126931"/>
                <a:gd name="connsiteX1-113" fmla="*/ 11940565 w 12191999"/>
                <a:gd name="connsiteY1-114" fmla="*/ 1117365 h 1126931"/>
                <a:gd name="connsiteX2-115" fmla="*/ 38449 w 12191999"/>
                <a:gd name="connsiteY2-116" fmla="*/ 63275 h 1126931"/>
                <a:gd name="connsiteX3-117" fmla="*/ 0 w 12191999"/>
                <a:gd name="connsiteY3-118" fmla="*/ 67743 h 1126931"/>
                <a:gd name="connsiteX0-119" fmla="*/ 16217347 w 16217347"/>
                <a:gd name="connsiteY0-120" fmla="*/ 4860 h 1126931"/>
                <a:gd name="connsiteX1-121" fmla="*/ 11940565 w 16217347"/>
                <a:gd name="connsiteY1-122" fmla="*/ 1117365 h 1126931"/>
                <a:gd name="connsiteX2-123" fmla="*/ 38449 w 16217347"/>
                <a:gd name="connsiteY2-124" fmla="*/ 63275 h 1126931"/>
                <a:gd name="connsiteX3-125" fmla="*/ 0 w 16217347"/>
                <a:gd name="connsiteY3-126" fmla="*/ 67743 h 1126931"/>
                <a:gd name="connsiteX0-127" fmla="*/ 16217347 w 16217410"/>
                <a:gd name="connsiteY0-128" fmla="*/ 4860 h 1126931"/>
                <a:gd name="connsiteX1-129" fmla="*/ 11940565 w 16217410"/>
                <a:gd name="connsiteY1-130" fmla="*/ 1117365 h 1126931"/>
                <a:gd name="connsiteX2-131" fmla="*/ 38449 w 16217410"/>
                <a:gd name="connsiteY2-132" fmla="*/ 63275 h 1126931"/>
                <a:gd name="connsiteX3-133" fmla="*/ 0 w 16217410"/>
                <a:gd name="connsiteY3-134" fmla="*/ 67743 h 1126931"/>
                <a:gd name="connsiteX0-135" fmla="*/ 16217347 w 16217944"/>
                <a:gd name="connsiteY0-136" fmla="*/ 4860 h 1126931"/>
                <a:gd name="connsiteX1-137" fmla="*/ 11940565 w 16217944"/>
                <a:gd name="connsiteY1-138" fmla="*/ 1117365 h 1126931"/>
                <a:gd name="connsiteX2-139" fmla="*/ 38449 w 16217944"/>
                <a:gd name="connsiteY2-140" fmla="*/ 63275 h 1126931"/>
                <a:gd name="connsiteX3-141" fmla="*/ 0 w 16217944"/>
                <a:gd name="connsiteY3-142" fmla="*/ 67743 h 1126931"/>
                <a:gd name="connsiteX0-143" fmla="*/ 16764000 w 16764088"/>
                <a:gd name="connsiteY0-144" fmla="*/ 686687 h 1326189"/>
                <a:gd name="connsiteX1-145" fmla="*/ 11940565 w 16764088"/>
                <a:gd name="connsiteY1-146" fmla="*/ 1126669 h 1326189"/>
                <a:gd name="connsiteX2-147" fmla="*/ 38449 w 16764088"/>
                <a:gd name="connsiteY2-148" fmla="*/ 72579 h 1326189"/>
                <a:gd name="connsiteX3-149" fmla="*/ 0 w 16764088"/>
                <a:gd name="connsiteY3-150" fmla="*/ 77047 h 1326189"/>
                <a:gd name="connsiteX0-151" fmla="*/ 16764000 w 16764000"/>
                <a:gd name="connsiteY0-152" fmla="*/ 686687 h 1132345"/>
                <a:gd name="connsiteX1-153" fmla="*/ 11940565 w 16764000"/>
                <a:gd name="connsiteY1-154" fmla="*/ 1126669 h 1132345"/>
                <a:gd name="connsiteX2-155" fmla="*/ 38449 w 16764000"/>
                <a:gd name="connsiteY2-156" fmla="*/ 72579 h 1132345"/>
                <a:gd name="connsiteX3-157" fmla="*/ 0 w 16764000"/>
                <a:gd name="connsiteY3-158" fmla="*/ 77047 h 1132345"/>
                <a:gd name="connsiteX0-159" fmla="*/ 16764000 w 16764000"/>
                <a:gd name="connsiteY0-160" fmla="*/ 710823 h 751810"/>
                <a:gd name="connsiteX1-161" fmla="*/ 9231461 w 16764000"/>
                <a:gd name="connsiteY1-162" fmla="*/ 743732 h 751810"/>
                <a:gd name="connsiteX2-163" fmla="*/ 38449 w 16764000"/>
                <a:gd name="connsiteY2-164" fmla="*/ 96715 h 751810"/>
                <a:gd name="connsiteX3-165" fmla="*/ 0 w 16764000"/>
                <a:gd name="connsiteY3-166" fmla="*/ 101183 h 751810"/>
                <a:gd name="connsiteX0-167" fmla="*/ 16764000 w 16764000"/>
                <a:gd name="connsiteY0-168" fmla="*/ 672755 h 880897"/>
                <a:gd name="connsiteX1-169" fmla="*/ 9231461 w 16764000"/>
                <a:gd name="connsiteY1-170" fmla="*/ 705664 h 880897"/>
                <a:gd name="connsiteX2-171" fmla="*/ 38449 w 16764000"/>
                <a:gd name="connsiteY2-172" fmla="*/ 58647 h 880897"/>
                <a:gd name="connsiteX3-173" fmla="*/ 0 w 16764000"/>
                <a:gd name="connsiteY3-174" fmla="*/ 63115 h 880897"/>
              </a:gdLst>
              <a:ahLst/>
              <a:cxnLst>
                <a:cxn ang="0">
                  <a:pos x="connsiteX0-1" y="connsiteY0-2"/>
                </a:cxn>
                <a:cxn ang="0">
                  <a:pos x="connsiteX1-3" y="connsiteY1-4"/>
                </a:cxn>
                <a:cxn ang="0">
                  <a:pos x="connsiteX2-5" y="connsiteY2-6"/>
                </a:cxn>
                <a:cxn ang="0">
                  <a:pos x="connsiteX3-7" y="connsiteY3-8"/>
                </a:cxn>
              </a:cxnLst>
              <a:rect l="l" t="t" r="r" b="b"/>
              <a:pathLst>
                <a:path w="16764000" h="880897">
                  <a:moveTo>
                    <a:pt x="16764000" y="672755"/>
                  </a:moveTo>
                  <a:cubicBezTo>
                    <a:pt x="15338406" y="-110605"/>
                    <a:pt x="12622993" y="-15599"/>
                    <a:pt x="9231461" y="705664"/>
                  </a:cubicBezTo>
                  <a:cubicBezTo>
                    <a:pt x="5839929" y="1426927"/>
                    <a:pt x="4103014" y="-337195"/>
                    <a:pt x="38449" y="58647"/>
                  </a:cubicBezTo>
                  <a:lnTo>
                    <a:pt x="0" y="63115"/>
                  </a:lnTo>
                </a:path>
              </a:pathLst>
            </a:custGeom>
            <a:noFill/>
            <a:ln w="12700">
              <a:solidFill>
                <a:schemeClr val="accent1"/>
              </a:solidFill>
            </a:ln>
            <a:effectLst>
              <a:outerShdw blurRad="1270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dirty="0">
                <a:solidFill>
                  <a:schemeClr val="accent1"/>
                </a:solidFill>
              </a:endParaRPr>
            </a:p>
          </p:txBody>
        </p:sp>
        <p:grpSp>
          <p:nvGrpSpPr>
            <p:cNvPr id="9" name="组合 8"/>
            <p:cNvGrpSpPr/>
            <p:nvPr/>
          </p:nvGrpSpPr>
          <p:grpSpPr>
            <a:xfrm>
              <a:off x="7330655" y="1450450"/>
              <a:ext cx="3560232" cy="2745706"/>
              <a:chOff x="5482375" y="1972008"/>
              <a:chExt cx="3560232" cy="2745706"/>
            </a:xfrm>
          </p:grpSpPr>
          <p:grpSp>
            <p:nvGrpSpPr>
              <p:cNvPr id="71" name="组合 70"/>
              <p:cNvGrpSpPr/>
              <p:nvPr/>
            </p:nvGrpSpPr>
            <p:grpSpPr>
              <a:xfrm>
                <a:off x="5482375" y="1972008"/>
                <a:ext cx="3560232" cy="2278279"/>
                <a:chOff x="1117398" y="4772740"/>
                <a:chExt cx="3560232" cy="2278279"/>
              </a:xfrm>
            </p:grpSpPr>
            <p:cxnSp>
              <p:nvCxnSpPr>
                <p:cNvPr id="75" name="直接连接符 74"/>
                <p:cNvCxnSpPr/>
                <p:nvPr/>
              </p:nvCxnSpPr>
              <p:spPr>
                <a:xfrm flipV="1">
                  <a:off x="1446586" y="6408229"/>
                  <a:ext cx="0" cy="64279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76" name="文本框 75"/>
                <p:cNvSpPr txBox="1"/>
                <p:nvPr/>
              </p:nvSpPr>
              <p:spPr>
                <a:xfrm>
                  <a:off x="1159894" y="4772740"/>
                  <a:ext cx="3100932" cy="366132"/>
                </a:xfrm>
                <a:prstGeom prst="rect">
                  <a:avLst/>
                </a:prstGeom>
                <a:noFill/>
                <a:ln>
                  <a:noFill/>
                </a:ln>
              </p:spPr>
              <p:txBody>
                <a:bodyPr wrap="square" lIns="91440" tIns="45720" rIns="91440" bIns="45720" anchor="b" anchorCtr="0">
                  <a:noAutofit/>
                </a:bodyPr>
                <a:lstStyle/>
                <a:p>
                  <a:pPr marL="0" marR="0" lvl="0" indent="0" defTabSz="913765" rtl="0" eaLnBrk="1" fontAlgn="auto" latinLnBrk="0" hangingPunct="1">
                    <a:spcBef>
                      <a:spcPts val="0"/>
                    </a:spcBef>
                    <a:spcAft>
                      <a:spcPts val="0"/>
                    </a:spcAft>
                    <a:buClrTx/>
                    <a:buSzPct val="25000"/>
                    <a:buFontTx/>
                    <a:buNone/>
                  </a:pPr>
                  <a:r>
                    <a:rPr kumimoji="0" lang="zh-CN" altLang="en-US" sz="2400" b="1" i="0" u="none" strike="noStrike" kern="1200" cap="none" spc="0" normalizeH="0" baseline="0" noProof="0" dirty="0">
                      <a:ln>
                        <a:noFill/>
                      </a:ln>
                      <a:effectLst/>
                      <a:uLnTx/>
                      <a:uFillTx/>
                      <a:latin typeface="+mj-ea"/>
                      <a:ea typeface="+mj-ea"/>
                    </a:rPr>
                    <a:t>准备可视化图表容器</a:t>
                  </a:r>
                  <a:endParaRPr kumimoji="0" lang="zh-CN" altLang="en-US" sz="2400" b="1" i="0" u="none" strike="noStrike" kern="1200" cap="none" spc="0" normalizeH="0" baseline="0" noProof="0" dirty="0">
                    <a:ln>
                      <a:noFill/>
                    </a:ln>
                    <a:effectLst/>
                    <a:uLnTx/>
                    <a:uFillTx/>
                    <a:latin typeface="+mj-ea"/>
                    <a:ea typeface="+mj-ea"/>
                  </a:endParaRPr>
                </a:p>
              </p:txBody>
            </p:sp>
            <p:sp>
              <p:nvSpPr>
                <p:cNvPr id="77" name="文本框 76"/>
                <p:cNvSpPr txBox="1"/>
                <p:nvPr/>
              </p:nvSpPr>
              <p:spPr>
                <a:xfrm>
                  <a:off x="1117398" y="5134075"/>
                  <a:ext cx="3560232" cy="1260613"/>
                </a:xfrm>
                <a:prstGeom prst="rect">
                  <a:avLst/>
                </a:prstGeom>
                <a:noFill/>
                <a:ln>
                  <a:noFill/>
                </a:ln>
              </p:spPr>
              <p:txBody>
                <a:bodyPr wrap="square" lIns="91440" tIns="45720" rIns="91440" bIns="45720" anchor="t" anchorCtr="0">
                  <a:normAutofit/>
                </a:bodyPr>
                <a:lstStyle/>
                <a:p>
                  <a:pPr>
                    <a:lnSpc>
                      <a:spcPct val="120000"/>
                    </a:lnSpc>
                  </a:pPr>
                  <a:r>
                    <a:rPr lang="zh-CN" altLang="en-US" sz="1300" b="1" spc="120" dirty="0">
                      <a:latin typeface="+mn-ea"/>
                    </a:rPr>
                    <a:t>在页面上设置专门的区域用于展示可视化图表，使用</a:t>
                  </a:r>
                  <a:r>
                    <a:rPr lang="en-US" altLang="zh-CN" sz="1300" b="1" spc="120" dirty="0">
                      <a:latin typeface="+mn-ea"/>
                    </a:rPr>
                    <a:t>HTML</a:t>
                  </a:r>
                  <a:r>
                    <a:rPr lang="zh-CN" altLang="en-US" sz="1300" b="1" spc="120" dirty="0">
                      <a:latin typeface="+mn-ea"/>
                    </a:rPr>
                    <a:t>的 </a:t>
                  </a:r>
                  <a:r>
                    <a:rPr lang="en-US" altLang="zh-CN" sz="1300" b="1" spc="120" dirty="0">
                      <a:latin typeface="+mn-ea"/>
                    </a:rPr>
                    <a:t>`&lt;canvas&gt;` </a:t>
                  </a:r>
                  <a:r>
                    <a:rPr lang="zh-CN" altLang="en-US" sz="1300" b="1" spc="120" dirty="0">
                      <a:latin typeface="+mn-ea"/>
                    </a:rPr>
                    <a:t>元素（对于使用</a:t>
                  </a:r>
                  <a:r>
                    <a:rPr lang="en-US" altLang="zh-CN" sz="1300" b="1" spc="120" dirty="0">
                      <a:latin typeface="+mn-ea"/>
                    </a:rPr>
                    <a:t>JavaScript</a:t>
                  </a:r>
                  <a:r>
                    <a:rPr lang="zh-CN" altLang="en-US" sz="1300" b="1" spc="120" dirty="0">
                      <a:latin typeface="+mn-ea"/>
                    </a:rPr>
                    <a:t>库如</a:t>
                  </a:r>
                  <a:r>
                    <a:rPr lang="en-US" altLang="zh-CN" sz="1300" b="1" spc="120" dirty="0">
                      <a:latin typeface="+mn-ea"/>
                    </a:rPr>
                    <a:t>Chart.js</a:t>
                  </a:r>
                  <a:r>
                    <a:rPr lang="zh-CN" altLang="en-US" sz="1300" b="1" spc="120" dirty="0">
                      <a:latin typeface="+mn-ea"/>
                    </a:rPr>
                    <a:t>等进行绘制）或者 </a:t>
                  </a:r>
                  <a:r>
                    <a:rPr lang="en-US" altLang="zh-CN" sz="1300" b="1" spc="120" dirty="0">
                      <a:latin typeface="+mn-ea"/>
                    </a:rPr>
                    <a:t>`&lt;div&gt;` </a:t>
                  </a:r>
                  <a:r>
                    <a:rPr lang="zh-CN" altLang="en-US" sz="1300" b="1" spc="120" dirty="0">
                      <a:latin typeface="+mn-ea"/>
                    </a:rPr>
                    <a:t>元素（配合一些可视化框架如</a:t>
                  </a:r>
                  <a:r>
                    <a:rPr lang="en-US" altLang="zh-CN" sz="1300" b="1" spc="120" dirty="0">
                      <a:latin typeface="+mn-ea"/>
                    </a:rPr>
                    <a:t>D3.js</a:t>
                  </a:r>
                  <a:r>
                    <a:rPr lang="zh-CN" altLang="en-US" sz="1300" b="1" spc="120" dirty="0">
                      <a:latin typeface="+mn-ea"/>
                    </a:rPr>
                    <a:t>等）来创建合适的容器</a:t>
                  </a:r>
                  <a:endParaRPr lang="zh-CN" altLang="en-US" sz="1300" b="1" spc="120" dirty="0">
                    <a:latin typeface="+mn-ea"/>
                  </a:endParaRPr>
                </a:p>
              </p:txBody>
            </p:sp>
          </p:grpSp>
          <p:grpSp>
            <p:nvGrpSpPr>
              <p:cNvPr id="72" name="组合 71"/>
              <p:cNvGrpSpPr/>
              <p:nvPr/>
            </p:nvGrpSpPr>
            <p:grpSpPr>
              <a:xfrm>
                <a:off x="5550355" y="4209382"/>
                <a:ext cx="508332" cy="508332"/>
                <a:chOff x="929341" y="2614613"/>
                <a:chExt cx="508332" cy="508332"/>
              </a:xfrm>
            </p:grpSpPr>
            <p:sp>
              <p:nvSpPr>
                <p:cNvPr id="73" name="椭圆 72"/>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74" name="椭圆 73"/>
                <p:cNvSpPr/>
                <p:nvPr/>
              </p:nvSpPr>
              <p:spPr>
                <a:xfrm>
                  <a:off x="996340" y="2681612"/>
                  <a:ext cx="374334" cy="374334"/>
                </a:xfrm>
                <a:prstGeom prst="ellipse">
                  <a:avLst/>
                </a:prstGeom>
                <a:gradFill flip="none" rotWithShape="1">
                  <a:gsLst>
                    <a:gs pos="0">
                      <a:schemeClr val="accent2">
                        <a:lumMod val="60000"/>
                        <a:lumOff val="40000"/>
                      </a:schemeClr>
                    </a:gs>
                    <a:gs pos="75000">
                      <a:schemeClr val="accent2"/>
                    </a:gs>
                  </a:gsLst>
                  <a:lin ang="2700000" scaled="1"/>
                  <a:tileRect/>
                </a:gradFill>
                <a:ln w="381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4</a:t>
                  </a:r>
                  <a:endParaRPr lang="zh-CN" altLang="en-US" sz="2400" b="1" dirty="0">
                    <a:solidFill>
                      <a:srgbClr val="FFFFFF"/>
                    </a:solidFill>
                  </a:endParaRPr>
                </a:p>
              </p:txBody>
            </p:sp>
          </p:grpSp>
        </p:grpSp>
        <p:grpSp>
          <p:nvGrpSpPr>
            <p:cNvPr id="14" name="组合 13"/>
            <p:cNvGrpSpPr/>
            <p:nvPr/>
          </p:nvGrpSpPr>
          <p:grpSpPr>
            <a:xfrm>
              <a:off x="181476" y="3064556"/>
              <a:ext cx="3288977" cy="3386955"/>
              <a:chOff x="-166232" y="3064556"/>
              <a:chExt cx="3288977" cy="3386955"/>
            </a:xfrm>
          </p:grpSpPr>
          <p:grpSp>
            <p:nvGrpSpPr>
              <p:cNvPr id="64" name="组合 63"/>
              <p:cNvGrpSpPr/>
              <p:nvPr/>
            </p:nvGrpSpPr>
            <p:grpSpPr>
              <a:xfrm>
                <a:off x="-166232" y="3503919"/>
                <a:ext cx="3288977" cy="2947592"/>
                <a:chOff x="75373" y="4136550"/>
                <a:chExt cx="3288977" cy="2947592"/>
              </a:xfrm>
            </p:grpSpPr>
            <p:cxnSp>
              <p:nvCxnSpPr>
                <p:cNvPr id="68" name="直接连接符 67"/>
                <p:cNvCxnSpPr/>
                <p:nvPr/>
              </p:nvCxnSpPr>
              <p:spPr>
                <a:xfrm>
                  <a:off x="1446586" y="4136550"/>
                  <a:ext cx="0" cy="54000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69" name="文本框 68"/>
                <p:cNvSpPr txBox="1"/>
                <p:nvPr/>
              </p:nvSpPr>
              <p:spPr>
                <a:xfrm>
                  <a:off x="228733" y="4632900"/>
                  <a:ext cx="2660946" cy="482853"/>
                </a:xfrm>
                <a:prstGeom prst="rect">
                  <a:avLst/>
                </a:prstGeom>
                <a:noFill/>
                <a:ln>
                  <a:noFill/>
                </a:ln>
              </p:spPr>
              <p:txBody>
                <a:bodyPr wrap="square" lIns="91440" tIns="45720" rIns="91440" bIns="45720" anchor="b" anchorCtr="0">
                  <a:noAutofit/>
                </a:bodyPr>
                <a:lstStyle/>
                <a:p>
                  <a:pPr marL="0" marR="0" lvl="0" indent="0" defTabSz="913765" rtl="0" eaLnBrk="1" fontAlgn="auto" latinLnBrk="0" hangingPunct="1">
                    <a:spcBef>
                      <a:spcPts val="0"/>
                    </a:spcBef>
                    <a:spcAft>
                      <a:spcPts val="0"/>
                    </a:spcAft>
                    <a:buClrTx/>
                    <a:buSzPct val="25000"/>
                    <a:buFontTx/>
                    <a:buNone/>
                  </a:pPr>
                  <a:r>
                    <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rPr>
                    <a:t>创建基本页面结构</a:t>
                  </a:r>
                  <a:endPar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endParaRPr>
                </a:p>
              </p:txBody>
            </p:sp>
            <p:sp>
              <p:nvSpPr>
                <p:cNvPr id="70" name="文本框 69"/>
                <p:cNvSpPr txBox="1"/>
                <p:nvPr/>
              </p:nvSpPr>
              <p:spPr>
                <a:xfrm>
                  <a:off x="75373" y="5115753"/>
                  <a:ext cx="3288977" cy="1968389"/>
                </a:xfrm>
                <a:prstGeom prst="rect">
                  <a:avLst/>
                </a:prstGeom>
                <a:noFill/>
                <a:ln>
                  <a:noFill/>
                </a:ln>
              </p:spPr>
              <p:txBody>
                <a:bodyPr wrap="square" lIns="91440" tIns="45720" rIns="91440" bIns="45720" anchor="t" anchorCtr="0">
                  <a:noAutofit/>
                </a:bodyPr>
                <a:lstStyle/>
                <a:p>
                  <a:pPr>
                    <a:lnSpc>
                      <a:spcPct val="130000"/>
                    </a:lnSpc>
                  </a:pPr>
                  <a:r>
                    <a:rPr lang="zh-CN" altLang="en-US" sz="1300" b="1" spc="120" dirty="0">
                      <a:latin typeface="+mn-ea"/>
                    </a:rPr>
                    <a:t>使用</a:t>
                  </a:r>
                  <a:r>
                    <a:rPr lang="en-US" altLang="zh-CN" sz="1300" b="1" spc="120" dirty="0">
                      <a:latin typeface="+mn-ea"/>
                    </a:rPr>
                    <a:t>HTML</a:t>
                  </a:r>
                  <a:r>
                    <a:rPr lang="zh-CN" altLang="en-US" sz="1300" b="1" spc="120" dirty="0">
                      <a:latin typeface="+mn-ea"/>
                    </a:rPr>
                    <a:t>创建一个包含标题栏、数据展示区域、交互控件区域（如按钮、下拉菜单等）以及可视化图表展示区域的基本页面布局。应用</a:t>
                  </a:r>
                  <a:r>
                    <a:rPr lang="en-US" altLang="zh-CN" sz="1300" b="1" spc="120" dirty="0">
                      <a:latin typeface="+mn-ea"/>
                    </a:rPr>
                    <a:t>CSS</a:t>
                  </a:r>
                  <a:r>
                    <a:rPr lang="zh-CN" altLang="en-US" sz="1300" b="1" spc="120" dirty="0">
                      <a:latin typeface="+mn-ea"/>
                    </a:rPr>
                    <a:t>进行样式设计，使页面看起来美观、整洁且易于使用</a:t>
                  </a:r>
                  <a:endParaRPr lang="zh-CN" altLang="en-US" sz="1300" b="1" spc="120" dirty="0">
                    <a:latin typeface="+mn-ea"/>
                  </a:endParaRPr>
                </a:p>
              </p:txBody>
            </p:sp>
          </p:grpSp>
          <p:grpSp>
            <p:nvGrpSpPr>
              <p:cNvPr id="65" name="组合 64"/>
              <p:cNvGrpSpPr/>
              <p:nvPr/>
            </p:nvGrpSpPr>
            <p:grpSpPr>
              <a:xfrm>
                <a:off x="953405" y="3064556"/>
                <a:ext cx="508332" cy="508332"/>
                <a:chOff x="929341" y="2614613"/>
                <a:chExt cx="508332" cy="508332"/>
              </a:xfrm>
            </p:grpSpPr>
            <p:sp>
              <p:nvSpPr>
                <p:cNvPr id="66" name="椭圆 65"/>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67" name="椭圆 66"/>
                <p:cNvSpPr/>
                <p:nvPr/>
              </p:nvSpPr>
              <p:spPr>
                <a:xfrm>
                  <a:off x="996340" y="2681612"/>
                  <a:ext cx="374334" cy="374334"/>
                </a:xfrm>
                <a:prstGeom prst="ellipse">
                  <a:avLst/>
                </a:prstGeom>
                <a:gradFill flip="none" rotWithShape="1">
                  <a:gsLst>
                    <a:gs pos="0">
                      <a:schemeClr val="accent1">
                        <a:lumMod val="60000"/>
                        <a:lumOff val="40000"/>
                      </a:schemeClr>
                    </a:gs>
                    <a:gs pos="75000">
                      <a:schemeClr val="accent1"/>
                    </a:gs>
                  </a:gsLst>
                  <a:lin ang="2700000" scaled="1"/>
                  <a:tileRect/>
                </a:gradFill>
                <a:ln w="381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1</a:t>
                  </a:r>
                  <a:endParaRPr lang="zh-CN" altLang="en-US" sz="2400" b="1" dirty="0">
                    <a:solidFill>
                      <a:srgbClr val="FFFFFF"/>
                    </a:solidFill>
                  </a:endParaRPr>
                </a:p>
              </p:txBody>
            </p:sp>
          </p:grpSp>
        </p:grpSp>
        <p:grpSp>
          <p:nvGrpSpPr>
            <p:cNvPr id="25" name="组合 24"/>
            <p:cNvGrpSpPr/>
            <p:nvPr/>
          </p:nvGrpSpPr>
          <p:grpSpPr>
            <a:xfrm>
              <a:off x="2450035" y="1570075"/>
              <a:ext cx="3636895" cy="2671621"/>
              <a:chOff x="1574045" y="1256262"/>
              <a:chExt cx="3636895" cy="2671621"/>
            </a:xfrm>
          </p:grpSpPr>
          <p:grpSp>
            <p:nvGrpSpPr>
              <p:cNvPr id="57" name="组合 56"/>
              <p:cNvGrpSpPr/>
              <p:nvPr/>
            </p:nvGrpSpPr>
            <p:grpSpPr>
              <a:xfrm>
                <a:off x="1574045" y="1256262"/>
                <a:ext cx="3636895" cy="2306741"/>
                <a:chOff x="308214" y="4595769"/>
                <a:chExt cx="3636895" cy="2306741"/>
              </a:xfrm>
            </p:grpSpPr>
            <p:cxnSp>
              <p:nvCxnSpPr>
                <p:cNvPr id="61" name="直接连接符 60"/>
                <p:cNvCxnSpPr/>
                <p:nvPr/>
              </p:nvCxnSpPr>
              <p:spPr>
                <a:xfrm flipV="1">
                  <a:off x="1446586" y="6259720"/>
                  <a:ext cx="0" cy="64279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62" name="文本框 61"/>
                <p:cNvSpPr txBox="1"/>
                <p:nvPr/>
              </p:nvSpPr>
              <p:spPr>
                <a:xfrm>
                  <a:off x="376793" y="4595769"/>
                  <a:ext cx="2026479" cy="403265"/>
                </a:xfrm>
                <a:prstGeom prst="rect">
                  <a:avLst/>
                </a:prstGeom>
                <a:noFill/>
                <a:ln>
                  <a:noFill/>
                </a:ln>
              </p:spPr>
              <p:txBody>
                <a:bodyPr wrap="square" lIns="91440" tIns="45720" rIns="91440" bIns="45720" anchor="b" anchorCtr="0">
                  <a:noAutofit/>
                </a:bodyPr>
                <a:lstStyle/>
                <a:p>
                  <a:pPr marL="0" marR="0" lvl="0" indent="0" defTabSz="913765" rtl="0" eaLnBrk="1" fontAlgn="auto" latinLnBrk="0" hangingPunct="1">
                    <a:spcBef>
                      <a:spcPts val="0"/>
                    </a:spcBef>
                    <a:spcAft>
                      <a:spcPts val="0"/>
                    </a:spcAft>
                    <a:buClrTx/>
                    <a:buSzPct val="25000"/>
                    <a:buFontTx/>
                    <a:buNone/>
                  </a:pPr>
                  <a:r>
                    <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rPr>
                    <a:t>设置交互控件</a:t>
                  </a:r>
                  <a:endPar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endParaRPr>
                </a:p>
              </p:txBody>
            </p:sp>
            <p:sp>
              <p:nvSpPr>
                <p:cNvPr id="63" name="文本框 62"/>
                <p:cNvSpPr txBox="1"/>
                <p:nvPr/>
              </p:nvSpPr>
              <p:spPr>
                <a:xfrm>
                  <a:off x="308214" y="5004162"/>
                  <a:ext cx="3636895" cy="1871475"/>
                </a:xfrm>
                <a:prstGeom prst="rect">
                  <a:avLst/>
                </a:prstGeom>
                <a:noFill/>
                <a:ln>
                  <a:noFill/>
                </a:ln>
              </p:spPr>
              <p:txBody>
                <a:bodyPr wrap="square" lIns="91440" tIns="45720" rIns="91440" bIns="45720" anchor="t" anchorCtr="0">
                  <a:noAutofit/>
                </a:bodyPr>
                <a:lstStyle/>
                <a:p>
                  <a:pPr>
                    <a:lnSpc>
                      <a:spcPct val="120000"/>
                    </a:lnSpc>
                  </a:pPr>
                  <a:r>
                    <a:rPr lang="zh-CN" altLang="en-US" sz="1300" b="1" spc="120" dirty="0">
                      <a:latin typeface="+mn-ea"/>
                    </a:rPr>
                    <a:t>在交互控件区域添加按钮，比如“获取数据并分析”、“更新数据”等，用于触发与后端的交互操作。创建下拉菜单，用于选择不同的项目、时间段或者分析维度等，以便用户可以根据自己的需求定制分析内容</a:t>
                  </a:r>
                  <a:endParaRPr lang="zh-CN" altLang="en-US" sz="1300" b="1" spc="120" dirty="0">
                    <a:latin typeface="+mn-ea"/>
                  </a:endParaRPr>
                </a:p>
              </p:txBody>
            </p:sp>
          </p:grpSp>
          <p:grpSp>
            <p:nvGrpSpPr>
              <p:cNvPr id="58" name="组合 57"/>
              <p:cNvGrpSpPr/>
              <p:nvPr/>
            </p:nvGrpSpPr>
            <p:grpSpPr>
              <a:xfrm>
                <a:off x="2469679" y="3419551"/>
                <a:ext cx="508332" cy="508332"/>
                <a:chOff x="929341" y="2614613"/>
                <a:chExt cx="508332" cy="508332"/>
              </a:xfrm>
            </p:grpSpPr>
            <p:sp>
              <p:nvSpPr>
                <p:cNvPr id="59" name="椭圆 58"/>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60" name="椭圆 59"/>
                <p:cNvSpPr/>
                <p:nvPr/>
              </p:nvSpPr>
              <p:spPr>
                <a:xfrm>
                  <a:off x="996340" y="2681612"/>
                  <a:ext cx="374334" cy="374334"/>
                </a:xfrm>
                <a:prstGeom prst="ellipse">
                  <a:avLst/>
                </a:prstGeom>
                <a:gradFill flip="none" rotWithShape="1">
                  <a:gsLst>
                    <a:gs pos="0">
                      <a:schemeClr val="accent2">
                        <a:lumMod val="60000"/>
                        <a:lumOff val="40000"/>
                      </a:schemeClr>
                    </a:gs>
                    <a:gs pos="75000">
                      <a:schemeClr val="accent2"/>
                    </a:gs>
                  </a:gsLst>
                  <a:lin ang="2700000" scaled="1"/>
                  <a:tileRect/>
                </a:gradFill>
                <a:ln w="381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2</a:t>
                  </a:r>
                  <a:endParaRPr lang="zh-CN" altLang="en-US" sz="2400" b="1" dirty="0">
                    <a:solidFill>
                      <a:srgbClr val="FFFFFF"/>
                    </a:solidFill>
                  </a:endParaRPr>
                </a:p>
              </p:txBody>
            </p:sp>
          </p:grpSp>
        </p:grpSp>
        <p:grpSp>
          <p:nvGrpSpPr>
            <p:cNvPr id="28" name="组合 27"/>
            <p:cNvGrpSpPr/>
            <p:nvPr/>
          </p:nvGrpSpPr>
          <p:grpSpPr>
            <a:xfrm>
              <a:off x="4229464" y="4118380"/>
              <a:ext cx="3677503" cy="2634013"/>
              <a:chOff x="2842365" y="3998060"/>
              <a:chExt cx="3677503" cy="2634013"/>
            </a:xfrm>
          </p:grpSpPr>
          <p:grpSp>
            <p:nvGrpSpPr>
              <p:cNvPr id="50" name="组合 49"/>
              <p:cNvGrpSpPr/>
              <p:nvPr/>
            </p:nvGrpSpPr>
            <p:grpSpPr>
              <a:xfrm>
                <a:off x="2842365" y="4417805"/>
                <a:ext cx="3677503" cy="2214268"/>
                <a:chOff x="-16489" y="4046863"/>
                <a:chExt cx="3677503" cy="2214268"/>
              </a:xfrm>
            </p:grpSpPr>
            <p:cxnSp>
              <p:nvCxnSpPr>
                <p:cNvPr id="54" name="直接连接符 53"/>
                <p:cNvCxnSpPr/>
                <p:nvPr/>
              </p:nvCxnSpPr>
              <p:spPr>
                <a:xfrm>
                  <a:off x="1378172" y="4046863"/>
                  <a:ext cx="0" cy="54000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55" name="文本框 54"/>
                <p:cNvSpPr txBox="1"/>
                <p:nvPr/>
              </p:nvSpPr>
              <p:spPr>
                <a:xfrm>
                  <a:off x="113715" y="4654937"/>
                  <a:ext cx="2740193" cy="404528"/>
                </a:xfrm>
                <a:prstGeom prst="rect">
                  <a:avLst/>
                </a:prstGeom>
                <a:noFill/>
                <a:ln>
                  <a:noFill/>
                </a:ln>
              </p:spPr>
              <p:txBody>
                <a:bodyPr wrap="square" lIns="91440" tIns="45720" rIns="91440" bIns="45720" anchor="b" anchorCtr="0">
                  <a:noAutofit/>
                </a:bodyPr>
                <a:lstStyle/>
                <a:p>
                  <a:pPr marL="0" marR="0" lvl="0" indent="0" defTabSz="913765" rtl="0" eaLnBrk="1" fontAlgn="auto" latinLnBrk="0" hangingPunct="1">
                    <a:spcBef>
                      <a:spcPts val="0"/>
                    </a:spcBef>
                    <a:spcAft>
                      <a:spcPts val="0"/>
                    </a:spcAft>
                    <a:buClrTx/>
                    <a:buSzPct val="25000"/>
                    <a:buFontTx/>
                    <a:buNone/>
                  </a:pPr>
                  <a:r>
                    <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rPr>
                    <a:t>定义数据展示区域</a:t>
                  </a:r>
                  <a:endPar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endParaRPr>
                </a:p>
              </p:txBody>
            </p:sp>
            <p:sp>
              <p:nvSpPr>
                <p:cNvPr id="56" name="文本框 55"/>
                <p:cNvSpPr txBox="1"/>
                <p:nvPr/>
              </p:nvSpPr>
              <p:spPr>
                <a:xfrm>
                  <a:off x="-16489" y="5058007"/>
                  <a:ext cx="3677503" cy="1203124"/>
                </a:xfrm>
                <a:prstGeom prst="rect">
                  <a:avLst/>
                </a:prstGeom>
                <a:noFill/>
                <a:ln>
                  <a:noFill/>
                </a:ln>
              </p:spPr>
              <p:txBody>
                <a:bodyPr wrap="square" lIns="91440" tIns="45720" rIns="91440" bIns="45720" anchor="t" anchorCtr="0">
                  <a:noAutofit/>
                </a:bodyPr>
                <a:lstStyle/>
                <a:p>
                  <a:pPr>
                    <a:lnSpc>
                      <a:spcPct val="120000"/>
                    </a:lnSpc>
                  </a:pPr>
                  <a:r>
                    <a:rPr lang="zh-CN" altLang="en-US" sz="1300" b="1" spc="120" dirty="0">
                      <a:latin typeface="+mn-ea"/>
                    </a:rPr>
                    <a:t>预留区域用于展示从后端获取到的项目基础数据（如项目名称、描述等）以及经过大模型分析后返回的文本形式的分析结果，帮助用户判断两个项目的健康度对比</a:t>
                  </a:r>
                  <a:endParaRPr lang="zh-CN" altLang="en-US" sz="1300" b="1" spc="120" dirty="0">
                    <a:latin typeface="+mn-ea"/>
                  </a:endParaRPr>
                </a:p>
              </p:txBody>
            </p:sp>
          </p:grpSp>
          <p:grpSp>
            <p:nvGrpSpPr>
              <p:cNvPr id="51" name="组合 50"/>
              <p:cNvGrpSpPr/>
              <p:nvPr/>
            </p:nvGrpSpPr>
            <p:grpSpPr>
              <a:xfrm>
                <a:off x="4010017" y="3998060"/>
                <a:ext cx="508332" cy="508332"/>
                <a:chOff x="929341" y="2614613"/>
                <a:chExt cx="508332" cy="508332"/>
              </a:xfrm>
            </p:grpSpPr>
            <p:sp>
              <p:nvSpPr>
                <p:cNvPr id="52" name="椭圆 51"/>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53" name="椭圆 52"/>
                <p:cNvSpPr/>
                <p:nvPr/>
              </p:nvSpPr>
              <p:spPr>
                <a:xfrm>
                  <a:off x="996340" y="2681612"/>
                  <a:ext cx="374334" cy="374334"/>
                </a:xfrm>
                <a:prstGeom prst="ellipse">
                  <a:avLst/>
                </a:prstGeom>
                <a:gradFill flip="none" rotWithShape="1">
                  <a:gsLst>
                    <a:gs pos="0">
                      <a:schemeClr val="accent1">
                        <a:lumMod val="60000"/>
                        <a:lumOff val="40000"/>
                      </a:schemeClr>
                    </a:gs>
                    <a:gs pos="75000">
                      <a:schemeClr val="accent1"/>
                    </a:gs>
                  </a:gsLst>
                  <a:lin ang="2700000" scaled="1"/>
                  <a:tileRect/>
                </a:gradFill>
                <a:ln w="381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3</a:t>
                  </a:r>
                  <a:endParaRPr lang="zh-CN" altLang="en-US" sz="2400" b="1" dirty="0">
                    <a:solidFill>
                      <a:srgbClr val="FFFFFF"/>
                    </a:solidFill>
                  </a:endParaRPr>
                </a:p>
              </p:txBody>
            </p:sp>
          </p:grpSp>
        </p:grpSp>
        <p:grpSp>
          <p:nvGrpSpPr>
            <p:cNvPr id="34" name="组合 33"/>
            <p:cNvGrpSpPr/>
            <p:nvPr/>
          </p:nvGrpSpPr>
          <p:grpSpPr>
            <a:xfrm>
              <a:off x="8791255" y="3323290"/>
              <a:ext cx="2562776" cy="2074313"/>
              <a:chOff x="6446120" y="3741955"/>
              <a:chExt cx="2562776" cy="2074313"/>
            </a:xfrm>
          </p:grpSpPr>
          <p:grpSp>
            <p:nvGrpSpPr>
              <p:cNvPr id="43" name="组合 42"/>
              <p:cNvGrpSpPr/>
              <p:nvPr/>
            </p:nvGrpSpPr>
            <p:grpSpPr>
              <a:xfrm>
                <a:off x="6446120" y="4177342"/>
                <a:ext cx="2562776" cy="1638926"/>
                <a:chOff x="542280" y="4167183"/>
                <a:chExt cx="2562776" cy="1638926"/>
              </a:xfrm>
            </p:grpSpPr>
            <p:cxnSp>
              <p:nvCxnSpPr>
                <p:cNvPr id="47" name="直接连接符 46"/>
                <p:cNvCxnSpPr/>
                <p:nvPr/>
              </p:nvCxnSpPr>
              <p:spPr>
                <a:xfrm>
                  <a:off x="1446586" y="4167183"/>
                  <a:ext cx="0" cy="54000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48" name="文本框 47"/>
                <p:cNvSpPr txBox="1"/>
                <p:nvPr/>
              </p:nvSpPr>
              <p:spPr>
                <a:xfrm>
                  <a:off x="548630" y="5035297"/>
                  <a:ext cx="1930914" cy="325551"/>
                </a:xfrm>
                <a:prstGeom prst="rect">
                  <a:avLst/>
                </a:prstGeom>
                <a:noFill/>
                <a:ln>
                  <a:noFill/>
                </a:ln>
              </p:spPr>
              <p:txBody>
                <a:bodyPr wrap="square" lIns="91440" tIns="45720" rIns="91440" bIns="45720" anchor="b" anchorCtr="0">
                  <a:noAutofit/>
                </a:bodyPr>
                <a:lstStyle/>
                <a:p>
                  <a:pPr marL="0" marR="0" lvl="0" indent="0" defTabSz="913765" rtl="0" eaLnBrk="1" fontAlgn="auto" latinLnBrk="0" hangingPunct="1">
                    <a:spcBef>
                      <a:spcPts val="0"/>
                    </a:spcBef>
                    <a:spcAft>
                      <a:spcPts val="0"/>
                    </a:spcAft>
                    <a:buClrTx/>
                    <a:buSzPct val="25000"/>
                    <a:buFontTx/>
                    <a:buNone/>
                  </a:pPr>
                  <a:r>
                    <a:rPr kumimoji="0" lang="zh-CN" altLang="en-US" sz="3400" b="1" i="0" u="none" strike="noStrike" kern="1200" cap="none" spc="0" normalizeH="0" baseline="0" noProof="0" dirty="0">
                      <a:ln>
                        <a:noFill/>
                      </a:ln>
                      <a:solidFill>
                        <a:srgbClr val="0C80FF"/>
                      </a:solidFill>
                      <a:effectLst/>
                      <a:uLnTx/>
                      <a:uFillTx/>
                      <a:latin typeface="Times New Roman" panose="02020603050405020304" charset="0"/>
                      <a:ea typeface="汉仪粗仿宋简" panose="00020600040101010101" charset="-122"/>
                    </a:rPr>
                    <a:t>后端部分</a:t>
                  </a:r>
                  <a:endParaRPr kumimoji="0" lang="zh-CN" altLang="en-US" sz="3400" b="1" i="0" u="none" strike="noStrike" kern="1200" cap="none" spc="0" normalizeH="0" baseline="0" noProof="0" dirty="0">
                    <a:ln>
                      <a:noFill/>
                    </a:ln>
                    <a:solidFill>
                      <a:srgbClr val="0C80FF"/>
                    </a:solidFill>
                    <a:effectLst/>
                    <a:uLnTx/>
                    <a:uFillTx/>
                    <a:latin typeface="Times New Roman" panose="02020603050405020304" charset="0"/>
                    <a:ea typeface="汉仪粗仿宋简" panose="00020600040101010101" charset="-122"/>
                  </a:endParaRPr>
                </a:p>
              </p:txBody>
            </p:sp>
            <p:sp>
              <p:nvSpPr>
                <p:cNvPr id="49" name="文本框 48"/>
                <p:cNvSpPr txBox="1"/>
                <p:nvPr/>
              </p:nvSpPr>
              <p:spPr>
                <a:xfrm>
                  <a:off x="542280" y="5180840"/>
                  <a:ext cx="2562776" cy="625269"/>
                </a:xfrm>
                <a:prstGeom prst="rect">
                  <a:avLst/>
                </a:prstGeom>
                <a:noFill/>
                <a:ln>
                  <a:noFill/>
                </a:ln>
              </p:spPr>
              <p:txBody>
                <a:bodyPr wrap="square" lIns="91440" tIns="45720" rIns="91440" bIns="45720" anchor="t" anchorCtr="0">
                  <a:normAutofit/>
                </a:bodyPr>
                <a:lstStyle/>
                <a:p>
                  <a:pPr>
                    <a:lnSpc>
                      <a:spcPct val="120000"/>
                    </a:lnSpc>
                  </a:pPr>
                  <a:endParaRPr lang="zh-CN" altLang="en-US" sz="1200" dirty="0"/>
                </a:p>
              </p:txBody>
            </p:sp>
          </p:grpSp>
          <p:grpSp>
            <p:nvGrpSpPr>
              <p:cNvPr id="44" name="组合 43"/>
              <p:cNvGrpSpPr/>
              <p:nvPr/>
            </p:nvGrpSpPr>
            <p:grpSpPr>
              <a:xfrm>
                <a:off x="7090693" y="3741955"/>
                <a:ext cx="508332" cy="508332"/>
                <a:chOff x="929341" y="2614613"/>
                <a:chExt cx="508332" cy="508332"/>
              </a:xfrm>
            </p:grpSpPr>
            <p:sp>
              <p:nvSpPr>
                <p:cNvPr id="45" name="椭圆 44"/>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6" name="椭圆 45"/>
                <p:cNvSpPr/>
                <p:nvPr/>
              </p:nvSpPr>
              <p:spPr>
                <a:xfrm>
                  <a:off x="1001907" y="2701004"/>
                  <a:ext cx="374334" cy="374334"/>
                </a:xfrm>
                <a:prstGeom prst="ellipse">
                  <a:avLst/>
                </a:prstGeom>
                <a:gradFill flip="none" rotWithShape="1">
                  <a:gsLst>
                    <a:gs pos="0">
                      <a:schemeClr val="accent1">
                        <a:lumMod val="60000"/>
                        <a:lumOff val="40000"/>
                      </a:schemeClr>
                    </a:gs>
                    <a:gs pos="75000">
                      <a:schemeClr val="accent1"/>
                    </a:gs>
                  </a:gsLst>
                  <a:lin ang="2700000" scaled="1"/>
                  <a:tileRect/>
                </a:gradFill>
                <a:ln w="381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5</a:t>
                  </a:r>
                  <a:endParaRPr lang="zh-CN" altLang="en-US" sz="2400" b="1" dirty="0">
                    <a:solidFill>
                      <a:srgbClr val="FFFFFF"/>
                    </a:solidFill>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圆角 58"/>
          <p:cNvSpPr/>
          <p:nvPr/>
        </p:nvSpPr>
        <p:spPr>
          <a:xfrm>
            <a:off x="8618814" y="3884833"/>
            <a:ext cx="2201371" cy="438082"/>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p:cNvSpPr/>
          <p:nvPr/>
        </p:nvSpPr>
        <p:spPr>
          <a:xfrm>
            <a:off x="4412712" y="5012057"/>
            <a:ext cx="2273449" cy="4906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p:cNvSpPr/>
          <p:nvPr/>
        </p:nvSpPr>
        <p:spPr>
          <a:xfrm>
            <a:off x="789313" y="4014358"/>
            <a:ext cx="2556355" cy="4906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p:cNvSpPr/>
          <p:nvPr/>
        </p:nvSpPr>
        <p:spPr>
          <a:xfrm>
            <a:off x="7263656" y="1579821"/>
            <a:ext cx="2078818" cy="4906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2492461" y="1389525"/>
            <a:ext cx="3103828" cy="4906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p:cNvSpPr/>
          <p:nvPr/>
        </p:nvSpPr>
        <p:spPr>
          <a:xfrm>
            <a:off x="9869426" y="6191147"/>
            <a:ext cx="2238074" cy="56718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254152" y="1763088"/>
            <a:ext cx="1858183" cy="614815"/>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 y="1458466"/>
            <a:ext cx="12209425" cy="5402168"/>
            <a:chOff x="1" y="1458466"/>
            <a:chExt cx="12209425" cy="5402168"/>
          </a:xfrm>
        </p:grpSpPr>
        <p:sp>
          <p:nvSpPr>
            <p:cNvPr id="7" name="矩形 6"/>
            <p:cNvSpPr>
              <a:spLocks noChangeAspect="1"/>
            </p:cNvSpPr>
            <p:nvPr/>
          </p:nvSpPr>
          <p:spPr>
            <a:xfrm>
              <a:off x="199278" y="1763447"/>
              <a:ext cx="1983154" cy="61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buSzPct val="25000"/>
              </a:pPr>
              <a:r>
                <a:rPr lang="zh-CN" altLang="en-US" sz="3400" b="1" dirty="0">
                  <a:solidFill>
                    <a:srgbClr val="0C80FF"/>
                  </a:solidFill>
                  <a:latin typeface="Times New Roman" panose="02020603050405020304" charset="0"/>
                  <a:ea typeface="汉仪粗仿宋简" panose="00020600040101010101" charset="-122"/>
                </a:rPr>
                <a:t>后端部分</a:t>
              </a:r>
              <a:endParaRPr lang="zh-CN" altLang="en-US" sz="3400" b="1" dirty="0">
                <a:solidFill>
                  <a:srgbClr val="0C80FF"/>
                </a:solidFill>
                <a:latin typeface="Times New Roman" panose="02020603050405020304" charset="0"/>
                <a:ea typeface="汉仪粗仿宋简" panose="00020600040101010101" charset="-122"/>
              </a:endParaRPr>
            </a:p>
          </p:txBody>
        </p:sp>
        <p:sp>
          <p:nvSpPr>
            <p:cNvPr id="8" name="任意多边形: 形状 7"/>
            <p:cNvSpPr/>
            <p:nvPr/>
          </p:nvSpPr>
          <p:spPr>
            <a:xfrm>
              <a:off x="10577" y="3337379"/>
              <a:ext cx="12192000" cy="3523255"/>
            </a:xfrm>
            <a:custGeom>
              <a:avLst/>
              <a:gdLst>
                <a:gd name="connsiteX0" fmla="*/ 996516 w 12192000"/>
                <a:gd name="connsiteY0" fmla="*/ 704 h 3523255"/>
                <a:gd name="connsiteX1" fmla="*/ 6657549 w 12192000"/>
                <a:gd name="connsiteY1" fmla="*/ 952779 h 3523255"/>
                <a:gd name="connsiteX2" fmla="*/ 12148458 w 12192000"/>
                <a:gd name="connsiteY2" fmla="*/ 811558 h 3523255"/>
                <a:gd name="connsiteX3" fmla="*/ 12148459 w 12192000"/>
                <a:gd name="connsiteY3" fmla="*/ 824819 h 3523255"/>
                <a:gd name="connsiteX4" fmla="*/ 12168929 w 12192000"/>
                <a:gd name="connsiteY4" fmla="*/ 866295 h 3523255"/>
                <a:gd name="connsiteX5" fmla="*/ 12192000 w 12192000"/>
                <a:gd name="connsiteY5" fmla="*/ 911883 h 3523255"/>
                <a:gd name="connsiteX6" fmla="*/ 12192000 w 12192000"/>
                <a:gd name="connsiteY6" fmla="*/ 3523255 h 3523255"/>
                <a:gd name="connsiteX7" fmla="*/ 0 w 12192000"/>
                <a:gd name="connsiteY7" fmla="*/ 3523255 h 3523255"/>
                <a:gd name="connsiteX8" fmla="*/ 0 w 12192000"/>
                <a:gd name="connsiteY8" fmla="*/ 70082 h 3523255"/>
                <a:gd name="connsiteX9" fmla="*/ 256681 w 12192000"/>
                <a:gd name="connsiteY9" fmla="*/ 34982 h 3523255"/>
                <a:gd name="connsiteX10" fmla="*/ 773562 w 12192000"/>
                <a:gd name="connsiteY10" fmla="*/ 2136 h 3523255"/>
                <a:gd name="connsiteX11" fmla="*/ 996516 w 12192000"/>
                <a:gd name="connsiteY11" fmla="*/ 704 h 352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523255">
                  <a:moveTo>
                    <a:pt x="996516" y="704"/>
                  </a:moveTo>
                  <a:cubicBezTo>
                    <a:pt x="3266021" y="40079"/>
                    <a:pt x="4492075" y="1715133"/>
                    <a:pt x="6657549" y="952779"/>
                  </a:cubicBezTo>
                  <a:cubicBezTo>
                    <a:pt x="9174917" y="-17175"/>
                    <a:pt x="11111663" y="-131556"/>
                    <a:pt x="12148458" y="811558"/>
                  </a:cubicBezTo>
                  <a:cubicBezTo>
                    <a:pt x="12148458" y="815978"/>
                    <a:pt x="12148459" y="820399"/>
                    <a:pt x="12148459" y="824819"/>
                  </a:cubicBezTo>
                  <a:cubicBezTo>
                    <a:pt x="12147632" y="824323"/>
                    <a:pt x="12154962" y="838772"/>
                    <a:pt x="12168929" y="866295"/>
                  </a:cubicBezTo>
                  <a:lnTo>
                    <a:pt x="12192000" y="911883"/>
                  </a:lnTo>
                  <a:lnTo>
                    <a:pt x="12192000" y="3523255"/>
                  </a:lnTo>
                  <a:lnTo>
                    <a:pt x="0" y="3523255"/>
                  </a:lnTo>
                  <a:lnTo>
                    <a:pt x="0" y="70082"/>
                  </a:lnTo>
                  <a:lnTo>
                    <a:pt x="256681" y="34982"/>
                  </a:lnTo>
                  <a:cubicBezTo>
                    <a:pt x="434998" y="15013"/>
                    <a:pt x="607056" y="4520"/>
                    <a:pt x="773562" y="2136"/>
                  </a:cubicBezTo>
                  <a:cubicBezTo>
                    <a:pt x="849010" y="-135"/>
                    <a:pt x="923306" y="-567"/>
                    <a:pt x="996516" y="704"/>
                  </a:cubicBezTo>
                  <a:close/>
                </a:path>
              </a:pathLst>
            </a:custGeom>
            <a:gradFill>
              <a:gsLst>
                <a:gs pos="0">
                  <a:schemeClr val="accent1">
                    <a:lumMod val="60000"/>
                    <a:lumOff val="40000"/>
                    <a:alpha val="40000"/>
                  </a:schemeClr>
                </a:gs>
                <a:gs pos="75000">
                  <a:schemeClr val="bg1">
                    <a:alpha val="0"/>
                  </a:schemeClr>
                </a:gs>
              </a:gsLst>
              <a:lin ang="5400000" scaled="0"/>
            </a:gradFill>
            <a:ln w="12700">
              <a:noFill/>
            </a:ln>
            <a:effectLst>
              <a:outerShdw blurRad="1270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800" b="1" dirty="0">
                <a:solidFill>
                  <a:schemeClr val="accent1"/>
                </a:solidFill>
              </a:endParaRPr>
            </a:p>
          </p:txBody>
        </p:sp>
        <p:sp>
          <p:nvSpPr>
            <p:cNvPr id="9" name="任意多边形: 形状 8"/>
            <p:cNvSpPr/>
            <p:nvPr/>
          </p:nvSpPr>
          <p:spPr>
            <a:xfrm>
              <a:off x="1" y="3312454"/>
              <a:ext cx="12191999" cy="1181746"/>
            </a:xfrm>
            <a:custGeom>
              <a:avLst/>
              <a:gdLst>
                <a:gd name="connsiteX0" fmla="*/ 12192000 w 12192000"/>
                <a:gd name="connsiteY0" fmla="*/ 0 h 3545712"/>
                <a:gd name="connsiteX1" fmla="*/ 12192000 w 12192000"/>
                <a:gd name="connsiteY1" fmla="*/ 3523308 h 3545712"/>
                <a:gd name="connsiteX2" fmla="*/ 11940566 w 12192000"/>
                <a:gd name="connsiteY2" fmla="*/ 3536146 h 3545712"/>
                <a:gd name="connsiteX3" fmla="*/ 38450 w 12192000"/>
                <a:gd name="connsiteY3" fmla="*/ 2482056 h 3545712"/>
                <a:gd name="connsiteX4" fmla="*/ 1 w 12192000"/>
                <a:gd name="connsiteY4" fmla="*/ 2486524 h 3545712"/>
                <a:gd name="connsiteX5" fmla="*/ 0 w 12192000"/>
                <a:gd name="connsiteY5" fmla="*/ 1106436 h 3545712"/>
                <a:gd name="connsiteX6" fmla="*/ 0 w 12192000"/>
                <a:gd name="connsiteY6" fmla="*/ 416392 h 3545712"/>
                <a:gd name="connsiteX7" fmla="*/ 170812 w 12192000"/>
                <a:gd name="connsiteY7" fmla="*/ 375515 h 3545712"/>
                <a:gd name="connsiteX8" fmla="*/ 2665297 w 12192000"/>
                <a:gd name="connsiteY8" fmla="*/ 63493 h 3545712"/>
                <a:gd name="connsiteX9" fmla="*/ 11687173 w 12192000"/>
                <a:gd name="connsiteY9" fmla="*/ 81340 h 3545712"/>
                <a:gd name="connsiteX0-1" fmla="*/ 11687173 w 12192000"/>
                <a:gd name="connsiteY0-2" fmla="*/ 81340 h 3545712"/>
                <a:gd name="connsiteX1-3" fmla="*/ 12192000 w 12192000"/>
                <a:gd name="connsiteY1-4" fmla="*/ 0 h 3545712"/>
                <a:gd name="connsiteX2-5" fmla="*/ 12192000 w 12192000"/>
                <a:gd name="connsiteY2-6" fmla="*/ 3523308 h 3545712"/>
                <a:gd name="connsiteX3-7" fmla="*/ 11940566 w 12192000"/>
                <a:gd name="connsiteY3-8" fmla="*/ 3536146 h 3545712"/>
                <a:gd name="connsiteX4-9" fmla="*/ 38450 w 12192000"/>
                <a:gd name="connsiteY4-10" fmla="*/ 2482056 h 3545712"/>
                <a:gd name="connsiteX5-11" fmla="*/ 1 w 12192000"/>
                <a:gd name="connsiteY5-12" fmla="*/ 2486524 h 3545712"/>
                <a:gd name="connsiteX6-13" fmla="*/ 0 w 12192000"/>
                <a:gd name="connsiteY6-14" fmla="*/ 1106436 h 3545712"/>
                <a:gd name="connsiteX7-15" fmla="*/ 0 w 12192000"/>
                <a:gd name="connsiteY7-16" fmla="*/ 416392 h 3545712"/>
                <a:gd name="connsiteX8-17" fmla="*/ 170812 w 12192000"/>
                <a:gd name="connsiteY8-18" fmla="*/ 375515 h 3545712"/>
                <a:gd name="connsiteX9-19" fmla="*/ 2665297 w 12192000"/>
                <a:gd name="connsiteY9-20" fmla="*/ 63493 h 3545712"/>
                <a:gd name="connsiteX10" fmla="*/ 11778613 w 12192000"/>
                <a:gd name="connsiteY10" fmla="*/ 179906 h 3545712"/>
                <a:gd name="connsiteX0-21" fmla="*/ 11687173 w 12192000"/>
                <a:gd name="connsiteY0-22" fmla="*/ 81340 h 3545712"/>
                <a:gd name="connsiteX1-23" fmla="*/ 12192000 w 12192000"/>
                <a:gd name="connsiteY1-24" fmla="*/ 0 h 3545712"/>
                <a:gd name="connsiteX2-25" fmla="*/ 12192000 w 12192000"/>
                <a:gd name="connsiteY2-26" fmla="*/ 3523308 h 3545712"/>
                <a:gd name="connsiteX3-27" fmla="*/ 11940566 w 12192000"/>
                <a:gd name="connsiteY3-28" fmla="*/ 3536146 h 3545712"/>
                <a:gd name="connsiteX4-29" fmla="*/ 38450 w 12192000"/>
                <a:gd name="connsiteY4-30" fmla="*/ 2482056 h 3545712"/>
                <a:gd name="connsiteX5-31" fmla="*/ 1 w 12192000"/>
                <a:gd name="connsiteY5-32" fmla="*/ 2486524 h 3545712"/>
                <a:gd name="connsiteX6-33" fmla="*/ 0 w 12192000"/>
                <a:gd name="connsiteY6-34" fmla="*/ 1106436 h 3545712"/>
                <a:gd name="connsiteX7-35" fmla="*/ 0 w 12192000"/>
                <a:gd name="connsiteY7-36" fmla="*/ 416392 h 3545712"/>
                <a:gd name="connsiteX8-37" fmla="*/ 170812 w 12192000"/>
                <a:gd name="connsiteY8-38" fmla="*/ 375515 h 3545712"/>
                <a:gd name="connsiteX9-39" fmla="*/ 2665297 w 12192000"/>
                <a:gd name="connsiteY9-40" fmla="*/ 63493 h 3545712"/>
                <a:gd name="connsiteX0-41" fmla="*/ 12192000 w 12192000"/>
                <a:gd name="connsiteY0-42" fmla="*/ 0 h 3545712"/>
                <a:gd name="connsiteX1-43" fmla="*/ 12192000 w 12192000"/>
                <a:gd name="connsiteY1-44" fmla="*/ 3523308 h 3545712"/>
                <a:gd name="connsiteX2-45" fmla="*/ 11940566 w 12192000"/>
                <a:gd name="connsiteY2-46" fmla="*/ 3536146 h 3545712"/>
                <a:gd name="connsiteX3-47" fmla="*/ 38450 w 12192000"/>
                <a:gd name="connsiteY3-48" fmla="*/ 2482056 h 3545712"/>
                <a:gd name="connsiteX4-49" fmla="*/ 1 w 12192000"/>
                <a:gd name="connsiteY4-50" fmla="*/ 2486524 h 3545712"/>
                <a:gd name="connsiteX5-51" fmla="*/ 0 w 12192000"/>
                <a:gd name="connsiteY5-52" fmla="*/ 1106436 h 3545712"/>
                <a:gd name="connsiteX6-53" fmla="*/ 0 w 12192000"/>
                <a:gd name="connsiteY6-54" fmla="*/ 416392 h 3545712"/>
                <a:gd name="connsiteX7-55" fmla="*/ 170812 w 12192000"/>
                <a:gd name="connsiteY7-56" fmla="*/ 375515 h 3545712"/>
                <a:gd name="connsiteX8-57" fmla="*/ 2665297 w 12192000"/>
                <a:gd name="connsiteY8-58" fmla="*/ 63493 h 3545712"/>
                <a:gd name="connsiteX0-59" fmla="*/ 12192000 w 12192000"/>
                <a:gd name="connsiteY0-60" fmla="*/ 3459815 h 3482219"/>
                <a:gd name="connsiteX1-61" fmla="*/ 11940566 w 12192000"/>
                <a:gd name="connsiteY1-62" fmla="*/ 3472653 h 3482219"/>
                <a:gd name="connsiteX2-63" fmla="*/ 38450 w 12192000"/>
                <a:gd name="connsiteY2-64" fmla="*/ 2418563 h 3482219"/>
                <a:gd name="connsiteX3-65" fmla="*/ 1 w 12192000"/>
                <a:gd name="connsiteY3-66" fmla="*/ 2423031 h 3482219"/>
                <a:gd name="connsiteX4-67" fmla="*/ 0 w 12192000"/>
                <a:gd name="connsiteY4-68" fmla="*/ 1042943 h 3482219"/>
                <a:gd name="connsiteX5-69" fmla="*/ 0 w 12192000"/>
                <a:gd name="connsiteY5-70" fmla="*/ 352899 h 3482219"/>
                <a:gd name="connsiteX6-71" fmla="*/ 170812 w 12192000"/>
                <a:gd name="connsiteY6-72" fmla="*/ 312022 h 3482219"/>
                <a:gd name="connsiteX7-73" fmla="*/ 2665297 w 12192000"/>
                <a:gd name="connsiteY7-74" fmla="*/ 0 h 3482219"/>
                <a:gd name="connsiteX0-75" fmla="*/ 12192000 w 12192000"/>
                <a:gd name="connsiteY0-76" fmla="*/ 3147793 h 3170197"/>
                <a:gd name="connsiteX1-77" fmla="*/ 11940566 w 12192000"/>
                <a:gd name="connsiteY1-78" fmla="*/ 3160631 h 3170197"/>
                <a:gd name="connsiteX2-79" fmla="*/ 38450 w 12192000"/>
                <a:gd name="connsiteY2-80" fmla="*/ 2106541 h 3170197"/>
                <a:gd name="connsiteX3-81" fmla="*/ 1 w 12192000"/>
                <a:gd name="connsiteY3-82" fmla="*/ 2111009 h 3170197"/>
                <a:gd name="connsiteX4-83" fmla="*/ 0 w 12192000"/>
                <a:gd name="connsiteY4-84" fmla="*/ 730921 h 3170197"/>
                <a:gd name="connsiteX5-85" fmla="*/ 0 w 12192000"/>
                <a:gd name="connsiteY5-86" fmla="*/ 40877 h 3170197"/>
                <a:gd name="connsiteX6-87" fmla="*/ 170812 w 12192000"/>
                <a:gd name="connsiteY6-88" fmla="*/ 0 h 3170197"/>
                <a:gd name="connsiteX0-89" fmla="*/ 12192000 w 12192000"/>
                <a:gd name="connsiteY0-90" fmla="*/ 3106916 h 3129320"/>
                <a:gd name="connsiteX1-91" fmla="*/ 11940566 w 12192000"/>
                <a:gd name="connsiteY1-92" fmla="*/ 3119754 h 3129320"/>
                <a:gd name="connsiteX2-93" fmla="*/ 38450 w 12192000"/>
                <a:gd name="connsiteY2-94" fmla="*/ 2065664 h 3129320"/>
                <a:gd name="connsiteX3-95" fmla="*/ 1 w 12192000"/>
                <a:gd name="connsiteY3-96" fmla="*/ 2070132 h 3129320"/>
                <a:gd name="connsiteX4-97" fmla="*/ 0 w 12192000"/>
                <a:gd name="connsiteY4-98" fmla="*/ 690044 h 3129320"/>
                <a:gd name="connsiteX5-99" fmla="*/ 0 w 12192000"/>
                <a:gd name="connsiteY5-100" fmla="*/ 0 h 3129320"/>
                <a:gd name="connsiteX0-101" fmla="*/ 12192000 w 12192000"/>
                <a:gd name="connsiteY0-102" fmla="*/ 2416872 h 2439276"/>
                <a:gd name="connsiteX1-103" fmla="*/ 11940566 w 12192000"/>
                <a:gd name="connsiteY1-104" fmla="*/ 2429710 h 2439276"/>
                <a:gd name="connsiteX2-105" fmla="*/ 38450 w 12192000"/>
                <a:gd name="connsiteY2-106" fmla="*/ 1375620 h 2439276"/>
                <a:gd name="connsiteX3-107" fmla="*/ 1 w 12192000"/>
                <a:gd name="connsiteY3-108" fmla="*/ 1380088 h 2439276"/>
                <a:gd name="connsiteX4-109" fmla="*/ 0 w 12192000"/>
                <a:gd name="connsiteY4-110" fmla="*/ 0 h 2439276"/>
                <a:gd name="connsiteX0-111" fmla="*/ 12191999 w 12191999"/>
                <a:gd name="connsiteY0-112" fmla="*/ 1104527 h 1126931"/>
                <a:gd name="connsiteX1-113" fmla="*/ 11940565 w 12191999"/>
                <a:gd name="connsiteY1-114" fmla="*/ 1117365 h 1126931"/>
                <a:gd name="connsiteX2-115" fmla="*/ 38449 w 12191999"/>
                <a:gd name="connsiteY2-116" fmla="*/ 63275 h 1126931"/>
                <a:gd name="connsiteX3-117" fmla="*/ 0 w 12191999"/>
                <a:gd name="connsiteY3-118" fmla="*/ 67743 h 1126931"/>
                <a:gd name="connsiteX0-119" fmla="*/ 16217347 w 16217347"/>
                <a:gd name="connsiteY0-120" fmla="*/ 4860 h 1126931"/>
                <a:gd name="connsiteX1-121" fmla="*/ 11940565 w 16217347"/>
                <a:gd name="connsiteY1-122" fmla="*/ 1117365 h 1126931"/>
                <a:gd name="connsiteX2-123" fmla="*/ 38449 w 16217347"/>
                <a:gd name="connsiteY2-124" fmla="*/ 63275 h 1126931"/>
                <a:gd name="connsiteX3-125" fmla="*/ 0 w 16217347"/>
                <a:gd name="connsiteY3-126" fmla="*/ 67743 h 1126931"/>
                <a:gd name="connsiteX0-127" fmla="*/ 16217347 w 16217410"/>
                <a:gd name="connsiteY0-128" fmla="*/ 4860 h 1126931"/>
                <a:gd name="connsiteX1-129" fmla="*/ 11940565 w 16217410"/>
                <a:gd name="connsiteY1-130" fmla="*/ 1117365 h 1126931"/>
                <a:gd name="connsiteX2-131" fmla="*/ 38449 w 16217410"/>
                <a:gd name="connsiteY2-132" fmla="*/ 63275 h 1126931"/>
                <a:gd name="connsiteX3-133" fmla="*/ 0 w 16217410"/>
                <a:gd name="connsiteY3-134" fmla="*/ 67743 h 1126931"/>
                <a:gd name="connsiteX0-135" fmla="*/ 16217347 w 16217944"/>
                <a:gd name="connsiteY0-136" fmla="*/ 4860 h 1126931"/>
                <a:gd name="connsiteX1-137" fmla="*/ 11940565 w 16217944"/>
                <a:gd name="connsiteY1-138" fmla="*/ 1117365 h 1126931"/>
                <a:gd name="connsiteX2-139" fmla="*/ 38449 w 16217944"/>
                <a:gd name="connsiteY2-140" fmla="*/ 63275 h 1126931"/>
                <a:gd name="connsiteX3-141" fmla="*/ 0 w 16217944"/>
                <a:gd name="connsiteY3-142" fmla="*/ 67743 h 1126931"/>
                <a:gd name="connsiteX0-143" fmla="*/ 16764000 w 16764088"/>
                <a:gd name="connsiteY0-144" fmla="*/ 686687 h 1326189"/>
                <a:gd name="connsiteX1-145" fmla="*/ 11940565 w 16764088"/>
                <a:gd name="connsiteY1-146" fmla="*/ 1126669 h 1326189"/>
                <a:gd name="connsiteX2-147" fmla="*/ 38449 w 16764088"/>
                <a:gd name="connsiteY2-148" fmla="*/ 72579 h 1326189"/>
                <a:gd name="connsiteX3-149" fmla="*/ 0 w 16764088"/>
                <a:gd name="connsiteY3-150" fmla="*/ 77047 h 1326189"/>
                <a:gd name="connsiteX0-151" fmla="*/ 16764000 w 16764000"/>
                <a:gd name="connsiteY0-152" fmla="*/ 686687 h 1132345"/>
                <a:gd name="connsiteX1-153" fmla="*/ 11940565 w 16764000"/>
                <a:gd name="connsiteY1-154" fmla="*/ 1126669 h 1132345"/>
                <a:gd name="connsiteX2-155" fmla="*/ 38449 w 16764000"/>
                <a:gd name="connsiteY2-156" fmla="*/ 72579 h 1132345"/>
                <a:gd name="connsiteX3-157" fmla="*/ 0 w 16764000"/>
                <a:gd name="connsiteY3-158" fmla="*/ 77047 h 1132345"/>
                <a:gd name="connsiteX0-159" fmla="*/ 16764000 w 16764000"/>
                <a:gd name="connsiteY0-160" fmla="*/ 710823 h 751810"/>
                <a:gd name="connsiteX1-161" fmla="*/ 9231461 w 16764000"/>
                <a:gd name="connsiteY1-162" fmla="*/ 743732 h 751810"/>
                <a:gd name="connsiteX2-163" fmla="*/ 38449 w 16764000"/>
                <a:gd name="connsiteY2-164" fmla="*/ 96715 h 751810"/>
                <a:gd name="connsiteX3-165" fmla="*/ 0 w 16764000"/>
                <a:gd name="connsiteY3-166" fmla="*/ 101183 h 751810"/>
                <a:gd name="connsiteX0-167" fmla="*/ 16764000 w 16764000"/>
                <a:gd name="connsiteY0-168" fmla="*/ 672755 h 880897"/>
                <a:gd name="connsiteX1-169" fmla="*/ 9231461 w 16764000"/>
                <a:gd name="connsiteY1-170" fmla="*/ 705664 h 880897"/>
                <a:gd name="connsiteX2-171" fmla="*/ 38449 w 16764000"/>
                <a:gd name="connsiteY2-172" fmla="*/ 58647 h 880897"/>
                <a:gd name="connsiteX3-173" fmla="*/ 0 w 16764000"/>
                <a:gd name="connsiteY3-174" fmla="*/ 63115 h 880897"/>
              </a:gdLst>
              <a:ahLst/>
              <a:cxnLst>
                <a:cxn ang="0">
                  <a:pos x="connsiteX0-1" y="connsiteY0-2"/>
                </a:cxn>
                <a:cxn ang="0">
                  <a:pos x="connsiteX1-3" y="connsiteY1-4"/>
                </a:cxn>
                <a:cxn ang="0">
                  <a:pos x="connsiteX2-5" y="connsiteY2-6"/>
                </a:cxn>
                <a:cxn ang="0">
                  <a:pos x="connsiteX3-7" y="connsiteY3-8"/>
                </a:cxn>
              </a:cxnLst>
              <a:rect l="l" t="t" r="r" b="b"/>
              <a:pathLst>
                <a:path w="16764000" h="880897">
                  <a:moveTo>
                    <a:pt x="16764000" y="672755"/>
                  </a:moveTo>
                  <a:cubicBezTo>
                    <a:pt x="15338406" y="-110605"/>
                    <a:pt x="12622993" y="-15599"/>
                    <a:pt x="9231461" y="705664"/>
                  </a:cubicBezTo>
                  <a:cubicBezTo>
                    <a:pt x="5839929" y="1426927"/>
                    <a:pt x="4103014" y="-337195"/>
                    <a:pt x="38449" y="58647"/>
                  </a:cubicBezTo>
                  <a:lnTo>
                    <a:pt x="0" y="63115"/>
                  </a:lnTo>
                </a:path>
              </a:pathLst>
            </a:custGeom>
            <a:noFill/>
            <a:ln w="12700">
              <a:solidFill>
                <a:schemeClr val="accent1"/>
              </a:solidFill>
            </a:ln>
            <a:effectLst>
              <a:outerShdw blurRad="1270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dirty="0">
                <a:solidFill>
                  <a:schemeClr val="accent1"/>
                </a:solidFill>
              </a:endParaRPr>
            </a:p>
          </p:txBody>
        </p:sp>
        <p:grpSp>
          <p:nvGrpSpPr>
            <p:cNvPr id="10" name="组合 9"/>
            <p:cNvGrpSpPr/>
            <p:nvPr/>
          </p:nvGrpSpPr>
          <p:grpSpPr>
            <a:xfrm>
              <a:off x="7162763" y="1512822"/>
              <a:ext cx="3560232" cy="2683334"/>
              <a:chOff x="5314483" y="2034380"/>
              <a:chExt cx="3560232" cy="2683334"/>
            </a:xfrm>
          </p:grpSpPr>
          <p:grpSp>
            <p:nvGrpSpPr>
              <p:cNvPr id="43" name="组合 42"/>
              <p:cNvGrpSpPr/>
              <p:nvPr/>
            </p:nvGrpSpPr>
            <p:grpSpPr>
              <a:xfrm>
                <a:off x="5314483" y="2034380"/>
                <a:ext cx="3560232" cy="2215907"/>
                <a:chOff x="949506" y="4835112"/>
                <a:chExt cx="3560232" cy="2215907"/>
              </a:xfrm>
            </p:grpSpPr>
            <p:cxnSp>
              <p:nvCxnSpPr>
                <p:cNvPr id="47" name="直接连接符 46"/>
                <p:cNvCxnSpPr/>
                <p:nvPr/>
              </p:nvCxnSpPr>
              <p:spPr>
                <a:xfrm flipV="1">
                  <a:off x="1446586" y="6408229"/>
                  <a:ext cx="0" cy="64279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48" name="文本框 47"/>
                <p:cNvSpPr txBox="1"/>
                <p:nvPr/>
              </p:nvSpPr>
              <p:spPr>
                <a:xfrm>
                  <a:off x="1057093" y="4835112"/>
                  <a:ext cx="2453710" cy="523878"/>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pPr>
                  <a:r>
                    <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rPr>
                    <a:t>选择可视化库</a:t>
                  </a:r>
                  <a:endPar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endParaRPr>
                </a:p>
              </p:txBody>
            </p:sp>
            <p:sp>
              <p:nvSpPr>
                <p:cNvPr id="49" name="文本框 48"/>
                <p:cNvSpPr txBox="1"/>
                <p:nvPr/>
              </p:nvSpPr>
              <p:spPr>
                <a:xfrm>
                  <a:off x="949506" y="5337360"/>
                  <a:ext cx="3560232" cy="1260613"/>
                </a:xfrm>
                <a:prstGeom prst="rect">
                  <a:avLst/>
                </a:prstGeom>
                <a:noFill/>
                <a:ln>
                  <a:noFill/>
                </a:ln>
              </p:spPr>
              <p:txBody>
                <a:bodyPr wrap="square" lIns="91440" tIns="45720" rIns="91440" bIns="45720" anchor="t" anchorCtr="0">
                  <a:normAutofit/>
                </a:bodyPr>
                <a:lstStyle/>
                <a:p>
                  <a:pPr>
                    <a:lnSpc>
                      <a:spcPct val="120000"/>
                    </a:lnSpc>
                  </a:pPr>
                  <a:r>
                    <a:rPr lang="zh-CN" altLang="en-US" sz="1300" b="1" spc="120" dirty="0">
                      <a:latin typeface="+mn-ea"/>
                    </a:rPr>
                    <a:t>根据呈现的不同内容，选择合适的可视化库，如</a:t>
                  </a:r>
                  <a:r>
                    <a:rPr lang="en-US" altLang="zh-CN" sz="1300" b="1" spc="120" dirty="0">
                      <a:latin typeface="+mn-ea"/>
                    </a:rPr>
                    <a:t>EChart.js</a:t>
                  </a:r>
                  <a:r>
                    <a:rPr lang="zh-CN" altLang="en-US" sz="1300" b="1" spc="120" dirty="0">
                      <a:latin typeface="+mn-ea"/>
                    </a:rPr>
                    <a:t>（简单易用，适合快速创建常见图表）、</a:t>
                  </a:r>
                  <a:r>
                    <a:rPr lang="en-US" altLang="zh-CN" sz="1300" b="1" spc="120" dirty="0">
                      <a:latin typeface="+mn-ea"/>
                    </a:rPr>
                    <a:t>D3.js</a:t>
                  </a:r>
                  <a:r>
                    <a:rPr lang="zh-CN" altLang="en-US" sz="1300" b="1" spc="120" dirty="0">
                      <a:latin typeface="+mn-ea"/>
                    </a:rPr>
                    <a:t>（功能强大，可实现高度定制化的可视化效果）等</a:t>
                  </a:r>
                  <a:endParaRPr lang="zh-CN" altLang="en-US" sz="1300" b="1" spc="120" dirty="0">
                    <a:latin typeface="+mn-ea"/>
                  </a:endParaRPr>
                </a:p>
              </p:txBody>
            </p:sp>
          </p:grpSp>
          <p:grpSp>
            <p:nvGrpSpPr>
              <p:cNvPr id="44" name="组合 43"/>
              <p:cNvGrpSpPr/>
              <p:nvPr/>
            </p:nvGrpSpPr>
            <p:grpSpPr>
              <a:xfrm>
                <a:off x="5550355" y="4209382"/>
                <a:ext cx="508332" cy="508332"/>
                <a:chOff x="929341" y="2614613"/>
                <a:chExt cx="508332" cy="508332"/>
              </a:xfrm>
            </p:grpSpPr>
            <p:sp>
              <p:nvSpPr>
                <p:cNvPr id="45" name="椭圆 44"/>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6" name="椭圆 45"/>
                <p:cNvSpPr/>
                <p:nvPr/>
              </p:nvSpPr>
              <p:spPr>
                <a:xfrm>
                  <a:off x="996340" y="2681612"/>
                  <a:ext cx="374334" cy="374334"/>
                </a:xfrm>
                <a:prstGeom prst="ellipse">
                  <a:avLst/>
                </a:prstGeom>
                <a:gradFill flip="none" rotWithShape="1">
                  <a:gsLst>
                    <a:gs pos="0">
                      <a:schemeClr val="accent2">
                        <a:lumMod val="60000"/>
                        <a:lumOff val="40000"/>
                      </a:schemeClr>
                    </a:gs>
                    <a:gs pos="75000">
                      <a:schemeClr val="accent2"/>
                    </a:gs>
                  </a:gsLst>
                  <a:lin ang="2700000" scaled="1"/>
                  <a:tileRect/>
                </a:gradFill>
                <a:ln w="381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9</a:t>
                  </a:r>
                  <a:endParaRPr lang="zh-CN" altLang="en-US" sz="2400" b="1" dirty="0">
                    <a:solidFill>
                      <a:srgbClr val="FFFFFF"/>
                    </a:solidFill>
                  </a:endParaRPr>
                </a:p>
              </p:txBody>
            </p:sp>
          </p:grpSp>
        </p:grpSp>
        <p:grpSp>
          <p:nvGrpSpPr>
            <p:cNvPr id="11" name="组合 10"/>
            <p:cNvGrpSpPr/>
            <p:nvPr/>
          </p:nvGrpSpPr>
          <p:grpSpPr>
            <a:xfrm>
              <a:off x="680048" y="3064556"/>
              <a:ext cx="3307219" cy="3551781"/>
              <a:chOff x="332340" y="3064556"/>
              <a:chExt cx="3307219" cy="3551781"/>
            </a:xfrm>
          </p:grpSpPr>
          <p:grpSp>
            <p:nvGrpSpPr>
              <p:cNvPr id="36" name="组合 35"/>
              <p:cNvGrpSpPr/>
              <p:nvPr/>
            </p:nvGrpSpPr>
            <p:grpSpPr>
              <a:xfrm>
                <a:off x="332340" y="3503919"/>
                <a:ext cx="3307219" cy="3112418"/>
                <a:chOff x="573945" y="4136550"/>
                <a:chExt cx="3307219" cy="3112418"/>
              </a:xfrm>
            </p:grpSpPr>
            <p:cxnSp>
              <p:nvCxnSpPr>
                <p:cNvPr id="40" name="直接连接符 39"/>
                <p:cNvCxnSpPr/>
                <p:nvPr/>
              </p:nvCxnSpPr>
              <p:spPr>
                <a:xfrm>
                  <a:off x="1446586" y="4136550"/>
                  <a:ext cx="0" cy="54000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41" name="文本框 40"/>
                <p:cNvSpPr txBox="1"/>
                <p:nvPr/>
              </p:nvSpPr>
              <p:spPr>
                <a:xfrm>
                  <a:off x="653265" y="4646989"/>
                  <a:ext cx="2705933" cy="482853"/>
                </a:xfrm>
                <a:prstGeom prst="rect">
                  <a:avLst/>
                </a:prstGeom>
                <a:noFill/>
                <a:ln>
                  <a:noFill/>
                </a:ln>
              </p:spPr>
              <p:txBody>
                <a:bodyPr wrap="square" lIns="91440" tIns="45720" rIns="91440" bIns="45720" anchor="b" anchorCtr="0">
                  <a:noAutofit/>
                </a:bodyPr>
                <a:lstStyle/>
                <a:p>
                  <a:pPr marL="0" marR="0" lvl="0" indent="0" defTabSz="913765" rtl="0" eaLnBrk="1" fontAlgn="auto" latinLnBrk="0" hangingPunct="1">
                    <a:spcBef>
                      <a:spcPts val="0"/>
                    </a:spcBef>
                    <a:spcAft>
                      <a:spcPts val="0"/>
                    </a:spcAft>
                    <a:buClrTx/>
                    <a:buSzPct val="25000"/>
                    <a:buFontTx/>
                    <a:buNone/>
                  </a:pPr>
                  <a:r>
                    <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rPr>
                    <a:t>数据获取与预处理</a:t>
                  </a:r>
                  <a:endParaRPr kumimoji="0" lang="zh-CN" altLang="en-US" sz="2400" b="1" i="0" u="none" strike="noStrike" kern="1200" cap="none" spc="0" normalizeH="0" baseline="0" noProof="0" dirty="0">
                    <a:ln>
                      <a:noFill/>
                    </a:ln>
                    <a:effectLst/>
                    <a:uLnTx/>
                    <a:uFillTx/>
                    <a:latin typeface="Times New Roman" panose="02020603050405020304" charset="0"/>
                    <a:ea typeface="汉仪粗仿宋简" panose="00020600040101010101" charset="-122"/>
                  </a:endParaRPr>
                </a:p>
              </p:txBody>
            </p:sp>
            <p:sp>
              <p:nvSpPr>
                <p:cNvPr id="42" name="文本框 41"/>
                <p:cNvSpPr txBox="1"/>
                <p:nvPr/>
              </p:nvSpPr>
              <p:spPr>
                <a:xfrm>
                  <a:off x="573945" y="5098645"/>
                  <a:ext cx="3307219" cy="2150323"/>
                </a:xfrm>
                <a:prstGeom prst="rect">
                  <a:avLst/>
                </a:prstGeom>
                <a:noFill/>
                <a:ln>
                  <a:noFill/>
                </a:ln>
              </p:spPr>
              <p:txBody>
                <a:bodyPr wrap="square" lIns="91440" tIns="45720" rIns="91440" bIns="45720" anchor="t" anchorCtr="0">
                  <a:noAutofit/>
                </a:bodyPr>
                <a:lstStyle/>
                <a:p>
                  <a:pPr>
                    <a:lnSpc>
                      <a:spcPct val="120000"/>
                    </a:lnSpc>
                  </a:pPr>
                  <a:r>
                    <a:rPr lang="zh-CN" altLang="en-US" sz="1300" b="1" spc="120" dirty="0">
                      <a:latin typeface="+mn-ea"/>
                    </a:rPr>
                    <a:t>使用</a:t>
                  </a:r>
                  <a:r>
                    <a:rPr lang="en-US" altLang="zh-CN" sz="1300" b="1" spc="120" dirty="0">
                      <a:latin typeface="+mn-ea"/>
                    </a:rPr>
                    <a:t>Flask</a:t>
                  </a:r>
                  <a:r>
                    <a:rPr lang="zh-CN" altLang="en-US" sz="1300" b="1" spc="120" dirty="0">
                      <a:latin typeface="+mn-ea"/>
                    </a:rPr>
                    <a:t>创建路由端点，当前端发送请求（如点击“获取数据并分析”按钮）时，后端根据请求参数（如所选项目、时间段等）从相应的数据文件（如</a:t>
                  </a:r>
                  <a:r>
                    <a:rPr lang="en-US" altLang="zh-CN" sz="1300" b="1" spc="120" dirty="0">
                      <a:latin typeface="+mn-ea"/>
                    </a:rPr>
                    <a:t>X-</a:t>
                  </a:r>
                  <a:r>
                    <a:rPr lang="zh-CN" altLang="en-US" sz="1300" b="1" spc="120" dirty="0">
                      <a:latin typeface="+mn-ea"/>
                    </a:rPr>
                    <a:t>实验室的各类</a:t>
                  </a:r>
                  <a:r>
                    <a:rPr lang="en-US" altLang="zh-CN" sz="1300" b="1" spc="120" dirty="0">
                      <a:latin typeface="+mn-ea"/>
                    </a:rPr>
                    <a:t>.</a:t>
                  </a:r>
                  <a:r>
                    <a:rPr lang="en-US" altLang="zh-CN" sz="1300" b="1" spc="120" dirty="0" err="1">
                      <a:latin typeface="+mn-ea"/>
                    </a:rPr>
                    <a:t>json</a:t>
                  </a:r>
                  <a:r>
                    <a:rPr lang="zh-CN" altLang="en-US" sz="1300" b="1" spc="120" dirty="0">
                      <a:latin typeface="+mn-ea"/>
                    </a:rPr>
                    <a:t>文件）中获取相关数据。对获取到的数据进行必要的预处理，比如数据格式的清理、转换等，使其符合后续分析和传递给大模型的要求</a:t>
                  </a:r>
                  <a:endParaRPr lang="zh-CN" altLang="en-US" sz="1300" b="1" spc="120" dirty="0">
                    <a:latin typeface="+mn-ea"/>
                  </a:endParaRPr>
                </a:p>
              </p:txBody>
            </p:sp>
          </p:grpSp>
          <p:grpSp>
            <p:nvGrpSpPr>
              <p:cNvPr id="37" name="组合 36"/>
              <p:cNvGrpSpPr/>
              <p:nvPr/>
            </p:nvGrpSpPr>
            <p:grpSpPr>
              <a:xfrm>
                <a:off x="953405" y="3064556"/>
                <a:ext cx="508332" cy="508332"/>
                <a:chOff x="929341" y="2614613"/>
                <a:chExt cx="508332" cy="508332"/>
              </a:xfrm>
            </p:grpSpPr>
            <p:sp>
              <p:nvSpPr>
                <p:cNvPr id="38" name="椭圆 37"/>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9" name="椭圆 38"/>
                <p:cNvSpPr/>
                <p:nvPr/>
              </p:nvSpPr>
              <p:spPr>
                <a:xfrm>
                  <a:off x="996340" y="2681612"/>
                  <a:ext cx="374334" cy="374334"/>
                </a:xfrm>
                <a:prstGeom prst="ellipse">
                  <a:avLst/>
                </a:prstGeom>
                <a:gradFill flip="none" rotWithShape="1">
                  <a:gsLst>
                    <a:gs pos="0">
                      <a:schemeClr val="accent1">
                        <a:lumMod val="60000"/>
                        <a:lumOff val="40000"/>
                      </a:schemeClr>
                    </a:gs>
                    <a:gs pos="75000">
                      <a:schemeClr val="accent1"/>
                    </a:gs>
                  </a:gsLst>
                  <a:lin ang="2700000" scaled="1"/>
                  <a:tileRect/>
                </a:gradFill>
                <a:ln w="381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6</a:t>
                  </a:r>
                  <a:endParaRPr lang="zh-CN" altLang="en-US" sz="2400" b="1" dirty="0">
                    <a:solidFill>
                      <a:srgbClr val="FFFFFF"/>
                    </a:solidFill>
                  </a:endParaRPr>
                </a:p>
              </p:txBody>
            </p:sp>
          </p:grpSp>
        </p:grpSp>
        <p:grpSp>
          <p:nvGrpSpPr>
            <p:cNvPr id="12" name="组合 11"/>
            <p:cNvGrpSpPr/>
            <p:nvPr/>
          </p:nvGrpSpPr>
          <p:grpSpPr>
            <a:xfrm>
              <a:off x="2403189" y="1458466"/>
              <a:ext cx="4516836" cy="2783230"/>
              <a:chOff x="1527199" y="1144653"/>
              <a:chExt cx="4516836" cy="2783230"/>
            </a:xfrm>
          </p:grpSpPr>
          <p:grpSp>
            <p:nvGrpSpPr>
              <p:cNvPr id="29" name="组合 28"/>
              <p:cNvGrpSpPr/>
              <p:nvPr/>
            </p:nvGrpSpPr>
            <p:grpSpPr>
              <a:xfrm>
                <a:off x="1527199" y="1144653"/>
                <a:ext cx="4516836" cy="2426367"/>
                <a:chOff x="261368" y="4484160"/>
                <a:chExt cx="4516836" cy="2426367"/>
              </a:xfrm>
            </p:grpSpPr>
            <p:cxnSp>
              <p:nvCxnSpPr>
                <p:cNvPr id="33" name="直接连接符 32"/>
                <p:cNvCxnSpPr/>
                <p:nvPr/>
              </p:nvCxnSpPr>
              <p:spPr>
                <a:xfrm flipV="1">
                  <a:off x="1446586" y="6259720"/>
                  <a:ext cx="0" cy="64279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34" name="文本框 33"/>
                <p:cNvSpPr txBox="1"/>
                <p:nvPr/>
              </p:nvSpPr>
              <p:spPr>
                <a:xfrm>
                  <a:off x="322805" y="4484160"/>
                  <a:ext cx="3159499" cy="403497"/>
                </a:xfrm>
                <a:prstGeom prst="rect">
                  <a:avLst/>
                </a:prstGeom>
                <a:noFill/>
                <a:ln>
                  <a:noFill/>
                </a:ln>
              </p:spPr>
              <p:txBody>
                <a:bodyPr wrap="square" lIns="91440" tIns="45720" rIns="91440" bIns="45720" anchor="b" anchorCtr="0">
                  <a:noAutofit/>
                </a:bodyPr>
                <a:lstStyle/>
                <a:p>
                  <a:pPr marL="0" marR="0" lvl="0" indent="0" defTabSz="913765" rtl="0" eaLnBrk="1" fontAlgn="auto" latinLnBrk="0" hangingPunct="1">
                    <a:spcBef>
                      <a:spcPts val="0"/>
                    </a:spcBef>
                    <a:spcAft>
                      <a:spcPts val="0"/>
                    </a:spcAft>
                    <a:buClrTx/>
                    <a:buSzPct val="25000"/>
                    <a:buFontTx/>
                    <a:buNone/>
                  </a:pPr>
                  <a:r>
                    <a:rPr kumimoji="0" lang="zh-CN" altLang="en-US" sz="2400" b="1" i="0" u="none" strike="noStrike" kern="1200" cap="none" spc="0" normalizeH="0" baseline="0" noProof="0" dirty="0">
                      <a:ln>
                        <a:noFill/>
                      </a:ln>
                      <a:effectLst/>
                      <a:uLnTx/>
                      <a:uFillTx/>
                      <a:latin typeface="+mj-ea"/>
                      <a:ea typeface="+mj-ea"/>
                    </a:rPr>
                    <a:t>大模型</a:t>
                  </a:r>
                  <a:r>
                    <a:rPr kumimoji="0" lang="en-US" altLang="zh-CN" sz="2400" b="1" i="0" u="none" strike="noStrike" kern="1200" cap="none" spc="0" normalizeH="0" baseline="0" noProof="0" dirty="0">
                      <a:ln>
                        <a:noFill/>
                      </a:ln>
                      <a:effectLst/>
                      <a:uLnTx/>
                      <a:uFillTx/>
                      <a:latin typeface="+mj-ea"/>
                      <a:ea typeface="+mj-ea"/>
                    </a:rPr>
                    <a:t>API</a:t>
                  </a:r>
                  <a:r>
                    <a:rPr kumimoji="0" lang="zh-CN" altLang="en-US" sz="2400" b="1" i="0" u="none" strike="noStrike" kern="1200" cap="none" spc="0" normalizeH="0" baseline="0" noProof="0" dirty="0">
                      <a:ln>
                        <a:noFill/>
                      </a:ln>
                      <a:effectLst/>
                      <a:uLnTx/>
                      <a:uFillTx/>
                      <a:latin typeface="+mj-ea"/>
                      <a:ea typeface="+mj-ea"/>
                    </a:rPr>
                    <a:t>调用与分析</a:t>
                  </a:r>
                  <a:endParaRPr kumimoji="0" lang="zh-CN" altLang="en-US" sz="2400" b="1" i="0" u="none" strike="noStrike" kern="1200" cap="none" spc="0" normalizeH="0" baseline="0" noProof="0" dirty="0">
                    <a:ln>
                      <a:noFill/>
                    </a:ln>
                    <a:effectLst/>
                    <a:uLnTx/>
                    <a:uFillTx/>
                    <a:latin typeface="+mj-ea"/>
                    <a:ea typeface="+mj-ea"/>
                  </a:endParaRPr>
                </a:p>
              </p:txBody>
            </p:sp>
            <p:sp>
              <p:nvSpPr>
                <p:cNvPr id="35" name="文本框 34"/>
                <p:cNvSpPr txBox="1"/>
                <p:nvPr/>
              </p:nvSpPr>
              <p:spPr>
                <a:xfrm>
                  <a:off x="261368" y="4890091"/>
                  <a:ext cx="4516836" cy="2020436"/>
                </a:xfrm>
                <a:prstGeom prst="rect">
                  <a:avLst/>
                </a:prstGeom>
                <a:noFill/>
                <a:ln>
                  <a:noFill/>
                </a:ln>
              </p:spPr>
              <p:txBody>
                <a:bodyPr wrap="square" lIns="91440" tIns="45720" rIns="91440" bIns="45720" anchor="t" anchorCtr="0">
                  <a:noAutofit/>
                </a:bodyPr>
                <a:lstStyle/>
                <a:p>
                  <a:pPr>
                    <a:lnSpc>
                      <a:spcPct val="120000"/>
                    </a:lnSpc>
                  </a:pPr>
                  <a:r>
                    <a:rPr lang="zh-CN" altLang="en-US" sz="1300" b="1" spc="120" dirty="0">
                      <a:latin typeface="+mn-ea"/>
                    </a:rPr>
                    <a:t>导入大模型的</a:t>
                  </a:r>
                  <a:r>
                    <a:rPr lang="en-US" altLang="zh-CN" sz="1300" b="1" spc="120" dirty="0">
                      <a:latin typeface="+mn-ea"/>
                    </a:rPr>
                    <a:t>API</a:t>
                  </a:r>
                  <a:r>
                    <a:rPr lang="zh-CN" altLang="en-US" sz="1300" b="1" spc="120" dirty="0">
                      <a:latin typeface="+mn-ea"/>
                    </a:rPr>
                    <a:t>客户端库，将预处理后的项目数据按照大模型要求的格式进行组织，将相关数据以文本描述的形式拼接起来，并添加明确的分析请求，分析该项目的健康度指标，包括活跃度、社区参与度、代码质量等方面，并给出详细的评估结果</a:t>
                  </a:r>
                  <a:r>
                    <a:rPr lang="en-US" altLang="zh-CN" sz="1300" b="1" spc="120" dirty="0">
                      <a:latin typeface="+mn-ea"/>
                    </a:rPr>
                    <a:t> </a:t>
                  </a:r>
                  <a:endParaRPr lang="zh-CN" altLang="en-US" sz="1300" b="1" spc="120" dirty="0">
                    <a:latin typeface="+mn-ea"/>
                  </a:endParaRPr>
                </a:p>
              </p:txBody>
            </p:sp>
          </p:grpSp>
          <p:grpSp>
            <p:nvGrpSpPr>
              <p:cNvPr id="30" name="组合 29"/>
              <p:cNvGrpSpPr/>
              <p:nvPr/>
            </p:nvGrpSpPr>
            <p:grpSpPr>
              <a:xfrm>
                <a:off x="2469679" y="3419551"/>
                <a:ext cx="508332" cy="508332"/>
                <a:chOff x="929341" y="2614613"/>
                <a:chExt cx="508332" cy="508332"/>
              </a:xfrm>
            </p:grpSpPr>
            <p:sp>
              <p:nvSpPr>
                <p:cNvPr id="31" name="椭圆 30"/>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2" name="椭圆 31"/>
                <p:cNvSpPr/>
                <p:nvPr/>
              </p:nvSpPr>
              <p:spPr>
                <a:xfrm>
                  <a:off x="996340" y="2681612"/>
                  <a:ext cx="374334" cy="374334"/>
                </a:xfrm>
                <a:prstGeom prst="ellipse">
                  <a:avLst/>
                </a:prstGeom>
                <a:gradFill flip="none" rotWithShape="1">
                  <a:gsLst>
                    <a:gs pos="0">
                      <a:schemeClr val="accent2">
                        <a:lumMod val="60000"/>
                        <a:lumOff val="40000"/>
                      </a:schemeClr>
                    </a:gs>
                    <a:gs pos="75000">
                      <a:schemeClr val="accent2"/>
                    </a:gs>
                  </a:gsLst>
                  <a:lin ang="2700000" scaled="1"/>
                  <a:tileRect/>
                </a:gradFill>
                <a:ln w="381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7</a:t>
                  </a:r>
                  <a:endParaRPr lang="zh-CN" altLang="en-US" sz="2400" b="1" dirty="0">
                    <a:solidFill>
                      <a:srgbClr val="FFFFFF"/>
                    </a:solidFill>
                  </a:endParaRPr>
                </a:p>
              </p:txBody>
            </p:sp>
          </p:grpSp>
        </p:grpSp>
        <p:grpSp>
          <p:nvGrpSpPr>
            <p:cNvPr id="13" name="组合 12"/>
            <p:cNvGrpSpPr/>
            <p:nvPr/>
          </p:nvGrpSpPr>
          <p:grpSpPr>
            <a:xfrm>
              <a:off x="4311097" y="4118380"/>
              <a:ext cx="4159604" cy="2540527"/>
              <a:chOff x="2923998" y="3998060"/>
              <a:chExt cx="4159604" cy="2540527"/>
            </a:xfrm>
          </p:grpSpPr>
          <p:grpSp>
            <p:nvGrpSpPr>
              <p:cNvPr id="22" name="组合 21"/>
              <p:cNvGrpSpPr/>
              <p:nvPr/>
            </p:nvGrpSpPr>
            <p:grpSpPr>
              <a:xfrm>
                <a:off x="2923998" y="4417805"/>
                <a:ext cx="4159604" cy="2120782"/>
                <a:chOff x="65144" y="4046863"/>
                <a:chExt cx="4159604" cy="2120782"/>
              </a:xfrm>
            </p:grpSpPr>
            <p:cxnSp>
              <p:nvCxnSpPr>
                <p:cNvPr id="26" name="直接连接符 25"/>
                <p:cNvCxnSpPr/>
                <p:nvPr/>
              </p:nvCxnSpPr>
              <p:spPr>
                <a:xfrm>
                  <a:off x="1378172" y="4046863"/>
                  <a:ext cx="0" cy="54000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150893" y="4495591"/>
                  <a:ext cx="2340000" cy="482853"/>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pPr>
                  <a:r>
                    <a:rPr kumimoji="0" lang="zh-CN" altLang="en-US" sz="2400" b="1" i="0" u="none" strike="noStrike" kern="1200" cap="none" spc="0" normalizeH="0" baseline="0" noProof="0" dirty="0">
                      <a:ln>
                        <a:noFill/>
                      </a:ln>
                      <a:effectLst/>
                      <a:uLnTx/>
                      <a:uFillTx/>
                      <a:latin typeface="+mj-ea"/>
                      <a:ea typeface="+mj-ea"/>
                    </a:rPr>
                    <a:t>数据处理与返回</a:t>
                  </a:r>
                  <a:endParaRPr kumimoji="0" lang="zh-CN" altLang="en-US" sz="2400" b="1" i="0" u="none" strike="noStrike" kern="1200" cap="none" spc="0" normalizeH="0" baseline="0" noProof="0" dirty="0">
                    <a:ln>
                      <a:noFill/>
                    </a:ln>
                    <a:effectLst/>
                    <a:uLnTx/>
                    <a:uFillTx/>
                    <a:latin typeface="+mj-ea"/>
                    <a:ea typeface="+mj-ea"/>
                  </a:endParaRPr>
                </a:p>
              </p:txBody>
            </p:sp>
            <p:sp>
              <p:nvSpPr>
                <p:cNvPr id="28" name="文本框 27"/>
                <p:cNvSpPr txBox="1"/>
                <p:nvPr/>
              </p:nvSpPr>
              <p:spPr>
                <a:xfrm>
                  <a:off x="65144" y="4964521"/>
                  <a:ext cx="4159604" cy="1203124"/>
                </a:xfrm>
                <a:prstGeom prst="rect">
                  <a:avLst/>
                </a:prstGeom>
                <a:noFill/>
                <a:ln>
                  <a:noFill/>
                </a:ln>
              </p:spPr>
              <p:txBody>
                <a:bodyPr wrap="square" lIns="91440" tIns="45720" rIns="91440" bIns="45720" anchor="t" anchorCtr="0">
                  <a:noAutofit/>
                </a:bodyPr>
                <a:lstStyle/>
                <a:p>
                  <a:pPr>
                    <a:lnSpc>
                      <a:spcPct val="120000"/>
                    </a:lnSpc>
                  </a:pPr>
                  <a:r>
                    <a:rPr lang="zh-CN" altLang="en-US" sz="1300" b="1" spc="120" dirty="0">
                      <a:latin typeface="+mn-ea"/>
                    </a:rPr>
                    <a:t>对大模型返回的分析结果进行进一步处理，比如提取关键信息、将其格式化为更易读的形式等。</a:t>
                  </a:r>
                  <a:r>
                    <a:rPr lang="en-US" altLang="zh-CN" sz="1300" b="1" spc="120" dirty="0">
                      <a:latin typeface="+mn-ea"/>
                    </a:rPr>
                    <a:t> </a:t>
                  </a:r>
                  <a:r>
                    <a:rPr lang="zh-CN" altLang="en-US" sz="1300" b="1" spc="120" dirty="0">
                      <a:latin typeface="+mn-ea"/>
                    </a:rPr>
                    <a:t>将经过处理的分析结果以及原始获取到的项目数据（部分或全部，根据前端需求）组合成一个合适的响应数据结构（如</a:t>
                  </a:r>
                  <a:r>
                    <a:rPr lang="en-US" altLang="zh-CN" sz="1300" b="1" spc="120" dirty="0">
                      <a:latin typeface="+mn-ea"/>
                    </a:rPr>
                    <a:t>JSON</a:t>
                  </a:r>
                  <a:r>
                    <a:rPr lang="zh-CN" altLang="en-US" sz="1300" b="1" spc="120" dirty="0">
                      <a:latin typeface="+mn-ea"/>
                    </a:rPr>
                    <a:t>格式），然后返回给前端</a:t>
                  </a:r>
                  <a:endParaRPr lang="zh-CN" altLang="en-US" sz="1300" b="1" spc="120" dirty="0">
                    <a:latin typeface="+mn-ea"/>
                  </a:endParaRPr>
                </a:p>
              </p:txBody>
            </p:sp>
          </p:grpSp>
          <p:grpSp>
            <p:nvGrpSpPr>
              <p:cNvPr id="23" name="组合 22"/>
              <p:cNvGrpSpPr/>
              <p:nvPr/>
            </p:nvGrpSpPr>
            <p:grpSpPr>
              <a:xfrm>
                <a:off x="4010017" y="3998060"/>
                <a:ext cx="508332" cy="508332"/>
                <a:chOff x="929341" y="2614613"/>
                <a:chExt cx="508332" cy="508332"/>
              </a:xfrm>
            </p:grpSpPr>
            <p:sp>
              <p:nvSpPr>
                <p:cNvPr id="24" name="椭圆 23"/>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5" name="椭圆 24"/>
                <p:cNvSpPr/>
                <p:nvPr/>
              </p:nvSpPr>
              <p:spPr>
                <a:xfrm>
                  <a:off x="996340" y="2681612"/>
                  <a:ext cx="374334" cy="374334"/>
                </a:xfrm>
                <a:prstGeom prst="ellipse">
                  <a:avLst/>
                </a:prstGeom>
                <a:gradFill flip="none" rotWithShape="1">
                  <a:gsLst>
                    <a:gs pos="0">
                      <a:schemeClr val="accent1">
                        <a:lumMod val="60000"/>
                        <a:lumOff val="40000"/>
                      </a:schemeClr>
                    </a:gs>
                    <a:gs pos="75000">
                      <a:schemeClr val="accent1"/>
                    </a:gs>
                  </a:gsLst>
                  <a:lin ang="2700000" scaled="1"/>
                  <a:tileRect/>
                </a:gradFill>
                <a:ln w="381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8</a:t>
                  </a:r>
                  <a:endParaRPr lang="zh-CN" altLang="en-US" sz="2400" b="1" dirty="0">
                    <a:solidFill>
                      <a:srgbClr val="FFFFFF"/>
                    </a:solidFill>
                  </a:endParaRPr>
                </a:p>
              </p:txBody>
            </p:sp>
          </p:grpSp>
        </p:grpSp>
        <p:grpSp>
          <p:nvGrpSpPr>
            <p:cNvPr id="14" name="组合 13"/>
            <p:cNvGrpSpPr/>
            <p:nvPr/>
          </p:nvGrpSpPr>
          <p:grpSpPr>
            <a:xfrm>
              <a:off x="9014031" y="3323290"/>
              <a:ext cx="3195395" cy="3435037"/>
              <a:chOff x="6668896" y="3741955"/>
              <a:chExt cx="3195395" cy="3435037"/>
            </a:xfrm>
          </p:grpSpPr>
          <p:grpSp>
            <p:nvGrpSpPr>
              <p:cNvPr id="15" name="组合 14"/>
              <p:cNvGrpSpPr/>
              <p:nvPr/>
            </p:nvGrpSpPr>
            <p:grpSpPr>
              <a:xfrm>
                <a:off x="6668896" y="4177342"/>
                <a:ext cx="3195395" cy="2999650"/>
                <a:chOff x="765056" y="4167183"/>
                <a:chExt cx="3195395" cy="2999650"/>
              </a:xfrm>
            </p:grpSpPr>
            <p:cxnSp>
              <p:nvCxnSpPr>
                <p:cNvPr id="19" name="直接连接符 18"/>
                <p:cNvCxnSpPr/>
                <p:nvPr/>
              </p:nvCxnSpPr>
              <p:spPr>
                <a:xfrm>
                  <a:off x="1446586" y="4167183"/>
                  <a:ext cx="0" cy="54000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1620451" y="6683980"/>
                  <a:ext cx="2340000" cy="482853"/>
                </a:xfrm>
                <a:prstGeom prst="rect">
                  <a:avLst/>
                </a:prstGeom>
                <a:noFill/>
                <a:ln>
                  <a:noFill/>
                </a:ln>
              </p:spPr>
              <p:txBody>
                <a:bodyPr wrap="square" lIns="91440" tIns="45720" rIns="91440" bIns="45720" anchor="b" anchorCtr="0">
                  <a:noAutofit/>
                </a:bodyPr>
                <a:lstStyle/>
                <a:p>
                  <a:pPr marL="0" marR="0" lvl="0" indent="0" defTabSz="913765" rtl="0" eaLnBrk="1" fontAlgn="auto" latinLnBrk="0" hangingPunct="1">
                    <a:spcBef>
                      <a:spcPts val="0"/>
                    </a:spcBef>
                    <a:spcAft>
                      <a:spcPts val="0"/>
                    </a:spcAft>
                    <a:buClrTx/>
                    <a:buSzPct val="25000"/>
                    <a:buFontTx/>
                    <a:buNone/>
                  </a:pPr>
                  <a:r>
                    <a:rPr lang="zh-CN" altLang="en-US" sz="3200" b="1" dirty="0">
                      <a:solidFill>
                        <a:srgbClr val="0C80FF"/>
                      </a:solidFill>
                      <a:latin typeface="Times New Roman" panose="02020603050405020304" charset="0"/>
                      <a:ea typeface="汉仪粗仿宋简" panose="00020600040101010101" charset="-122"/>
                    </a:rPr>
                    <a:t>可视化</a:t>
                  </a:r>
                  <a:r>
                    <a:rPr kumimoji="0" lang="zh-CN" altLang="en-US" sz="3200" b="1" i="0" u="none" strike="noStrike" kern="1200" cap="none" spc="0" normalizeH="0" baseline="0" noProof="0" dirty="0">
                      <a:ln>
                        <a:noFill/>
                      </a:ln>
                      <a:solidFill>
                        <a:srgbClr val="0C80FF"/>
                      </a:solidFill>
                      <a:effectLst/>
                      <a:uLnTx/>
                      <a:uFillTx/>
                      <a:latin typeface="Times New Roman" panose="02020603050405020304" charset="0"/>
                      <a:ea typeface="汉仪粗仿宋简" panose="00020600040101010101" charset="-122"/>
                    </a:rPr>
                    <a:t>部分</a:t>
                  </a:r>
                  <a:endParaRPr kumimoji="0" lang="zh-CN" altLang="en-US" sz="3200" b="1" i="0" u="none" strike="noStrike" kern="1200" cap="none" spc="0" normalizeH="0" baseline="0" noProof="0" dirty="0">
                    <a:ln>
                      <a:noFill/>
                    </a:ln>
                    <a:solidFill>
                      <a:srgbClr val="0C80FF"/>
                    </a:solidFill>
                    <a:effectLst/>
                    <a:uLnTx/>
                    <a:uFillTx/>
                    <a:latin typeface="Times New Roman" panose="02020603050405020304" charset="0"/>
                    <a:ea typeface="汉仪粗仿宋简" panose="00020600040101010101" charset="-122"/>
                  </a:endParaRPr>
                </a:p>
              </p:txBody>
            </p:sp>
            <p:sp>
              <p:nvSpPr>
                <p:cNvPr id="21" name="文本框 20"/>
                <p:cNvSpPr txBox="1"/>
                <p:nvPr/>
              </p:nvSpPr>
              <p:spPr>
                <a:xfrm>
                  <a:off x="765056" y="5180840"/>
                  <a:ext cx="2340000" cy="625269"/>
                </a:xfrm>
                <a:prstGeom prst="rect">
                  <a:avLst/>
                </a:prstGeom>
                <a:noFill/>
                <a:ln>
                  <a:noFill/>
                </a:ln>
              </p:spPr>
              <p:txBody>
                <a:bodyPr wrap="square" lIns="91440" tIns="45720" rIns="91440" bIns="45720" anchor="t" anchorCtr="0">
                  <a:normAutofit/>
                </a:bodyPr>
                <a:lstStyle/>
                <a:p>
                  <a:pPr>
                    <a:lnSpc>
                      <a:spcPct val="120000"/>
                    </a:lnSpc>
                  </a:pPr>
                  <a:endParaRPr lang="zh-CN" altLang="en-US" sz="1200" dirty="0"/>
                </a:p>
              </p:txBody>
            </p:sp>
          </p:grpSp>
          <p:grpSp>
            <p:nvGrpSpPr>
              <p:cNvPr id="16" name="组合 15"/>
              <p:cNvGrpSpPr/>
              <p:nvPr/>
            </p:nvGrpSpPr>
            <p:grpSpPr>
              <a:xfrm>
                <a:off x="7090693" y="3741955"/>
                <a:ext cx="508332" cy="508332"/>
                <a:chOff x="929341" y="2614613"/>
                <a:chExt cx="508332" cy="508332"/>
              </a:xfrm>
            </p:grpSpPr>
            <p:sp>
              <p:nvSpPr>
                <p:cNvPr id="17" name="椭圆 16"/>
                <p:cNvSpPr/>
                <p:nvPr/>
              </p:nvSpPr>
              <p:spPr>
                <a:xfrm>
                  <a:off x="929341" y="2614613"/>
                  <a:ext cx="508332" cy="508332"/>
                </a:xfrm>
                <a:prstGeom prst="ellipse">
                  <a:avLst/>
                </a:prstGeom>
                <a:solidFill>
                  <a:schemeClr val="bg1"/>
                </a:solidFill>
                <a:ln w="12700">
                  <a:solidFill>
                    <a:schemeClr val="accent1"/>
                  </a:soli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18" name="椭圆 17"/>
                <p:cNvSpPr/>
                <p:nvPr/>
              </p:nvSpPr>
              <p:spPr>
                <a:xfrm>
                  <a:off x="1001907" y="2701004"/>
                  <a:ext cx="374334" cy="374334"/>
                </a:xfrm>
                <a:prstGeom prst="ellipse">
                  <a:avLst/>
                </a:prstGeom>
                <a:gradFill flip="none" rotWithShape="1">
                  <a:gsLst>
                    <a:gs pos="0">
                      <a:schemeClr val="accent1">
                        <a:lumMod val="60000"/>
                        <a:lumOff val="40000"/>
                      </a:schemeClr>
                    </a:gs>
                    <a:gs pos="75000">
                      <a:schemeClr val="accent1"/>
                    </a:gs>
                  </a:gsLst>
                  <a:lin ang="2700000" scaled="1"/>
                  <a:tileRect/>
                </a:gradFill>
                <a:ln w="381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Autofit/>
                </a:bodyPr>
                <a:lstStyle/>
                <a:p>
                  <a:pPr algn="ctr">
                    <a:lnSpc>
                      <a:spcPct val="120000"/>
                    </a:lnSpc>
                  </a:pPr>
                  <a:r>
                    <a:rPr lang="en-US" altLang="zh-CN" sz="2400" b="1" dirty="0">
                      <a:solidFill>
                        <a:srgbClr val="FFFFFF"/>
                      </a:solidFill>
                    </a:rPr>
                    <a:t>10</a:t>
                  </a:r>
                  <a:endParaRPr lang="zh-CN" altLang="en-US" sz="2400" b="1" dirty="0">
                    <a:solidFill>
                      <a:srgbClr val="FFFFFF"/>
                    </a:solidFill>
                  </a:endParaRPr>
                </a:p>
              </p:txBody>
            </p:sp>
          </p:grpSp>
        </p:grpSp>
      </p:grpSp>
      <p:pic>
        <p:nvPicPr>
          <p:cNvPr id="50" name="图片 49"/>
          <p:cNvPicPr>
            <a:picLocks noChangeAspect="1"/>
          </p:cNvPicPr>
          <p:nvPr/>
        </p:nvPicPr>
        <p:blipFill>
          <a:blip r:embed="rId1"/>
          <a:stretch>
            <a:fillRect/>
          </a:stretch>
        </p:blipFill>
        <p:spPr>
          <a:xfrm>
            <a:off x="7807660" y="-1"/>
            <a:ext cx="4384339" cy="408709"/>
          </a:xfrm>
          <a:prstGeom prst="rect">
            <a:avLst/>
          </a:prstGeom>
        </p:spPr>
      </p:pic>
      <p:sp>
        <p:nvSpPr>
          <p:cNvPr id="55" name="文本框 54"/>
          <p:cNvSpPr txBox="1"/>
          <p:nvPr/>
        </p:nvSpPr>
        <p:spPr>
          <a:xfrm>
            <a:off x="8583355" y="3862443"/>
            <a:ext cx="2339998" cy="461665"/>
          </a:xfrm>
          <a:prstGeom prst="rect">
            <a:avLst/>
          </a:prstGeom>
          <a:noFill/>
        </p:spPr>
        <p:txBody>
          <a:bodyPr wrap="square" rtlCol="0">
            <a:spAutoFit/>
          </a:bodyPr>
          <a:lstStyle/>
          <a:p>
            <a:r>
              <a:rPr lang="zh-CN" altLang="en-US" sz="2400" b="1" dirty="0">
                <a:latin typeface="Times New Roman" panose="02020603050405020304" charset="0"/>
                <a:ea typeface="汉仪粗仿宋简" panose="00020600040101010101" charset="-122"/>
              </a:rPr>
              <a:t>前端可视化实现</a:t>
            </a:r>
            <a:endParaRPr lang="zh-CN" altLang="en-US" sz="2400" b="1" dirty="0">
              <a:latin typeface="Times New Roman" panose="02020603050405020304" charset="0"/>
              <a:ea typeface="汉仪粗仿宋简" panose="00020600040101010101" charset="-122"/>
            </a:endParaRPr>
          </a:p>
        </p:txBody>
      </p:sp>
      <p:sp>
        <p:nvSpPr>
          <p:cNvPr id="56" name="文本框 55"/>
          <p:cNvSpPr txBox="1"/>
          <p:nvPr/>
        </p:nvSpPr>
        <p:spPr>
          <a:xfrm>
            <a:off x="8556450" y="4255784"/>
            <a:ext cx="3631734" cy="2009775"/>
          </a:xfrm>
          <a:prstGeom prst="rect">
            <a:avLst/>
          </a:prstGeom>
          <a:noFill/>
        </p:spPr>
        <p:txBody>
          <a:bodyPr wrap="square" rtlCol="0">
            <a:spAutoFit/>
          </a:bodyPr>
          <a:lstStyle/>
          <a:p>
            <a:pPr>
              <a:lnSpc>
                <a:spcPct val="120000"/>
              </a:lnSpc>
            </a:pPr>
            <a:r>
              <a:rPr lang="zh-CN" altLang="en-US" sz="1300" b="1" spc="120" dirty="0">
                <a:latin typeface="+mn-ea"/>
              </a:rPr>
              <a:t>在前端</a:t>
            </a:r>
            <a:r>
              <a:rPr lang="en-US" altLang="zh-CN" sz="1300" b="1" spc="120" dirty="0">
                <a:latin typeface="+mn-ea"/>
              </a:rPr>
              <a:t>JavaScript</a:t>
            </a:r>
            <a:r>
              <a:rPr lang="zh-CN" altLang="en-US" sz="1300" b="1" spc="120" dirty="0">
                <a:latin typeface="+mn-ea"/>
              </a:rPr>
              <a:t>代码中，当接收到后端返回的包含数据和分析结果的响应后，根据需要提取用于可视化的数据部分（如各个健康度指标的值）。</a:t>
            </a:r>
            <a:r>
              <a:rPr lang="en-US" altLang="zh-CN" sz="1300" b="1" spc="120" dirty="0">
                <a:latin typeface="+mn-ea"/>
              </a:rPr>
              <a:t> </a:t>
            </a:r>
            <a:r>
              <a:rPr lang="zh-CN" altLang="en-US" sz="1300" b="1" spc="120" dirty="0">
                <a:latin typeface="+mn-ea"/>
              </a:rPr>
              <a:t>使用所选的可视化库，按照预定的可视化方案（如绘制柱状图展示不同时间段的活跃度指标，绘制饼图展示社区参与度的构成等）在之前准备好的可视化图表容器中绘制出相应的图表</a:t>
            </a:r>
            <a:endParaRPr lang="zh-CN" altLang="en-US" sz="1300" b="1" spc="120" dirty="0">
              <a:latin typeface="+mn-ea"/>
            </a:endParaRPr>
          </a:p>
        </p:txBody>
      </p:sp>
      <p:sp>
        <p:nvSpPr>
          <p:cNvPr id="5" name="标题 1"/>
          <p:cNvSpPr txBox="1"/>
          <p:nvPr/>
        </p:nvSpPr>
        <p:spPr>
          <a:xfrm>
            <a:off x="243051" y="408708"/>
            <a:ext cx="7087902" cy="61481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zh-CN" altLang="en-US" sz="3200" dirty="0">
                <a:solidFill>
                  <a:srgbClr val="136DCF"/>
                </a:solidFill>
                <a:latin typeface="+mj-ea"/>
              </a:rPr>
              <a:t>可交互的</a:t>
            </a:r>
            <a:r>
              <a:rPr lang="en-US" altLang="zh-CN" sz="3200" dirty="0">
                <a:solidFill>
                  <a:srgbClr val="136DCF"/>
                </a:solidFill>
                <a:latin typeface="+mj-ea"/>
              </a:rPr>
              <a:t>Web</a:t>
            </a:r>
            <a:r>
              <a:rPr lang="zh-CN" altLang="en-US" sz="3200" dirty="0">
                <a:solidFill>
                  <a:srgbClr val="136DCF"/>
                </a:solidFill>
                <a:latin typeface="+mj-ea"/>
              </a:rPr>
              <a:t>应用程序</a:t>
            </a:r>
            <a:r>
              <a:rPr lang="en-US" altLang="zh-CN" sz="3200" dirty="0">
                <a:solidFill>
                  <a:srgbClr val="136DCF"/>
                </a:solidFill>
                <a:latin typeface="+mj-ea"/>
              </a:rPr>
              <a:t>——</a:t>
            </a:r>
            <a:r>
              <a:rPr lang="zh-CN" altLang="en-US" sz="3200" dirty="0">
                <a:solidFill>
                  <a:srgbClr val="136DCF"/>
                </a:solidFill>
                <a:latin typeface="+mj-ea"/>
              </a:rPr>
              <a:t>处理数据</a:t>
            </a:r>
            <a:endParaRPr lang="en-US" sz="3200" dirty="0">
              <a:solidFill>
                <a:srgbClr val="136DCF"/>
              </a:solidFill>
              <a:latin typeface="+mj-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103" y="150654"/>
            <a:ext cx="10858500" cy="900112"/>
          </a:xfrm>
        </p:spPr>
        <p:txBody>
          <a:bodyPr>
            <a:normAutofit/>
          </a:bodyPr>
          <a:lstStyle/>
          <a:p>
            <a:r>
              <a:rPr lang="zh-CN" altLang="en-US" sz="3600" dirty="0">
                <a:latin typeface="+mj-ea"/>
              </a:rPr>
              <a:t>具体实现</a:t>
            </a:r>
            <a:r>
              <a:rPr lang="en-US" altLang="zh-CN" sz="3600" dirty="0">
                <a:latin typeface="+mj-ea"/>
              </a:rPr>
              <a:t>——</a:t>
            </a:r>
            <a:r>
              <a:rPr lang="en-US" altLang="zh-CN" sz="3600" dirty="0" err="1">
                <a:latin typeface="+mj-ea"/>
              </a:rPr>
              <a:t>搜索获取数据交互</a:t>
            </a:r>
            <a:endParaRPr lang="en-US" altLang="zh-CN" sz="3600" dirty="0">
              <a:latin typeface="+mj-ea"/>
            </a:endParaRPr>
          </a:p>
        </p:txBody>
      </p:sp>
      <p:sp>
        <p:nvSpPr>
          <p:cNvPr id="3" name="文本框 2"/>
          <p:cNvSpPr txBox="1"/>
          <p:nvPr/>
        </p:nvSpPr>
        <p:spPr>
          <a:xfrm>
            <a:off x="476103" y="989805"/>
            <a:ext cx="10858500" cy="2584450"/>
          </a:xfrm>
          <a:prstGeom prst="rect">
            <a:avLst/>
          </a:prstGeom>
          <a:noFill/>
        </p:spPr>
        <p:txBody>
          <a:bodyPr wrap="square" rtlCol="0">
            <a:spAutoFit/>
          </a:bodyPr>
          <a:lstStyle/>
          <a:p>
            <a:pPr>
              <a:lnSpc>
                <a:spcPct val="150000"/>
              </a:lnSpc>
            </a:pPr>
            <a:r>
              <a:rPr lang="zh-CN" altLang="en-US" b="1" spc="130" dirty="0">
                <a:latin typeface="+mn-ea"/>
              </a:rPr>
              <a:t>用户在页面的搜索框中输入想要查看指标的仓库名称（可以是一个或两个），点击搜索按钮后，触发geturldata函数执行数据获取和处理流程，然后自动更新页面中的各个图表展示对应仓库的数据情况，实现了用户主动查询指定仓库项目健康度指标数据的交互功能。在单一仓库时，我们默认是</a:t>
            </a:r>
            <a:r>
              <a:rPr lang="en-US" altLang="zh-CN" b="1" spc="130" dirty="0">
                <a:latin typeface="+mn-ea"/>
              </a:rPr>
              <a:t>X-lab2017/open-digger</a:t>
            </a:r>
            <a:r>
              <a:rPr lang="zh-CN" altLang="en-US" b="1" spc="130" dirty="0">
                <a:latin typeface="+mn-ea"/>
              </a:rPr>
              <a:t>，后续可以根据用户需求进行更改。同时对</a:t>
            </a:r>
            <a:r>
              <a:rPr lang="zh-CN" altLang="en-US" b="1" spc="130" dirty="0">
                <a:latin typeface="+mn-ea"/>
                <a:sym typeface="+mn-ea"/>
              </a:rPr>
              <a:t>连续两个周期低于 </a:t>
            </a:r>
            <a:r>
              <a:rPr lang="en-US" altLang="zh-CN" b="1" spc="130" dirty="0">
                <a:latin typeface="+mn-ea"/>
                <a:sym typeface="+mn-ea"/>
              </a:rPr>
              <a:t>-20%</a:t>
            </a:r>
            <a:r>
              <a:rPr lang="zh-CN" altLang="en-US" b="1" spc="130" dirty="0">
                <a:latin typeface="+mn-ea"/>
                <a:sym typeface="+mn-ea"/>
              </a:rPr>
              <a:t>，则发出项目吸引力可能下降的告警并反馈给用户。</a:t>
            </a:r>
            <a:endParaRPr lang="zh-CN" altLang="en-US" b="1" spc="130" dirty="0">
              <a:latin typeface="+mn-ea"/>
            </a:endParaRPr>
          </a:p>
          <a:p>
            <a:pPr>
              <a:lnSpc>
                <a:spcPct val="150000"/>
              </a:lnSpc>
            </a:pPr>
            <a:endParaRPr lang="zh-CN" altLang="en-US" b="1" spc="130" dirty="0">
              <a:latin typeface="+mn-ea"/>
            </a:endParaRPr>
          </a:p>
        </p:txBody>
      </p:sp>
      <p:pic>
        <p:nvPicPr>
          <p:cNvPr id="4" name="图片 3" descr="微信截图_20250101195401"/>
          <p:cNvPicPr>
            <a:picLocks noChangeAspect="1"/>
          </p:cNvPicPr>
          <p:nvPr/>
        </p:nvPicPr>
        <p:blipFill>
          <a:blip r:embed="rId1"/>
          <a:stretch>
            <a:fillRect/>
          </a:stretch>
        </p:blipFill>
        <p:spPr>
          <a:xfrm>
            <a:off x="525778" y="3664648"/>
            <a:ext cx="4308356" cy="2355454"/>
          </a:xfrm>
          <a:prstGeom prst="rect">
            <a:avLst/>
          </a:prstGeom>
        </p:spPr>
      </p:pic>
      <p:pic>
        <p:nvPicPr>
          <p:cNvPr id="6" name="图片 5" descr="微信截图_20250101195614"/>
          <p:cNvPicPr>
            <a:picLocks noChangeAspect="1"/>
          </p:cNvPicPr>
          <p:nvPr/>
        </p:nvPicPr>
        <p:blipFill>
          <a:blip r:embed="rId2"/>
          <a:stretch>
            <a:fillRect/>
          </a:stretch>
        </p:blipFill>
        <p:spPr>
          <a:xfrm>
            <a:off x="7026201" y="3610673"/>
            <a:ext cx="4308535" cy="2355454"/>
          </a:xfrm>
          <a:prstGeom prst="rect">
            <a:avLst/>
          </a:prstGeom>
        </p:spPr>
      </p:pic>
      <p:pic>
        <p:nvPicPr>
          <p:cNvPr id="5" name="图片 4" descr="微信截图_20250101231255"/>
          <p:cNvPicPr>
            <a:picLocks noChangeAspect="1"/>
          </p:cNvPicPr>
          <p:nvPr/>
        </p:nvPicPr>
        <p:blipFill>
          <a:blip r:embed="rId3"/>
          <a:stretch>
            <a:fillRect/>
          </a:stretch>
        </p:blipFill>
        <p:spPr>
          <a:xfrm>
            <a:off x="3232435" y="4082562"/>
            <a:ext cx="4930008" cy="26952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mj-ea"/>
                <a:sym typeface="+mn-ea"/>
              </a:rPr>
              <a:t>具体实现</a:t>
            </a:r>
            <a:r>
              <a:rPr lang="en-US" altLang="zh-CN" dirty="0">
                <a:latin typeface="+mj-ea"/>
                <a:sym typeface="+mn-ea"/>
              </a:rPr>
              <a:t>——</a:t>
            </a:r>
            <a:r>
              <a:rPr lang="en-US" altLang="zh-CN" dirty="0" err="1">
                <a:latin typeface="+mj-ea"/>
                <a:sym typeface="+mn-ea"/>
              </a:rPr>
              <a:t>搜索获取数据交互</a:t>
            </a:r>
            <a:endParaRPr lang="zh-CN" altLang="en-US"/>
          </a:p>
        </p:txBody>
      </p:sp>
      <p:pic>
        <p:nvPicPr>
          <p:cNvPr id="7" name="图片 6" descr="微信截图_20250102103028"/>
          <p:cNvPicPr>
            <a:picLocks noChangeAspect="1"/>
          </p:cNvPicPr>
          <p:nvPr/>
        </p:nvPicPr>
        <p:blipFill>
          <a:blip r:embed="rId1"/>
          <a:stretch>
            <a:fillRect/>
          </a:stretch>
        </p:blipFill>
        <p:spPr>
          <a:xfrm>
            <a:off x="6010275" y="2852420"/>
            <a:ext cx="5594350" cy="2729230"/>
          </a:xfrm>
          <a:prstGeom prst="rect">
            <a:avLst/>
          </a:prstGeom>
        </p:spPr>
      </p:pic>
      <p:pic>
        <p:nvPicPr>
          <p:cNvPr id="3" name="图片 2" descr="微信截图_20250102105442"/>
          <p:cNvPicPr>
            <a:picLocks noChangeAspect="1"/>
          </p:cNvPicPr>
          <p:nvPr/>
        </p:nvPicPr>
        <p:blipFill>
          <a:blip r:embed="rId2"/>
          <a:stretch>
            <a:fillRect/>
          </a:stretch>
        </p:blipFill>
        <p:spPr>
          <a:xfrm>
            <a:off x="425450" y="2889885"/>
            <a:ext cx="5194935" cy="2840355"/>
          </a:xfrm>
          <a:prstGeom prst="rect">
            <a:avLst/>
          </a:prstGeom>
        </p:spPr>
      </p:pic>
      <p:sp>
        <p:nvSpPr>
          <p:cNvPr id="4" name="文本框 3"/>
          <p:cNvSpPr txBox="1"/>
          <p:nvPr/>
        </p:nvSpPr>
        <p:spPr>
          <a:xfrm>
            <a:off x="889635" y="1393825"/>
            <a:ext cx="10135235" cy="1198880"/>
          </a:xfrm>
          <a:prstGeom prst="rect">
            <a:avLst/>
          </a:prstGeom>
          <a:noFill/>
        </p:spPr>
        <p:txBody>
          <a:bodyPr wrap="square" rtlCol="0">
            <a:spAutoFit/>
          </a:bodyPr>
          <a:p>
            <a:r>
              <a:rPr lang="zh-CN" altLang="en-US" b="1" spc="130" dirty="0">
                <a:latin typeface="+mn-ea"/>
                <a:sym typeface="+mn-ea"/>
              </a:rPr>
              <a:t>对于我们引入指标进行进一步分析得出的指标数据，如近期活动次数，我们在图上的标记不仅仅是最终指标数据，且标注了原数据。同时对</a:t>
            </a:r>
            <a:r>
              <a:rPr lang="zh-CN" altLang="en-US" b="1" spc="130" dirty="0">
                <a:latin typeface="+mn-ea"/>
                <a:sym typeface="+mn-ea"/>
              </a:rPr>
              <a:t>连续两个周期低于 </a:t>
            </a:r>
            <a:r>
              <a:rPr lang="en-US" altLang="zh-CN" b="1" spc="130" dirty="0">
                <a:latin typeface="+mn-ea"/>
                <a:sym typeface="+mn-ea"/>
              </a:rPr>
              <a:t>-20%</a:t>
            </a:r>
            <a:r>
              <a:rPr lang="zh-CN" altLang="en-US" b="1" spc="130" dirty="0">
                <a:latin typeface="+mn-ea"/>
                <a:sym typeface="+mn-ea"/>
              </a:rPr>
              <a:t>，则发出项目吸引力可能下降的告警并反馈给用户。</a:t>
            </a:r>
            <a:endParaRPr lang="zh-CN" altLang="en-US" b="1" spc="130" dirty="0">
              <a:latin typeface="+mn-ea"/>
            </a:endParaRPr>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微信截图_20250101195529"/>
          <p:cNvPicPr>
            <a:picLocks noChangeAspect="1"/>
          </p:cNvPicPr>
          <p:nvPr/>
        </p:nvPicPr>
        <p:blipFill>
          <a:blip r:embed="rId1"/>
          <a:stretch>
            <a:fillRect/>
          </a:stretch>
        </p:blipFill>
        <p:spPr>
          <a:xfrm>
            <a:off x="1906" y="2405658"/>
            <a:ext cx="5916886" cy="3234959"/>
          </a:xfrm>
          <a:prstGeom prst="rect">
            <a:avLst/>
          </a:prstGeom>
        </p:spPr>
      </p:pic>
      <p:sp>
        <p:nvSpPr>
          <p:cNvPr id="4" name="文本框 3"/>
          <p:cNvSpPr txBox="1"/>
          <p:nvPr/>
        </p:nvSpPr>
        <p:spPr>
          <a:xfrm>
            <a:off x="476103" y="950699"/>
            <a:ext cx="10858500" cy="1289905"/>
          </a:xfrm>
          <a:prstGeom prst="rect">
            <a:avLst/>
          </a:prstGeom>
          <a:noFill/>
        </p:spPr>
        <p:txBody>
          <a:bodyPr wrap="square" rtlCol="0">
            <a:spAutoFit/>
          </a:bodyPr>
          <a:lstStyle/>
          <a:p>
            <a:pPr>
              <a:lnSpc>
                <a:spcPct val="150000"/>
              </a:lnSpc>
            </a:pPr>
            <a:r>
              <a:rPr lang="zh-CN" altLang="en-US" b="1" spc="130" dirty="0">
                <a:latin typeface="+mn-ea"/>
              </a:rPr>
              <a:t>通过对时间轴范围进行调整，能够展示不同时间段的相关信息。并且，利用鼠标操作可查看每个数据点的具体数值。在界面的右上角添加返回按钮，点击该按钮能够直接返回到全时间轴范围进行查看。此外，各个图表的纵轴范围将依据所获取的数据范围动态变化，以此实现图表显示的优化。</a:t>
            </a:r>
            <a:endParaRPr lang="zh-CN" altLang="en-US" b="1" spc="130" dirty="0">
              <a:latin typeface="+mn-ea"/>
            </a:endParaRPr>
          </a:p>
        </p:txBody>
      </p:sp>
      <p:pic>
        <p:nvPicPr>
          <p:cNvPr id="5" name="图片 4" descr="微信截图_20250101195514"/>
          <p:cNvPicPr>
            <a:picLocks noChangeAspect="1"/>
          </p:cNvPicPr>
          <p:nvPr/>
        </p:nvPicPr>
        <p:blipFill>
          <a:blip r:embed="rId2"/>
          <a:stretch>
            <a:fillRect/>
          </a:stretch>
        </p:blipFill>
        <p:spPr>
          <a:xfrm>
            <a:off x="5898420" y="3680717"/>
            <a:ext cx="6293580" cy="3175400"/>
          </a:xfrm>
          <a:prstGeom prst="rect">
            <a:avLst/>
          </a:prstGeom>
        </p:spPr>
      </p:pic>
      <p:sp>
        <p:nvSpPr>
          <p:cNvPr id="7" name="文本框 6"/>
          <p:cNvSpPr txBox="1"/>
          <p:nvPr/>
        </p:nvSpPr>
        <p:spPr>
          <a:xfrm>
            <a:off x="7047865" y="2654064"/>
            <a:ext cx="4286737" cy="523220"/>
          </a:xfrm>
          <a:prstGeom prst="rect">
            <a:avLst/>
          </a:prstGeom>
          <a:noFill/>
        </p:spPr>
        <p:txBody>
          <a:bodyPr wrap="square" rtlCol="0">
            <a:spAutoFit/>
          </a:bodyPr>
          <a:lstStyle/>
          <a:p>
            <a:r>
              <a:rPr lang="zh-CN" altLang="en-US" sz="2800" b="1" spc="120" dirty="0">
                <a:solidFill>
                  <a:srgbClr val="136DCF"/>
                </a:solidFill>
                <a:latin typeface="+mn-ea"/>
              </a:rPr>
              <a:t>本图以近期活动次数为例</a:t>
            </a:r>
            <a:endParaRPr lang="zh-CN" altLang="en-US" sz="2800" b="1" spc="120" dirty="0">
              <a:solidFill>
                <a:srgbClr val="136DCF"/>
              </a:solidFill>
              <a:latin typeface="+mn-ea"/>
            </a:endParaRPr>
          </a:p>
        </p:txBody>
      </p:sp>
      <p:sp>
        <p:nvSpPr>
          <p:cNvPr id="9" name="标题 1"/>
          <p:cNvSpPr>
            <a:spLocks noGrp="1"/>
          </p:cNvSpPr>
          <p:nvPr>
            <p:ph type="title"/>
          </p:nvPr>
        </p:nvSpPr>
        <p:spPr>
          <a:xfrm>
            <a:off x="476103" y="150654"/>
            <a:ext cx="10858500" cy="900112"/>
          </a:xfrm>
        </p:spPr>
        <p:txBody>
          <a:bodyPr>
            <a:normAutofit/>
          </a:bodyPr>
          <a:lstStyle/>
          <a:p>
            <a:r>
              <a:rPr lang="zh-CN" altLang="en-US" sz="3600" dirty="0">
                <a:latin typeface="+mj-ea"/>
              </a:rPr>
              <a:t>具体实现</a:t>
            </a:r>
            <a:r>
              <a:rPr lang="en-US" altLang="zh-CN" sz="3600" dirty="0">
                <a:latin typeface="+mj-ea"/>
              </a:rPr>
              <a:t>——</a:t>
            </a:r>
            <a:r>
              <a:rPr lang="zh-CN" altLang="en-US" sz="3600" dirty="0">
                <a:latin typeface="+mj-ea"/>
              </a:rPr>
              <a:t>时间轴的用户</a:t>
            </a:r>
            <a:r>
              <a:rPr lang="en-US" altLang="zh-CN" sz="3600" dirty="0" err="1">
                <a:latin typeface="+mj-ea"/>
              </a:rPr>
              <a:t>交互</a:t>
            </a:r>
            <a:endParaRPr lang="en-US" altLang="zh-CN" sz="3600" dirty="0">
              <a:latin typeface="+mj-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6103" y="924782"/>
            <a:ext cx="10730613" cy="1705403"/>
          </a:xfrm>
          <a:prstGeom prst="rect">
            <a:avLst/>
          </a:prstGeom>
          <a:noFill/>
        </p:spPr>
        <p:txBody>
          <a:bodyPr wrap="square" rtlCol="0">
            <a:spAutoFit/>
          </a:bodyPr>
          <a:lstStyle/>
          <a:p>
            <a:pPr>
              <a:lnSpc>
                <a:spcPct val="150000"/>
              </a:lnSpc>
            </a:pPr>
            <a:r>
              <a:rPr lang="zh-CN" altLang="en-US" b="1" spc="130" dirty="0">
                <a:latin typeface="+mn-ea"/>
              </a:rPr>
              <a:t>关系图依据用户不同的权值绘制不同大小的节点，该权值由用户曾参与项目的综合健康度处理得出。通过鼠标操作能够查看用户姓名信息。同时，为了在二维平面上呈现三维关系图且避免绘制混乱，我们采用力导向图的方式。这种方式允许通过拖拽节点来详细展示连接情况，并且对与同一用户相连接的节点进行了同颜色处理。</a:t>
            </a:r>
            <a:endParaRPr lang="zh-CN" altLang="en-US" b="1" spc="130" dirty="0">
              <a:latin typeface="+mn-ea"/>
            </a:endParaRPr>
          </a:p>
        </p:txBody>
      </p:sp>
      <p:pic>
        <p:nvPicPr>
          <p:cNvPr id="4" name="图片 3" descr="微信截图_20250101195540"/>
          <p:cNvPicPr>
            <a:picLocks noChangeAspect="1"/>
          </p:cNvPicPr>
          <p:nvPr/>
        </p:nvPicPr>
        <p:blipFill>
          <a:blip r:embed="rId1"/>
          <a:stretch>
            <a:fillRect/>
          </a:stretch>
        </p:blipFill>
        <p:spPr>
          <a:xfrm>
            <a:off x="2300569" y="2708481"/>
            <a:ext cx="7590861" cy="4149519"/>
          </a:xfrm>
          <a:prstGeom prst="rect">
            <a:avLst/>
          </a:prstGeom>
        </p:spPr>
      </p:pic>
      <p:sp>
        <p:nvSpPr>
          <p:cNvPr id="7" name="标题 1"/>
          <p:cNvSpPr>
            <a:spLocks noGrp="1"/>
          </p:cNvSpPr>
          <p:nvPr>
            <p:ph type="title"/>
          </p:nvPr>
        </p:nvSpPr>
        <p:spPr>
          <a:xfrm>
            <a:off x="476103" y="150654"/>
            <a:ext cx="10858500" cy="900112"/>
          </a:xfrm>
        </p:spPr>
        <p:txBody>
          <a:bodyPr>
            <a:normAutofit/>
          </a:bodyPr>
          <a:lstStyle/>
          <a:p>
            <a:r>
              <a:rPr lang="zh-CN" altLang="en-US" sz="3600" dirty="0">
                <a:latin typeface="+mj-ea"/>
              </a:rPr>
              <a:t>具体实现</a:t>
            </a:r>
            <a:r>
              <a:rPr lang="en-US" altLang="zh-CN" sz="3600" dirty="0">
                <a:latin typeface="+mj-ea"/>
              </a:rPr>
              <a:t>——</a:t>
            </a:r>
            <a:r>
              <a:rPr lang="zh-CN" altLang="en-US" sz="3600" dirty="0">
                <a:latin typeface="+mj-ea"/>
              </a:rPr>
              <a:t>关系图的细节处理</a:t>
            </a:r>
            <a:endParaRPr lang="en-US" altLang="zh-CN" sz="3600" dirty="0">
              <a:latin typeface="+mj-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6103" y="927721"/>
            <a:ext cx="10858500" cy="1705403"/>
          </a:xfrm>
          <a:prstGeom prst="rect">
            <a:avLst/>
          </a:prstGeom>
          <a:noFill/>
        </p:spPr>
        <p:txBody>
          <a:bodyPr wrap="square" rtlCol="0">
            <a:spAutoFit/>
          </a:bodyPr>
          <a:lstStyle/>
          <a:p>
            <a:pPr>
              <a:lnSpc>
                <a:spcPct val="150000"/>
              </a:lnSpc>
            </a:pPr>
            <a:r>
              <a:rPr lang="zh-CN" altLang="en-US" b="1" spc="130" dirty="0">
                <a:latin typeface="+mn-ea"/>
              </a:rPr>
              <a:t>借助文心一言大模型，点击“进入”按钮，系统会迅速采集图中两个项目的活跃度、代码质量、社区参与度及项目发展等关键指标数据，模型凭借强大算法深度分析，量化评估各项目健康度并推荐更优者，助力用户抉择。完成查阅后，点击文本框外区域即可关闭页面，操作便捷流畅，保证大模型回答的辅助性，保留做决策的用户主体性。</a:t>
            </a:r>
            <a:endParaRPr lang="zh-CN" altLang="en-US" b="1" spc="130" dirty="0">
              <a:latin typeface="+mn-ea"/>
            </a:endParaRPr>
          </a:p>
        </p:txBody>
      </p:sp>
      <p:pic>
        <p:nvPicPr>
          <p:cNvPr id="9" name="图片 8" descr="微信截图_20250101211936"/>
          <p:cNvPicPr>
            <a:picLocks noChangeAspect="1"/>
          </p:cNvPicPr>
          <p:nvPr/>
        </p:nvPicPr>
        <p:blipFill>
          <a:blip r:embed="rId1"/>
          <a:stretch>
            <a:fillRect/>
          </a:stretch>
        </p:blipFill>
        <p:spPr>
          <a:xfrm>
            <a:off x="0" y="2760714"/>
            <a:ext cx="6096000" cy="3335195"/>
          </a:xfrm>
          <a:prstGeom prst="rect">
            <a:avLst/>
          </a:prstGeom>
        </p:spPr>
      </p:pic>
      <p:pic>
        <p:nvPicPr>
          <p:cNvPr id="3" name="图片 2" descr="微信截图_20250101232009"/>
          <p:cNvPicPr>
            <a:picLocks noChangeAspect="1"/>
          </p:cNvPicPr>
          <p:nvPr/>
        </p:nvPicPr>
        <p:blipFill>
          <a:blip r:embed="rId2"/>
          <a:stretch>
            <a:fillRect/>
          </a:stretch>
        </p:blipFill>
        <p:spPr>
          <a:xfrm>
            <a:off x="6073728" y="3537098"/>
            <a:ext cx="6118272" cy="3320903"/>
          </a:xfrm>
          <a:prstGeom prst="rect">
            <a:avLst/>
          </a:prstGeom>
        </p:spPr>
      </p:pic>
      <p:sp>
        <p:nvSpPr>
          <p:cNvPr id="7" name="标题 1"/>
          <p:cNvSpPr>
            <a:spLocks noGrp="1"/>
          </p:cNvSpPr>
          <p:nvPr>
            <p:ph type="title"/>
          </p:nvPr>
        </p:nvSpPr>
        <p:spPr>
          <a:xfrm>
            <a:off x="476103" y="150654"/>
            <a:ext cx="10858500" cy="900112"/>
          </a:xfrm>
        </p:spPr>
        <p:txBody>
          <a:bodyPr>
            <a:normAutofit/>
          </a:bodyPr>
          <a:lstStyle/>
          <a:p>
            <a:r>
              <a:rPr lang="zh-CN" altLang="en-US" sz="3600" dirty="0">
                <a:latin typeface="+mj-ea"/>
              </a:rPr>
              <a:t>具体实现</a:t>
            </a:r>
            <a:r>
              <a:rPr lang="en-US" altLang="zh-CN" sz="3600" dirty="0">
                <a:latin typeface="+mj-ea"/>
              </a:rPr>
              <a:t>——</a:t>
            </a:r>
            <a:r>
              <a:rPr lang="zh-CN" altLang="en-US" sz="3600" dirty="0">
                <a:latin typeface="+mj-ea"/>
              </a:rPr>
              <a:t>引入大模型进行分析，辅助决策</a:t>
            </a:r>
            <a:endParaRPr lang="en-US" altLang="zh-CN" sz="3600" dirty="0">
              <a:latin typeface="+mj-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normAutofit/>
          </a:bodyPr>
          <a:lstStyle/>
          <a:p>
            <a:r>
              <a:rPr lang="zh-CN" altLang="en-US" sz="5400" dirty="0">
                <a:latin typeface="+mj-ea"/>
              </a:rPr>
              <a:t>项目优势</a:t>
            </a:r>
            <a:endParaRPr lang="zh-CN" altLang="en-US" sz="5400" dirty="0">
              <a:latin typeface="+mj-ea"/>
            </a:endParaRPr>
          </a:p>
        </p:txBody>
      </p:sp>
      <p:sp>
        <p:nvSpPr>
          <p:cNvPr id="2" name="文本框 1"/>
          <p:cNvSpPr txBox="1"/>
          <p:nvPr/>
        </p:nvSpPr>
        <p:spPr>
          <a:xfrm>
            <a:off x="2615212" y="2224585"/>
            <a:ext cx="1440000" cy="903490"/>
          </a:xfrm>
          <a:prstGeom prst="rect">
            <a:avLst/>
          </a:prstGeom>
          <a:noFill/>
        </p:spPr>
        <p:txBody>
          <a:bodyPr wrap="square" rtlCol="0" anchor="ctr">
            <a:noAutofit/>
          </a:bodyPr>
          <a:lstStyle/>
          <a:p>
            <a:pPr algn="ctr"/>
            <a:r>
              <a:rPr lang="en-US" altLang="zh-CN" sz="5400" b="1" dirty="0">
                <a:solidFill>
                  <a:schemeClr val="accent1"/>
                </a:solidFill>
                <a:latin typeface="+mj-ea"/>
                <a:ea typeface="+mj-ea"/>
              </a:rPr>
              <a:t>03</a:t>
            </a:r>
            <a:endParaRPr lang="en-US" altLang="zh-CN" sz="5400" b="1" dirty="0">
              <a:solidFill>
                <a:schemeClr val="accent1"/>
              </a:solidFill>
              <a:latin typeface="+mj-ea"/>
              <a:ea typeface="+mj-ea"/>
            </a:endParaRPr>
          </a:p>
        </p:txBody>
      </p:sp>
      <p:pic>
        <p:nvPicPr>
          <p:cNvPr id="6" name="图片 5"/>
          <p:cNvPicPr>
            <a:picLocks noChangeAspect="1"/>
          </p:cNvPicPr>
          <p:nvPr/>
        </p:nvPicPr>
        <p:blipFill>
          <a:blip r:embed="rId1"/>
          <a:stretch>
            <a:fillRect/>
          </a:stretch>
        </p:blipFill>
        <p:spPr>
          <a:xfrm>
            <a:off x="7807660" y="-1"/>
            <a:ext cx="4384339" cy="4087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normAutofit/>
          </a:bodyPr>
          <a:lstStyle/>
          <a:p>
            <a:r>
              <a:rPr lang="zh-CN" altLang="en-US" sz="6600" dirty="0">
                <a:latin typeface="+mn-ea"/>
                <a:ea typeface="+mn-ea"/>
              </a:rPr>
              <a:t>目 录</a:t>
            </a:r>
            <a:endParaRPr lang="zh-CN" altLang="en-US" sz="6600" dirty="0">
              <a:latin typeface="+mn-ea"/>
              <a:ea typeface="+mn-ea"/>
            </a:endParaRPr>
          </a:p>
        </p:txBody>
      </p:sp>
      <p:sp>
        <p:nvSpPr>
          <p:cNvPr id="22" name="任意多边形: 形状 21"/>
          <p:cNvSpPr/>
          <p:nvPr>
            <p:custDataLst>
              <p:tags r:id="rId2"/>
            </p:custDataLst>
          </p:nvPr>
        </p:nvSpPr>
        <p:spPr>
          <a:xfrm>
            <a:off x="991750" y="3742863"/>
            <a:ext cx="2448146" cy="446749"/>
          </a:xfrm>
          <a:custGeom>
            <a:avLst/>
            <a:gdLst/>
            <a:ahLst/>
            <a:cxnLst/>
            <a:rect l="l" t="t" r="r" b="b"/>
            <a:pathLst>
              <a:path w="1420113" h="201169">
                <a:moveTo>
                  <a:pt x="267388" y="35914"/>
                </a:moveTo>
                <a:cubicBezTo>
                  <a:pt x="251147" y="35914"/>
                  <a:pt x="238360" y="41941"/>
                  <a:pt x="229025" y="53996"/>
                </a:cubicBezTo>
                <a:cubicBezTo>
                  <a:pt x="219691" y="66051"/>
                  <a:pt x="215024" y="81664"/>
                  <a:pt x="215024" y="100835"/>
                </a:cubicBezTo>
                <a:cubicBezTo>
                  <a:pt x="215024" y="119755"/>
                  <a:pt x="219586" y="135221"/>
                  <a:pt x="228711" y="147235"/>
                </a:cubicBezTo>
                <a:cubicBezTo>
                  <a:pt x="237836" y="159248"/>
                  <a:pt x="250352" y="165255"/>
                  <a:pt x="266258" y="165255"/>
                </a:cubicBezTo>
                <a:cubicBezTo>
                  <a:pt x="282499" y="165255"/>
                  <a:pt x="295140" y="159499"/>
                  <a:pt x="304181" y="147988"/>
                </a:cubicBezTo>
                <a:cubicBezTo>
                  <a:pt x="313222" y="136477"/>
                  <a:pt x="317743" y="121011"/>
                  <a:pt x="317743" y="101589"/>
                </a:cubicBezTo>
                <a:cubicBezTo>
                  <a:pt x="317743" y="81329"/>
                  <a:pt x="313348" y="65319"/>
                  <a:pt x="304558" y="53557"/>
                </a:cubicBezTo>
                <a:cubicBezTo>
                  <a:pt x="295768" y="41795"/>
                  <a:pt x="283378" y="35914"/>
                  <a:pt x="267388" y="35914"/>
                </a:cubicBezTo>
                <a:close/>
                <a:moveTo>
                  <a:pt x="1117922" y="3264"/>
                </a:moveTo>
                <a:lnTo>
                  <a:pt x="1270369" y="3264"/>
                </a:lnTo>
                <a:lnTo>
                  <a:pt x="1270369" y="37169"/>
                </a:lnTo>
                <a:lnTo>
                  <a:pt x="1214865" y="37169"/>
                </a:lnTo>
                <a:lnTo>
                  <a:pt x="1214865" y="197778"/>
                </a:lnTo>
                <a:lnTo>
                  <a:pt x="1173300" y="197778"/>
                </a:lnTo>
                <a:lnTo>
                  <a:pt x="1173300" y="37169"/>
                </a:lnTo>
                <a:lnTo>
                  <a:pt x="1117922" y="37169"/>
                </a:lnTo>
                <a:close/>
                <a:moveTo>
                  <a:pt x="917055" y="3264"/>
                </a:moveTo>
                <a:lnTo>
                  <a:pt x="962262" y="3264"/>
                </a:lnTo>
                <a:lnTo>
                  <a:pt x="1041625" y="125573"/>
                </a:lnTo>
                <a:cubicBezTo>
                  <a:pt x="1046899" y="133694"/>
                  <a:pt x="1050122" y="138842"/>
                  <a:pt x="1051294" y="141019"/>
                </a:cubicBezTo>
                <a:lnTo>
                  <a:pt x="1051922" y="141019"/>
                </a:lnTo>
                <a:cubicBezTo>
                  <a:pt x="1051084" y="136331"/>
                  <a:pt x="1050666" y="127373"/>
                  <a:pt x="1050666" y="114146"/>
                </a:cubicBezTo>
                <a:lnTo>
                  <a:pt x="1050666" y="3264"/>
                </a:lnTo>
                <a:lnTo>
                  <a:pt x="1089970" y="3264"/>
                </a:lnTo>
                <a:lnTo>
                  <a:pt x="1089970" y="197778"/>
                </a:lnTo>
                <a:lnTo>
                  <a:pt x="1047527" y="197778"/>
                </a:lnTo>
                <a:lnTo>
                  <a:pt x="965150" y="71953"/>
                </a:lnTo>
                <a:cubicBezTo>
                  <a:pt x="960881" y="65423"/>
                  <a:pt x="957783" y="60149"/>
                  <a:pt x="955858" y="56131"/>
                </a:cubicBezTo>
                <a:lnTo>
                  <a:pt x="955230" y="56131"/>
                </a:lnTo>
                <a:cubicBezTo>
                  <a:pt x="955983" y="62828"/>
                  <a:pt x="956360" y="73167"/>
                  <a:pt x="956360" y="87148"/>
                </a:cubicBezTo>
                <a:lnTo>
                  <a:pt x="956360" y="197778"/>
                </a:lnTo>
                <a:lnTo>
                  <a:pt x="917055" y="197778"/>
                </a:lnTo>
                <a:close/>
                <a:moveTo>
                  <a:pt x="774180" y="3264"/>
                </a:moveTo>
                <a:lnTo>
                  <a:pt x="884811" y="3264"/>
                </a:lnTo>
                <a:lnTo>
                  <a:pt x="884811" y="37169"/>
                </a:lnTo>
                <a:lnTo>
                  <a:pt x="815620" y="37169"/>
                </a:lnTo>
                <a:lnTo>
                  <a:pt x="815620" y="83004"/>
                </a:lnTo>
                <a:lnTo>
                  <a:pt x="879913" y="83004"/>
                </a:lnTo>
                <a:lnTo>
                  <a:pt x="879913" y="116783"/>
                </a:lnTo>
                <a:lnTo>
                  <a:pt x="815620" y="116783"/>
                </a:lnTo>
                <a:lnTo>
                  <a:pt x="815620" y="163873"/>
                </a:lnTo>
                <a:lnTo>
                  <a:pt x="889332" y="163873"/>
                </a:lnTo>
                <a:lnTo>
                  <a:pt x="889332" y="197778"/>
                </a:lnTo>
                <a:lnTo>
                  <a:pt x="774180" y="197778"/>
                </a:lnTo>
                <a:close/>
                <a:moveTo>
                  <a:pt x="594047" y="3264"/>
                </a:moveTo>
                <a:lnTo>
                  <a:pt x="746494" y="3264"/>
                </a:lnTo>
                <a:lnTo>
                  <a:pt x="746494" y="37169"/>
                </a:lnTo>
                <a:lnTo>
                  <a:pt x="690990" y="37169"/>
                </a:lnTo>
                <a:lnTo>
                  <a:pt x="690990" y="197778"/>
                </a:lnTo>
                <a:lnTo>
                  <a:pt x="649425" y="197778"/>
                </a:lnTo>
                <a:lnTo>
                  <a:pt x="649425" y="37169"/>
                </a:lnTo>
                <a:lnTo>
                  <a:pt x="594047" y="37169"/>
                </a:lnTo>
                <a:close/>
                <a:moveTo>
                  <a:pt x="393180" y="3264"/>
                </a:moveTo>
                <a:lnTo>
                  <a:pt x="438387" y="3264"/>
                </a:lnTo>
                <a:lnTo>
                  <a:pt x="517749" y="125573"/>
                </a:lnTo>
                <a:cubicBezTo>
                  <a:pt x="523024" y="133694"/>
                  <a:pt x="526247" y="138842"/>
                  <a:pt x="527419" y="141019"/>
                </a:cubicBezTo>
                <a:lnTo>
                  <a:pt x="528047" y="141019"/>
                </a:lnTo>
                <a:cubicBezTo>
                  <a:pt x="527209" y="136331"/>
                  <a:pt x="526791" y="127373"/>
                  <a:pt x="526791" y="114146"/>
                </a:cubicBezTo>
                <a:lnTo>
                  <a:pt x="526791" y="3264"/>
                </a:lnTo>
                <a:lnTo>
                  <a:pt x="566095" y="3264"/>
                </a:lnTo>
                <a:lnTo>
                  <a:pt x="566095" y="197778"/>
                </a:lnTo>
                <a:lnTo>
                  <a:pt x="523651" y="197778"/>
                </a:lnTo>
                <a:lnTo>
                  <a:pt x="441275" y="71953"/>
                </a:lnTo>
                <a:cubicBezTo>
                  <a:pt x="437006" y="65423"/>
                  <a:pt x="433908" y="60149"/>
                  <a:pt x="431983" y="56131"/>
                </a:cubicBezTo>
                <a:lnTo>
                  <a:pt x="431355" y="56131"/>
                </a:lnTo>
                <a:cubicBezTo>
                  <a:pt x="432108" y="62828"/>
                  <a:pt x="432485" y="73167"/>
                  <a:pt x="432485" y="87148"/>
                </a:cubicBezTo>
                <a:lnTo>
                  <a:pt x="432485" y="197778"/>
                </a:lnTo>
                <a:lnTo>
                  <a:pt x="393180" y="197778"/>
                </a:lnTo>
                <a:close/>
                <a:moveTo>
                  <a:pt x="1363730" y="0"/>
                </a:moveTo>
                <a:cubicBezTo>
                  <a:pt x="1382734" y="0"/>
                  <a:pt x="1398682" y="2469"/>
                  <a:pt x="1411574" y="7408"/>
                </a:cubicBezTo>
                <a:lnTo>
                  <a:pt x="1411574" y="46336"/>
                </a:lnTo>
                <a:cubicBezTo>
                  <a:pt x="1398514" y="37462"/>
                  <a:pt x="1383236" y="33025"/>
                  <a:pt x="1365740" y="33025"/>
                </a:cubicBezTo>
                <a:cubicBezTo>
                  <a:pt x="1355526" y="33025"/>
                  <a:pt x="1347364" y="34888"/>
                  <a:pt x="1341253" y="38613"/>
                </a:cubicBezTo>
                <a:cubicBezTo>
                  <a:pt x="1335142" y="42339"/>
                  <a:pt x="1332086" y="47341"/>
                  <a:pt x="1332086" y="53619"/>
                </a:cubicBezTo>
                <a:cubicBezTo>
                  <a:pt x="1332086" y="58642"/>
                  <a:pt x="1334179" y="63268"/>
                  <a:pt x="1338365" y="67495"/>
                </a:cubicBezTo>
                <a:cubicBezTo>
                  <a:pt x="1342550" y="71723"/>
                  <a:pt x="1352889" y="77437"/>
                  <a:pt x="1369381" y="84636"/>
                </a:cubicBezTo>
                <a:cubicBezTo>
                  <a:pt x="1388720" y="92924"/>
                  <a:pt x="1402010" y="101672"/>
                  <a:pt x="1409251" y="110881"/>
                </a:cubicBezTo>
                <a:cubicBezTo>
                  <a:pt x="1416492" y="120090"/>
                  <a:pt x="1420113" y="131057"/>
                  <a:pt x="1420113" y="143781"/>
                </a:cubicBezTo>
                <a:cubicBezTo>
                  <a:pt x="1420113" y="162450"/>
                  <a:pt x="1413500" y="176682"/>
                  <a:pt x="1400272" y="186476"/>
                </a:cubicBezTo>
                <a:cubicBezTo>
                  <a:pt x="1387045" y="196271"/>
                  <a:pt x="1368251" y="201169"/>
                  <a:pt x="1343890" y="201169"/>
                </a:cubicBezTo>
                <a:cubicBezTo>
                  <a:pt x="1321621" y="201169"/>
                  <a:pt x="1303371" y="197569"/>
                  <a:pt x="1289140" y="190369"/>
                </a:cubicBezTo>
                <a:lnTo>
                  <a:pt x="1289140" y="148804"/>
                </a:lnTo>
                <a:cubicBezTo>
                  <a:pt x="1304795" y="161780"/>
                  <a:pt x="1322584" y="168268"/>
                  <a:pt x="1342509" y="168268"/>
                </a:cubicBezTo>
                <a:cubicBezTo>
                  <a:pt x="1353810" y="168268"/>
                  <a:pt x="1362307" y="166322"/>
                  <a:pt x="1368000" y="162429"/>
                </a:cubicBezTo>
                <a:cubicBezTo>
                  <a:pt x="1373693" y="158536"/>
                  <a:pt x="1376539" y="153534"/>
                  <a:pt x="1376539" y="147423"/>
                </a:cubicBezTo>
                <a:cubicBezTo>
                  <a:pt x="1376539" y="142149"/>
                  <a:pt x="1374279" y="137168"/>
                  <a:pt x="1369758" y="132480"/>
                </a:cubicBezTo>
                <a:cubicBezTo>
                  <a:pt x="1365237" y="127792"/>
                  <a:pt x="1353308" y="121429"/>
                  <a:pt x="1333969" y="113393"/>
                </a:cubicBezTo>
                <a:cubicBezTo>
                  <a:pt x="1303581" y="100500"/>
                  <a:pt x="1288386" y="81748"/>
                  <a:pt x="1288386" y="57136"/>
                </a:cubicBezTo>
                <a:cubicBezTo>
                  <a:pt x="1288386" y="39053"/>
                  <a:pt x="1295272" y="25010"/>
                  <a:pt x="1309043" y="15006"/>
                </a:cubicBezTo>
                <a:cubicBezTo>
                  <a:pt x="1322814" y="5002"/>
                  <a:pt x="1341043" y="0"/>
                  <a:pt x="1363730" y="0"/>
                </a:cubicBezTo>
                <a:close/>
                <a:moveTo>
                  <a:pt x="268644" y="0"/>
                </a:moveTo>
                <a:cubicBezTo>
                  <a:pt x="296437" y="0"/>
                  <a:pt x="318810" y="9250"/>
                  <a:pt x="335763" y="27751"/>
                </a:cubicBezTo>
                <a:cubicBezTo>
                  <a:pt x="352715" y="46253"/>
                  <a:pt x="361192" y="70028"/>
                  <a:pt x="361192" y="99077"/>
                </a:cubicBezTo>
                <a:cubicBezTo>
                  <a:pt x="361192" y="129382"/>
                  <a:pt x="352380" y="153974"/>
                  <a:pt x="334758" y="172852"/>
                </a:cubicBezTo>
                <a:cubicBezTo>
                  <a:pt x="317136" y="191730"/>
                  <a:pt x="294051" y="201169"/>
                  <a:pt x="265504" y="201169"/>
                </a:cubicBezTo>
                <a:cubicBezTo>
                  <a:pt x="237627" y="201169"/>
                  <a:pt x="214982" y="192023"/>
                  <a:pt x="197569" y="173731"/>
                </a:cubicBezTo>
                <a:cubicBezTo>
                  <a:pt x="180156" y="155439"/>
                  <a:pt x="171450" y="131894"/>
                  <a:pt x="171450" y="103096"/>
                </a:cubicBezTo>
                <a:cubicBezTo>
                  <a:pt x="171450" y="72623"/>
                  <a:pt x="180344" y="47822"/>
                  <a:pt x="198134" y="28693"/>
                </a:cubicBezTo>
                <a:cubicBezTo>
                  <a:pt x="215924" y="9564"/>
                  <a:pt x="239427" y="0"/>
                  <a:pt x="268644" y="0"/>
                </a:cubicBezTo>
                <a:close/>
                <a:moveTo>
                  <a:pt x="103221" y="0"/>
                </a:moveTo>
                <a:cubicBezTo>
                  <a:pt x="122225" y="0"/>
                  <a:pt x="138131" y="2469"/>
                  <a:pt x="150939" y="7408"/>
                </a:cubicBezTo>
                <a:lnTo>
                  <a:pt x="150939" y="47466"/>
                </a:lnTo>
                <a:cubicBezTo>
                  <a:pt x="137796" y="39765"/>
                  <a:pt x="122894" y="35914"/>
                  <a:pt x="106235" y="35914"/>
                </a:cubicBezTo>
                <a:cubicBezTo>
                  <a:pt x="87232" y="35914"/>
                  <a:pt x="72037" y="41983"/>
                  <a:pt x="60652" y="54122"/>
                </a:cubicBezTo>
                <a:cubicBezTo>
                  <a:pt x="49266" y="66261"/>
                  <a:pt x="43574" y="82125"/>
                  <a:pt x="43574" y="101714"/>
                </a:cubicBezTo>
                <a:cubicBezTo>
                  <a:pt x="43574" y="120801"/>
                  <a:pt x="48973" y="136163"/>
                  <a:pt x="59773" y="147800"/>
                </a:cubicBezTo>
                <a:cubicBezTo>
                  <a:pt x="70572" y="159436"/>
                  <a:pt x="85180" y="165255"/>
                  <a:pt x="103598" y="165255"/>
                </a:cubicBezTo>
                <a:cubicBezTo>
                  <a:pt x="120927" y="165255"/>
                  <a:pt x="136708" y="161069"/>
                  <a:pt x="150939" y="152697"/>
                </a:cubicBezTo>
                <a:lnTo>
                  <a:pt x="150939" y="190746"/>
                </a:lnTo>
                <a:cubicBezTo>
                  <a:pt x="136791" y="197694"/>
                  <a:pt x="118332" y="201169"/>
                  <a:pt x="95561" y="201169"/>
                </a:cubicBezTo>
                <a:cubicBezTo>
                  <a:pt x="66261" y="201169"/>
                  <a:pt x="43009" y="192399"/>
                  <a:pt x="25805" y="174861"/>
                </a:cubicBezTo>
                <a:cubicBezTo>
                  <a:pt x="8601" y="157322"/>
                  <a:pt x="0" y="133945"/>
                  <a:pt x="0" y="104728"/>
                </a:cubicBezTo>
                <a:cubicBezTo>
                  <a:pt x="0" y="74004"/>
                  <a:pt x="9606" y="48869"/>
                  <a:pt x="28819" y="29321"/>
                </a:cubicBezTo>
                <a:cubicBezTo>
                  <a:pt x="48032" y="9773"/>
                  <a:pt x="72832" y="0"/>
                  <a:pt x="1032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矩形: 圆角 8"/>
          <p:cNvSpPr/>
          <p:nvPr>
            <p:custDataLst>
              <p:tags r:id="rId3"/>
            </p:custDataLst>
          </p:nvPr>
        </p:nvSpPr>
        <p:spPr>
          <a:xfrm>
            <a:off x="4573157" y="1366416"/>
            <a:ext cx="6269354" cy="901746"/>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9"/>
          <p:cNvSpPr/>
          <p:nvPr>
            <p:custDataLst>
              <p:tags r:id="rId4"/>
            </p:custDataLst>
          </p:nvPr>
        </p:nvSpPr>
        <p:spPr>
          <a:xfrm>
            <a:off x="4573157" y="2440891"/>
            <a:ext cx="6269354" cy="901746"/>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10"/>
          <p:cNvSpPr/>
          <p:nvPr>
            <p:custDataLst>
              <p:tags r:id="rId5"/>
            </p:custDataLst>
          </p:nvPr>
        </p:nvSpPr>
        <p:spPr>
          <a:xfrm>
            <a:off x="4573157" y="3515365"/>
            <a:ext cx="6269354" cy="901746"/>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11"/>
          <p:cNvSpPr/>
          <p:nvPr>
            <p:custDataLst>
              <p:tags r:id="rId6"/>
            </p:custDataLst>
          </p:nvPr>
        </p:nvSpPr>
        <p:spPr>
          <a:xfrm>
            <a:off x="4573157" y="4589839"/>
            <a:ext cx="6269354" cy="901746"/>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序号"/>
          <p:cNvSpPr txBox="1"/>
          <p:nvPr>
            <p:custDataLst>
              <p:tags r:id="rId7"/>
            </p:custDataLst>
          </p:nvPr>
        </p:nvSpPr>
        <p:spPr>
          <a:xfrm>
            <a:off x="4714134" y="1493423"/>
            <a:ext cx="648033" cy="648033"/>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200" b="1" dirty="0">
                <a:solidFill>
                  <a:srgbClr val="FFFFFF"/>
                </a:solidFill>
                <a:latin typeface="+mn-ea"/>
              </a:rPr>
              <a:t>01</a:t>
            </a:r>
            <a:endParaRPr lang="en-US" sz="3200" b="1" dirty="0">
              <a:solidFill>
                <a:srgbClr val="FFFFFF"/>
              </a:solidFill>
              <a:latin typeface="+mn-ea"/>
            </a:endParaRPr>
          </a:p>
        </p:txBody>
      </p:sp>
      <p:sp>
        <p:nvSpPr>
          <p:cNvPr id="8" name="项标题"/>
          <p:cNvSpPr txBox="1"/>
          <p:nvPr>
            <p:custDataLst>
              <p:tags r:id="rId8"/>
            </p:custDataLst>
          </p:nvPr>
        </p:nvSpPr>
        <p:spPr>
          <a:xfrm>
            <a:off x="5768287" y="1477547"/>
            <a:ext cx="4537305" cy="68011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3600" b="1" spc="300" dirty="0">
                <a:solidFill>
                  <a:srgbClr val="333333"/>
                </a:solidFill>
                <a:ea typeface="汉仪粗仿宋简" panose="00020600040101010101" charset="-122"/>
              </a:rPr>
              <a:t>项目背景</a:t>
            </a:r>
            <a:endParaRPr lang="zh-CN" altLang="en-US" sz="3600" b="1" spc="300" dirty="0">
              <a:solidFill>
                <a:srgbClr val="333333"/>
              </a:solidFill>
              <a:ea typeface="汉仪粗仿宋简" panose="00020600040101010101" charset="-122"/>
            </a:endParaRPr>
          </a:p>
        </p:txBody>
      </p:sp>
      <p:sp>
        <p:nvSpPr>
          <p:cNvPr id="21" name="序号"/>
          <p:cNvSpPr txBox="1"/>
          <p:nvPr>
            <p:custDataLst>
              <p:tags r:id="rId9"/>
            </p:custDataLst>
          </p:nvPr>
        </p:nvSpPr>
        <p:spPr>
          <a:xfrm>
            <a:off x="4714134" y="2562182"/>
            <a:ext cx="648033" cy="648033"/>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200" b="1" dirty="0">
                <a:solidFill>
                  <a:srgbClr val="FFFFFF"/>
                </a:solidFill>
                <a:latin typeface="+mn-ea"/>
              </a:rPr>
              <a:t>02</a:t>
            </a:r>
            <a:endParaRPr lang="en-US" sz="3200" b="1" dirty="0">
              <a:solidFill>
                <a:srgbClr val="FFFFFF"/>
              </a:solidFill>
              <a:latin typeface="+mn-ea"/>
            </a:endParaRPr>
          </a:p>
        </p:txBody>
      </p:sp>
      <p:sp>
        <p:nvSpPr>
          <p:cNvPr id="23" name="项标题"/>
          <p:cNvSpPr txBox="1"/>
          <p:nvPr>
            <p:custDataLst>
              <p:tags r:id="rId10"/>
            </p:custDataLst>
          </p:nvPr>
        </p:nvSpPr>
        <p:spPr>
          <a:xfrm>
            <a:off x="5768287" y="2543131"/>
            <a:ext cx="4537305" cy="68011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3600" b="1" spc="300" dirty="0">
                <a:solidFill>
                  <a:srgbClr val="333333"/>
                </a:solidFill>
                <a:ea typeface="汉仪粗仿宋简" panose="00020600040101010101" charset="-122"/>
              </a:rPr>
              <a:t>项目内容</a:t>
            </a:r>
            <a:endParaRPr lang="zh-CN" altLang="en-US" sz="3600" b="1" spc="300" dirty="0">
              <a:solidFill>
                <a:srgbClr val="333333"/>
              </a:solidFill>
              <a:ea typeface="汉仪粗仿宋简" panose="00020600040101010101" charset="-122"/>
            </a:endParaRPr>
          </a:p>
        </p:txBody>
      </p:sp>
      <p:sp>
        <p:nvSpPr>
          <p:cNvPr id="24" name="序号"/>
          <p:cNvSpPr txBox="1"/>
          <p:nvPr>
            <p:custDataLst>
              <p:tags r:id="rId11"/>
            </p:custDataLst>
          </p:nvPr>
        </p:nvSpPr>
        <p:spPr>
          <a:xfrm>
            <a:off x="4714134" y="3630306"/>
            <a:ext cx="648033" cy="648033"/>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200" b="1" dirty="0">
                <a:solidFill>
                  <a:srgbClr val="FFFFFF"/>
                </a:solidFill>
                <a:latin typeface="+mn-ea"/>
              </a:rPr>
              <a:t>03</a:t>
            </a:r>
            <a:endParaRPr lang="en-US" sz="3200" b="1" dirty="0">
              <a:solidFill>
                <a:srgbClr val="FFFFFF"/>
              </a:solidFill>
              <a:latin typeface="+mn-ea"/>
            </a:endParaRPr>
          </a:p>
        </p:txBody>
      </p:sp>
      <p:sp>
        <p:nvSpPr>
          <p:cNvPr id="25" name="项标题"/>
          <p:cNvSpPr txBox="1"/>
          <p:nvPr>
            <p:custDataLst>
              <p:tags r:id="rId12"/>
            </p:custDataLst>
          </p:nvPr>
        </p:nvSpPr>
        <p:spPr>
          <a:xfrm>
            <a:off x="5768287" y="3617605"/>
            <a:ext cx="4537305" cy="68011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3600" b="1" spc="300" dirty="0">
                <a:solidFill>
                  <a:srgbClr val="333333"/>
                </a:solidFill>
                <a:ea typeface="汉仪粗仿宋简" panose="00020600040101010101" charset="-122"/>
              </a:rPr>
              <a:t>项目优势</a:t>
            </a:r>
            <a:endParaRPr lang="zh-CN" altLang="en-US" sz="3600" b="1" spc="300" dirty="0">
              <a:solidFill>
                <a:srgbClr val="333333"/>
              </a:solidFill>
              <a:ea typeface="汉仪粗仿宋简" panose="00020600040101010101" charset="-122"/>
            </a:endParaRPr>
          </a:p>
        </p:txBody>
      </p:sp>
      <p:sp>
        <p:nvSpPr>
          <p:cNvPr id="26" name="序号"/>
          <p:cNvSpPr txBox="1"/>
          <p:nvPr>
            <p:custDataLst>
              <p:tags r:id="rId13"/>
            </p:custDataLst>
          </p:nvPr>
        </p:nvSpPr>
        <p:spPr>
          <a:xfrm>
            <a:off x="4714134" y="4699065"/>
            <a:ext cx="648033" cy="648033"/>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200" b="1" dirty="0">
                <a:solidFill>
                  <a:srgbClr val="FFFFFF"/>
                </a:solidFill>
                <a:latin typeface="+mn-ea"/>
              </a:rPr>
              <a:t>04</a:t>
            </a:r>
            <a:endParaRPr lang="en-US" sz="3200" b="1" dirty="0">
              <a:solidFill>
                <a:srgbClr val="FFFFFF"/>
              </a:solidFill>
              <a:latin typeface="+mn-ea"/>
            </a:endParaRPr>
          </a:p>
        </p:txBody>
      </p:sp>
      <p:sp>
        <p:nvSpPr>
          <p:cNvPr id="27" name="项标题"/>
          <p:cNvSpPr txBox="1"/>
          <p:nvPr>
            <p:custDataLst>
              <p:tags r:id="rId14"/>
            </p:custDataLst>
          </p:nvPr>
        </p:nvSpPr>
        <p:spPr>
          <a:xfrm>
            <a:off x="5768287" y="4683189"/>
            <a:ext cx="4537305" cy="68011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3600" b="1" spc="300" dirty="0">
                <a:solidFill>
                  <a:srgbClr val="333333"/>
                </a:solidFill>
                <a:ea typeface="汉仪粗仿宋简" panose="00020600040101010101" charset="-122"/>
              </a:rPr>
              <a:t>后期规划</a:t>
            </a:r>
            <a:endParaRPr lang="zh-CN" altLang="en-US" sz="3600" b="1" spc="300" dirty="0">
              <a:solidFill>
                <a:srgbClr val="333333"/>
              </a:solidFill>
              <a:latin typeface="+mn-ea"/>
            </a:endParaRPr>
          </a:p>
        </p:txBody>
      </p:sp>
    </p:spTree>
    <p:custDataLst>
      <p:tags r:id="rId1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8"/>
          <p:cNvSpPr/>
          <p:nvPr>
            <p:custDataLst>
              <p:tags r:id="rId1"/>
            </p:custDataLst>
          </p:nvPr>
        </p:nvSpPr>
        <p:spPr>
          <a:xfrm>
            <a:off x="4573157" y="801555"/>
            <a:ext cx="6269354" cy="795952"/>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 name="项标题"/>
          <p:cNvSpPr txBox="1"/>
          <p:nvPr>
            <p:custDataLst>
              <p:tags r:id="rId2"/>
            </p:custDataLst>
          </p:nvPr>
        </p:nvSpPr>
        <p:spPr>
          <a:xfrm>
            <a:off x="5768287" y="899350"/>
            <a:ext cx="4537305" cy="600327"/>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800" b="1" spc="300" dirty="0">
                <a:solidFill>
                  <a:srgbClr val="333333"/>
                </a:solidFill>
                <a:latin typeface="+mn-ea"/>
              </a:rPr>
              <a:t>双仓库对比优势</a:t>
            </a:r>
            <a:endParaRPr lang="zh-CN" altLang="en-US" sz="2800" b="1" spc="300" dirty="0">
              <a:solidFill>
                <a:srgbClr val="333333"/>
              </a:solidFill>
              <a:latin typeface="+mn-ea"/>
            </a:endParaRPr>
          </a:p>
        </p:txBody>
      </p:sp>
      <p:sp>
        <p:nvSpPr>
          <p:cNvPr id="5" name="矩形: 圆角 9"/>
          <p:cNvSpPr/>
          <p:nvPr>
            <p:custDataLst>
              <p:tags r:id="rId3"/>
            </p:custDataLst>
          </p:nvPr>
        </p:nvSpPr>
        <p:spPr>
          <a:xfrm>
            <a:off x="4573157" y="1693775"/>
            <a:ext cx="6269354" cy="795952"/>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项标题"/>
          <p:cNvSpPr txBox="1"/>
          <p:nvPr>
            <p:custDataLst>
              <p:tags r:id="rId4"/>
            </p:custDataLst>
          </p:nvPr>
        </p:nvSpPr>
        <p:spPr>
          <a:xfrm>
            <a:off x="5768287" y="1783950"/>
            <a:ext cx="4537305" cy="600327"/>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800" b="1" spc="300" dirty="0">
                <a:solidFill>
                  <a:srgbClr val="333333"/>
                </a:solidFill>
                <a:latin typeface="+mn-ea"/>
              </a:rPr>
              <a:t>科学指标驱动简洁界面</a:t>
            </a:r>
            <a:endParaRPr lang="zh-CN" altLang="en-US" sz="2800" b="1" spc="300" dirty="0">
              <a:solidFill>
                <a:srgbClr val="333333"/>
              </a:solidFill>
              <a:latin typeface="+mn-ea"/>
            </a:endParaRPr>
          </a:p>
        </p:txBody>
      </p:sp>
      <p:sp>
        <p:nvSpPr>
          <p:cNvPr id="7" name="矩形: 圆角 10"/>
          <p:cNvSpPr/>
          <p:nvPr>
            <p:custDataLst>
              <p:tags r:id="rId5"/>
            </p:custDataLst>
          </p:nvPr>
        </p:nvSpPr>
        <p:spPr>
          <a:xfrm>
            <a:off x="4573157" y="2585360"/>
            <a:ext cx="6269354" cy="795952"/>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项标题"/>
          <p:cNvSpPr txBox="1"/>
          <p:nvPr>
            <p:custDataLst>
              <p:tags r:id="rId6"/>
            </p:custDataLst>
          </p:nvPr>
        </p:nvSpPr>
        <p:spPr>
          <a:xfrm>
            <a:off x="5768287" y="2675535"/>
            <a:ext cx="4537305" cy="600327"/>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800" b="1" spc="300" dirty="0">
                <a:solidFill>
                  <a:srgbClr val="333333"/>
                </a:solidFill>
                <a:latin typeface="+mn-ea"/>
              </a:rPr>
              <a:t>多元交互提升数据洞察</a:t>
            </a:r>
            <a:endParaRPr lang="zh-CN" altLang="en-US" sz="2800" b="1" spc="300" dirty="0">
              <a:solidFill>
                <a:srgbClr val="333333"/>
              </a:solidFill>
              <a:latin typeface="+mn-ea"/>
            </a:endParaRPr>
          </a:p>
        </p:txBody>
      </p:sp>
      <p:sp>
        <p:nvSpPr>
          <p:cNvPr id="21" name="矩形: 圆角 11"/>
          <p:cNvSpPr/>
          <p:nvPr>
            <p:custDataLst>
              <p:tags r:id="rId7"/>
            </p:custDataLst>
          </p:nvPr>
        </p:nvSpPr>
        <p:spPr>
          <a:xfrm>
            <a:off x="4573157" y="3477580"/>
            <a:ext cx="6269354" cy="795952"/>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项标题"/>
          <p:cNvSpPr txBox="1"/>
          <p:nvPr>
            <p:custDataLst>
              <p:tags r:id="rId8"/>
            </p:custDataLst>
          </p:nvPr>
        </p:nvSpPr>
        <p:spPr>
          <a:xfrm>
            <a:off x="5768287" y="3559500"/>
            <a:ext cx="4537305" cy="600327"/>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800" b="1" spc="300" dirty="0">
                <a:solidFill>
                  <a:srgbClr val="333333"/>
                </a:solidFill>
                <a:latin typeface="+mn-ea"/>
              </a:rPr>
              <a:t>大模型赋能智慧决策</a:t>
            </a:r>
            <a:endParaRPr lang="zh-CN" altLang="en-US" sz="2800" b="1" spc="300" dirty="0">
              <a:solidFill>
                <a:srgbClr val="333333"/>
              </a:solidFill>
              <a:latin typeface="+mn-ea"/>
            </a:endParaRPr>
          </a:p>
        </p:txBody>
      </p:sp>
      <p:sp>
        <p:nvSpPr>
          <p:cNvPr id="24" name="矩形: 圆角 1"/>
          <p:cNvSpPr/>
          <p:nvPr>
            <p:custDataLst>
              <p:tags r:id="rId9"/>
            </p:custDataLst>
          </p:nvPr>
        </p:nvSpPr>
        <p:spPr>
          <a:xfrm>
            <a:off x="4573157" y="4369166"/>
            <a:ext cx="6269354" cy="795952"/>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项标题"/>
          <p:cNvSpPr txBox="1"/>
          <p:nvPr>
            <p:custDataLst>
              <p:tags r:id="rId10"/>
            </p:custDataLst>
          </p:nvPr>
        </p:nvSpPr>
        <p:spPr>
          <a:xfrm>
            <a:off x="5768287" y="4451720"/>
            <a:ext cx="4537305" cy="600327"/>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800" b="1" spc="300" dirty="0">
                <a:solidFill>
                  <a:srgbClr val="333333"/>
                </a:solidFill>
                <a:latin typeface="+mn-ea"/>
              </a:rPr>
              <a:t>灵活时间轴掌控数据细节</a:t>
            </a:r>
            <a:endParaRPr lang="zh-CN" altLang="en-US" sz="2800" b="1" spc="300" dirty="0">
              <a:solidFill>
                <a:srgbClr val="333333"/>
              </a:solidFill>
              <a:latin typeface="+mn-ea"/>
            </a:endParaRPr>
          </a:p>
        </p:txBody>
      </p:sp>
      <p:sp>
        <p:nvSpPr>
          <p:cNvPr id="26" name="矩形: 圆角 25"/>
          <p:cNvSpPr/>
          <p:nvPr>
            <p:custDataLst>
              <p:tags r:id="rId11"/>
            </p:custDataLst>
          </p:nvPr>
        </p:nvSpPr>
        <p:spPr>
          <a:xfrm>
            <a:off x="4573157" y="5261386"/>
            <a:ext cx="6269354" cy="795952"/>
          </a:xfrm>
          <a:prstGeom prst="roundRect">
            <a:avLst>
              <a:gd name="adj" fmla="val 50000"/>
            </a:avLst>
          </a:prstGeom>
          <a:solidFill>
            <a:srgbClr val="FFFFFF"/>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序号"/>
          <p:cNvSpPr txBox="1"/>
          <p:nvPr>
            <p:custDataLst>
              <p:tags r:id="rId12"/>
            </p:custDataLst>
          </p:nvPr>
        </p:nvSpPr>
        <p:spPr>
          <a:xfrm>
            <a:off x="4701433" y="919036"/>
            <a:ext cx="576029" cy="576029"/>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FFFFFF"/>
                </a:solidFill>
                <a:latin typeface="+mn-ea"/>
              </a:rPr>
              <a:t>01</a:t>
            </a:r>
            <a:endParaRPr lang="en-US" sz="2000" b="1" dirty="0">
              <a:solidFill>
                <a:srgbClr val="FFFFFF"/>
              </a:solidFill>
              <a:latin typeface="+mn-ea"/>
            </a:endParaRPr>
          </a:p>
        </p:txBody>
      </p:sp>
      <p:sp>
        <p:nvSpPr>
          <p:cNvPr id="28" name="序号"/>
          <p:cNvSpPr txBox="1"/>
          <p:nvPr>
            <p:custDataLst>
              <p:tags r:id="rId13"/>
            </p:custDataLst>
          </p:nvPr>
        </p:nvSpPr>
        <p:spPr>
          <a:xfrm>
            <a:off x="4701433" y="1806176"/>
            <a:ext cx="576029" cy="576029"/>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FFFFFF"/>
                </a:solidFill>
                <a:latin typeface="+mn-ea"/>
              </a:rPr>
              <a:t>02</a:t>
            </a:r>
            <a:endParaRPr lang="en-US" sz="2000" b="1" dirty="0">
              <a:solidFill>
                <a:srgbClr val="FFFFFF"/>
              </a:solidFill>
              <a:latin typeface="+mn-ea"/>
            </a:endParaRPr>
          </a:p>
        </p:txBody>
      </p:sp>
      <p:sp>
        <p:nvSpPr>
          <p:cNvPr id="29" name="序号"/>
          <p:cNvSpPr txBox="1"/>
          <p:nvPr>
            <p:custDataLst>
              <p:tags r:id="rId14"/>
            </p:custDataLst>
          </p:nvPr>
        </p:nvSpPr>
        <p:spPr>
          <a:xfrm>
            <a:off x="4701433" y="2692681"/>
            <a:ext cx="576029" cy="576029"/>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FFFFFF"/>
                </a:solidFill>
                <a:latin typeface="+mn-ea"/>
              </a:rPr>
              <a:t>03</a:t>
            </a:r>
            <a:endParaRPr lang="en-US" sz="2000" b="1" dirty="0">
              <a:solidFill>
                <a:srgbClr val="FFFFFF"/>
              </a:solidFill>
              <a:latin typeface="+mn-ea"/>
            </a:endParaRPr>
          </a:p>
        </p:txBody>
      </p:sp>
      <p:sp>
        <p:nvSpPr>
          <p:cNvPr id="30" name="序号"/>
          <p:cNvSpPr txBox="1"/>
          <p:nvPr>
            <p:custDataLst>
              <p:tags r:id="rId15"/>
            </p:custDataLst>
          </p:nvPr>
        </p:nvSpPr>
        <p:spPr>
          <a:xfrm>
            <a:off x="4701433" y="3579186"/>
            <a:ext cx="576029" cy="576029"/>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FFFFFF"/>
                </a:solidFill>
                <a:latin typeface="+mn-ea"/>
              </a:rPr>
              <a:t>04</a:t>
            </a:r>
            <a:endParaRPr lang="en-US" sz="2000" b="1" dirty="0">
              <a:solidFill>
                <a:srgbClr val="FFFFFF"/>
              </a:solidFill>
              <a:latin typeface="+mn-ea"/>
            </a:endParaRPr>
          </a:p>
        </p:txBody>
      </p:sp>
      <p:sp>
        <p:nvSpPr>
          <p:cNvPr id="31" name="序号"/>
          <p:cNvSpPr txBox="1"/>
          <p:nvPr>
            <p:custDataLst>
              <p:tags r:id="rId16"/>
            </p:custDataLst>
          </p:nvPr>
        </p:nvSpPr>
        <p:spPr>
          <a:xfrm>
            <a:off x="4701433" y="4471406"/>
            <a:ext cx="576029" cy="576029"/>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FFFFFF"/>
                </a:solidFill>
                <a:latin typeface="+mn-ea"/>
              </a:rPr>
              <a:t>05</a:t>
            </a:r>
            <a:endParaRPr lang="en-US" sz="2000" b="1" dirty="0">
              <a:solidFill>
                <a:srgbClr val="FFFFFF"/>
              </a:solidFill>
              <a:latin typeface="+mn-ea"/>
            </a:endParaRPr>
          </a:p>
        </p:txBody>
      </p:sp>
      <p:sp>
        <p:nvSpPr>
          <p:cNvPr id="32" name="序号"/>
          <p:cNvSpPr txBox="1"/>
          <p:nvPr>
            <p:custDataLst>
              <p:tags r:id="rId17"/>
            </p:custDataLst>
          </p:nvPr>
        </p:nvSpPr>
        <p:spPr>
          <a:xfrm>
            <a:off x="4701433" y="5363626"/>
            <a:ext cx="576029" cy="576029"/>
          </a:xfrm>
          <a:prstGeom prst="ellipse">
            <a:avLst/>
          </a:prstGeom>
          <a:gradFill>
            <a:gsLst>
              <a:gs pos="5000">
                <a:schemeClr val="accent1"/>
              </a:gs>
              <a:gs pos="95000">
                <a:schemeClr val="accent1">
                  <a:lumMod val="75000"/>
                </a:schemeClr>
              </a:gs>
            </a:gsLst>
            <a:lin ang="2700000" scaled="1"/>
          </a:gradFill>
        </p:spPr>
        <p:txBody>
          <a:bodyPr wrap="none" lIns="0" tIns="0" rIns="0" bIns="0" rtlCol="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FFFFFF"/>
                </a:solidFill>
                <a:latin typeface="+mn-ea"/>
              </a:rPr>
              <a:t>06</a:t>
            </a:r>
            <a:endParaRPr lang="en-US" sz="2000" b="1" dirty="0">
              <a:solidFill>
                <a:srgbClr val="FFFFFF"/>
              </a:solidFill>
              <a:latin typeface="+mn-ea"/>
            </a:endParaRPr>
          </a:p>
        </p:txBody>
      </p:sp>
      <p:sp>
        <p:nvSpPr>
          <p:cNvPr id="33" name="项标题"/>
          <p:cNvSpPr txBox="1"/>
          <p:nvPr>
            <p:custDataLst>
              <p:tags r:id="rId18"/>
            </p:custDataLst>
          </p:nvPr>
        </p:nvSpPr>
        <p:spPr>
          <a:xfrm>
            <a:off x="5768287" y="5343305"/>
            <a:ext cx="4537305" cy="600327"/>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800" b="1" spc="300" dirty="0">
                <a:solidFill>
                  <a:srgbClr val="333333"/>
                </a:solidFill>
                <a:latin typeface="+mn-ea"/>
              </a:rPr>
              <a:t>数据基石与警报机制</a:t>
            </a:r>
            <a:endParaRPr lang="zh-CN" altLang="en-US" sz="2800" b="1" spc="300" dirty="0">
              <a:solidFill>
                <a:srgbClr val="333333"/>
              </a:solidFill>
              <a:latin typeface="+mn-ea"/>
            </a:endParaRPr>
          </a:p>
        </p:txBody>
      </p:sp>
      <p:sp>
        <p:nvSpPr>
          <p:cNvPr id="11" name="标题"/>
          <p:cNvSpPr>
            <a:spLocks noGrp="1"/>
          </p:cNvSpPr>
          <p:nvPr>
            <p:ph type="title"/>
            <p:custDataLst>
              <p:tags r:id="rId19"/>
            </p:custDataLst>
          </p:nvPr>
        </p:nvSpPr>
        <p:spPr>
          <a:xfrm>
            <a:off x="775823" y="2425700"/>
            <a:ext cx="2880000" cy="1081088"/>
          </a:xfrm>
        </p:spPr>
        <p:txBody>
          <a:bodyPr>
            <a:normAutofit/>
          </a:bodyPr>
          <a:lstStyle/>
          <a:p>
            <a:r>
              <a:rPr lang="zh-CN" altLang="en-US" sz="6600" dirty="0">
                <a:latin typeface="+mn-ea"/>
                <a:ea typeface="+mn-ea"/>
              </a:rPr>
              <a:t>目 录</a:t>
            </a:r>
            <a:endParaRPr lang="zh-CN" altLang="en-US" sz="6600" dirty="0">
              <a:latin typeface="+mn-ea"/>
              <a:ea typeface="+mn-ea"/>
            </a:endParaRPr>
          </a:p>
        </p:txBody>
      </p:sp>
      <p:sp>
        <p:nvSpPr>
          <p:cNvPr id="12" name="任意多边形: 形状 11"/>
          <p:cNvSpPr/>
          <p:nvPr>
            <p:custDataLst>
              <p:tags r:id="rId20"/>
            </p:custDataLst>
          </p:nvPr>
        </p:nvSpPr>
        <p:spPr>
          <a:xfrm>
            <a:off x="991750" y="3742863"/>
            <a:ext cx="2448146" cy="446749"/>
          </a:xfrm>
          <a:custGeom>
            <a:avLst/>
            <a:gdLst/>
            <a:ahLst/>
            <a:cxnLst/>
            <a:rect l="l" t="t" r="r" b="b"/>
            <a:pathLst>
              <a:path w="1420113" h="201169">
                <a:moveTo>
                  <a:pt x="267388" y="35914"/>
                </a:moveTo>
                <a:cubicBezTo>
                  <a:pt x="251147" y="35914"/>
                  <a:pt x="238360" y="41941"/>
                  <a:pt x="229025" y="53996"/>
                </a:cubicBezTo>
                <a:cubicBezTo>
                  <a:pt x="219691" y="66051"/>
                  <a:pt x="215024" y="81664"/>
                  <a:pt x="215024" y="100835"/>
                </a:cubicBezTo>
                <a:cubicBezTo>
                  <a:pt x="215024" y="119755"/>
                  <a:pt x="219586" y="135221"/>
                  <a:pt x="228711" y="147235"/>
                </a:cubicBezTo>
                <a:cubicBezTo>
                  <a:pt x="237836" y="159248"/>
                  <a:pt x="250352" y="165255"/>
                  <a:pt x="266258" y="165255"/>
                </a:cubicBezTo>
                <a:cubicBezTo>
                  <a:pt x="282499" y="165255"/>
                  <a:pt x="295140" y="159499"/>
                  <a:pt x="304181" y="147988"/>
                </a:cubicBezTo>
                <a:cubicBezTo>
                  <a:pt x="313222" y="136477"/>
                  <a:pt x="317743" y="121011"/>
                  <a:pt x="317743" y="101589"/>
                </a:cubicBezTo>
                <a:cubicBezTo>
                  <a:pt x="317743" y="81329"/>
                  <a:pt x="313348" y="65319"/>
                  <a:pt x="304558" y="53557"/>
                </a:cubicBezTo>
                <a:cubicBezTo>
                  <a:pt x="295768" y="41795"/>
                  <a:pt x="283378" y="35914"/>
                  <a:pt x="267388" y="35914"/>
                </a:cubicBezTo>
                <a:close/>
                <a:moveTo>
                  <a:pt x="1117922" y="3264"/>
                </a:moveTo>
                <a:lnTo>
                  <a:pt x="1270369" y="3264"/>
                </a:lnTo>
                <a:lnTo>
                  <a:pt x="1270369" y="37169"/>
                </a:lnTo>
                <a:lnTo>
                  <a:pt x="1214865" y="37169"/>
                </a:lnTo>
                <a:lnTo>
                  <a:pt x="1214865" y="197778"/>
                </a:lnTo>
                <a:lnTo>
                  <a:pt x="1173300" y="197778"/>
                </a:lnTo>
                <a:lnTo>
                  <a:pt x="1173300" y="37169"/>
                </a:lnTo>
                <a:lnTo>
                  <a:pt x="1117922" y="37169"/>
                </a:lnTo>
                <a:close/>
                <a:moveTo>
                  <a:pt x="917055" y="3264"/>
                </a:moveTo>
                <a:lnTo>
                  <a:pt x="962262" y="3264"/>
                </a:lnTo>
                <a:lnTo>
                  <a:pt x="1041625" y="125573"/>
                </a:lnTo>
                <a:cubicBezTo>
                  <a:pt x="1046899" y="133694"/>
                  <a:pt x="1050122" y="138842"/>
                  <a:pt x="1051294" y="141019"/>
                </a:cubicBezTo>
                <a:lnTo>
                  <a:pt x="1051922" y="141019"/>
                </a:lnTo>
                <a:cubicBezTo>
                  <a:pt x="1051084" y="136331"/>
                  <a:pt x="1050666" y="127373"/>
                  <a:pt x="1050666" y="114146"/>
                </a:cubicBezTo>
                <a:lnTo>
                  <a:pt x="1050666" y="3264"/>
                </a:lnTo>
                <a:lnTo>
                  <a:pt x="1089970" y="3264"/>
                </a:lnTo>
                <a:lnTo>
                  <a:pt x="1089970" y="197778"/>
                </a:lnTo>
                <a:lnTo>
                  <a:pt x="1047527" y="197778"/>
                </a:lnTo>
                <a:lnTo>
                  <a:pt x="965150" y="71953"/>
                </a:lnTo>
                <a:cubicBezTo>
                  <a:pt x="960881" y="65423"/>
                  <a:pt x="957783" y="60149"/>
                  <a:pt x="955858" y="56131"/>
                </a:cubicBezTo>
                <a:lnTo>
                  <a:pt x="955230" y="56131"/>
                </a:lnTo>
                <a:cubicBezTo>
                  <a:pt x="955983" y="62828"/>
                  <a:pt x="956360" y="73167"/>
                  <a:pt x="956360" y="87148"/>
                </a:cubicBezTo>
                <a:lnTo>
                  <a:pt x="956360" y="197778"/>
                </a:lnTo>
                <a:lnTo>
                  <a:pt x="917055" y="197778"/>
                </a:lnTo>
                <a:close/>
                <a:moveTo>
                  <a:pt x="774180" y="3264"/>
                </a:moveTo>
                <a:lnTo>
                  <a:pt x="884811" y="3264"/>
                </a:lnTo>
                <a:lnTo>
                  <a:pt x="884811" y="37169"/>
                </a:lnTo>
                <a:lnTo>
                  <a:pt x="815620" y="37169"/>
                </a:lnTo>
                <a:lnTo>
                  <a:pt x="815620" y="83004"/>
                </a:lnTo>
                <a:lnTo>
                  <a:pt x="879913" y="83004"/>
                </a:lnTo>
                <a:lnTo>
                  <a:pt x="879913" y="116783"/>
                </a:lnTo>
                <a:lnTo>
                  <a:pt x="815620" y="116783"/>
                </a:lnTo>
                <a:lnTo>
                  <a:pt x="815620" y="163873"/>
                </a:lnTo>
                <a:lnTo>
                  <a:pt x="889332" y="163873"/>
                </a:lnTo>
                <a:lnTo>
                  <a:pt x="889332" y="197778"/>
                </a:lnTo>
                <a:lnTo>
                  <a:pt x="774180" y="197778"/>
                </a:lnTo>
                <a:close/>
                <a:moveTo>
                  <a:pt x="594047" y="3264"/>
                </a:moveTo>
                <a:lnTo>
                  <a:pt x="746494" y="3264"/>
                </a:lnTo>
                <a:lnTo>
                  <a:pt x="746494" y="37169"/>
                </a:lnTo>
                <a:lnTo>
                  <a:pt x="690990" y="37169"/>
                </a:lnTo>
                <a:lnTo>
                  <a:pt x="690990" y="197778"/>
                </a:lnTo>
                <a:lnTo>
                  <a:pt x="649425" y="197778"/>
                </a:lnTo>
                <a:lnTo>
                  <a:pt x="649425" y="37169"/>
                </a:lnTo>
                <a:lnTo>
                  <a:pt x="594047" y="37169"/>
                </a:lnTo>
                <a:close/>
                <a:moveTo>
                  <a:pt x="393180" y="3264"/>
                </a:moveTo>
                <a:lnTo>
                  <a:pt x="438387" y="3264"/>
                </a:lnTo>
                <a:lnTo>
                  <a:pt x="517749" y="125573"/>
                </a:lnTo>
                <a:cubicBezTo>
                  <a:pt x="523024" y="133694"/>
                  <a:pt x="526247" y="138842"/>
                  <a:pt x="527419" y="141019"/>
                </a:cubicBezTo>
                <a:lnTo>
                  <a:pt x="528047" y="141019"/>
                </a:lnTo>
                <a:cubicBezTo>
                  <a:pt x="527209" y="136331"/>
                  <a:pt x="526791" y="127373"/>
                  <a:pt x="526791" y="114146"/>
                </a:cubicBezTo>
                <a:lnTo>
                  <a:pt x="526791" y="3264"/>
                </a:lnTo>
                <a:lnTo>
                  <a:pt x="566095" y="3264"/>
                </a:lnTo>
                <a:lnTo>
                  <a:pt x="566095" y="197778"/>
                </a:lnTo>
                <a:lnTo>
                  <a:pt x="523651" y="197778"/>
                </a:lnTo>
                <a:lnTo>
                  <a:pt x="441275" y="71953"/>
                </a:lnTo>
                <a:cubicBezTo>
                  <a:pt x="437006" y="65423"/>
                  <a:pt x="433908" y="60149"/>
                  <a:pt x="431983" y="56131"/>
                </a:cubicBezTo>
                <a:lnTo>
                  <a:pt x="431355" y="56131"/>
                </a:lnTo>
                <a:cubicBezTo>
                  <a:pt x="432108" y="62828"/>
                  <a:pt x="432485" y="73167"/>
                  <a:pt x="432485" y="87148"/>
                </a:cubicBezTo>
                <a:lnTo>
                  <a:pt x="432485" y="197778"/>
                </a:lnTo>
                <a:lnTo>
                  <a:pt x="393180" y="197778"/>
                </a:lnTo>
                <a:close/>
                <a:moveTo>
                  <a:pt x="1363730" y="0"/>
                </a:moveTo>
                <a:cubicBezTo>
                  <a:pt x="1382734" y="0"/>
                  <a:pt x="1398682" y="2469"/>
                  <a:pt x="1411574" y="7408"/>
                </a:cubicBezTo>
                <a:lnTo>
                  <a:pt x="1411574" y="46336"/>
                </a:lnTo>
                <a:cubicBezTo>
                  <a:pt x="1398514" y="37462"/>
                  <a:pt x="1383236" y="33025"/>
                  <a:pt x="1365740" y="33025"/>
                </a:cubicBezTo>
                <a:cubicBezTo>
                  <a:pt x="1355526" y="33025"/>
                  <a:pt x="1347364" y="34888"/>
                  <a:pt x="1341253" y="38613"/>
                </a:cubicBezTo>
                <a:cubicBezTo>
                  <a:pt x="1335142" y="42339"/>
                  <a:pt x="1332086" y="47341"/>
                  <a:pt x="1332086" y="53619"/>
                </a:cubicBezTo>
                <a:cubicBezTo>
                  <a:pt x="1332086" y="58642"/>
                  <a:pt x="1334179" y="63268"/>
                  <a:pt x="1338365" y="67495"/>
                </a:cubicBezTo>
                <a:cubicBezTo>
                  <a:pt x="1342550" y="71723"/>
                  <a:pt x="1352889" y="77437"/>
                  <a:pt x="1369381" y="84636"/>
                </a:cubicBezTo>
                <a:cubicBezTo>
                  <a:pt x="1388720" y="92924"/>
                  <a:pt x="1402010" y="101672"/>
                  <a:pt x="1409251" y="110881"/>
                </a:cubicBezTo>
                <a:cubicBezTo>
                  <a:pt x="1416492" y="120090"/>
                  <a:pt x="1420113" y="131057"/>
                  <a:pt x="1420113" y="143781"/>
                </a:cubicBezTo>
                <a:cubicBezTo>
                  <a:pt x="1420113" y="162450"/>
                  <a:pt x="1413500" y="176682"/>
                  <a:pt x="1400272" y="186476"/>
                </a:cubicBezTo>
                <a:cubicBezTo>
                  <a:pt x="1387045" y="196271"/>
                  <a:pt x="1368251" y="201169"/>
                  <a:pt x="1343890" y="201169"/>
                </a:cubicBezTo>
                <a:cubicBezTo>
                  <a:pt x="1321621" y="201169"/>
                  <a:pt x="1303371" y="197569"/>
                  <a:pt x="1289140" y="190369"/>
                </a:cubicBezTo>
                <a:lnTo>
                  <a:pt x="1289140" y="148804"/>
                </a:lnTo>
                <a:cubicBezTo>
                  <a:pt x="1304795" y="161780"/>
                  <a:pt x="1322584" y="168268"/>
                  <a:pt x="1342509" y="168268"/>
                </a:cubicBezTo>
                <a:cubicBezTo>
                  <a:pt x="1353810" y="168268"/>
                  <a:pt x="1362307" y="166322"/>
                  <a:pt x="1368000" y="162429"/>
                </a:cubicBezTo>
                <a:cubicBezTo>
                  <a:pt x="1373693" y="158536"/>
                  <a:pt x="1376539" y="153534"/>
                  <a:pt x="1376539" y="147423"/>
                </a:cubicBezTo>
                <a:cubicBezTo>
                  <a:pt x="1376539" y="142149"/>
                  <a:pt x="1374279" y="137168"/>
                  <a:pt x="1369758" y="132480"/>
                </a:cubicBezTo>
                <a:cubicBezTo>
                  <a:pt x="1365237" y="127792"/>
                  <a:pt x="1353308" y="121429"/>
                  <a:pt x="1333969" y="113393"/>
                </a:cubicBezTo>
                <a:cubicBezTo>
                  <a:pt x="1303581" y="100500"/>
                  <a:pt x="1288386" y="81748"/>
                  <a:pt x="1288386" y="57136"/>
                </a:cubicBezTo>
                <a:cubicBezTo>
                  <a:pt x="1288386" y="39053"/>
                  <a:pt x="1295272" y="25010"/>
                  <a:pt x="1309043" y="15006"/>
                </a:cubicBezTo>
                <a:cubicBezTo>
                  <a:pt x="1322814" y="5002"/>
                  <a:pt x="1341043" y="0"/>
                  <a:pt x="1363730" y="0"/>
                </a:cubicBezTo>
                <a:close/>
                <a:moveTo>
                  <a:pt x="268644" y="0"/>
                </a:moveTo>
                <a:cubicBezTo>
                  <a:pt x="296437" y="0"/>
                  <a:pt x="318810" y="9250"/>
                  <a:pt x="335763" y="27751"/>
                </a:cubicBezTo>
                <a:cubicBezTo>
                  <a:pt x="352715" y="46253"/>
                  <a:pt x="361192" y="70028"/>
                  <a:pt x="361192" y="99077"/>
                </a:cubicBezTo>
                <a:cubicBezTo>
                  <a:pt x="361192" y="129382"/>
                  <a:pt x="352380" y="153974"/>
                  <a:pt x="334758" y="172852"/>
                </a:cubicBezTo>
                <a:cubicBezTo>
                  <a:pt x="317136" y="191730"/>
                  <a:pt x="294051" y="201169"/>
                  <a:pt x="265504" y="201169"/>
                </a:cubicBezTo>
                <a:cubicBezTo>
                  <a:pt x="237627" y="201169"/>
                  <a:pt x="214982" y="192023"/>
                  <a:pt x="197569" y="173731"/>
                </a:cubicBezTo>
                <a:cubicBezTo>
                  <a:pt x="180156" y="155439"/>
                  <a:pt x="171450" y="131894"/>
                  <a:pt x="171450" y="103096"/>
                </a:cubicBezTo>
                <a:cubicBezTo>
                  <a:pt x="171450" y="72623"/>
                  <a:pt x="180344" y="47822"/>
                  <a:pt x="198134" y="28693"/>
                </a:cubicBezTo>
                <a:cubicBezTo>
                  <a:pt x="215924" y="9564"/>
                  <a:pt x="239427" y="0"/>
                  <a:pt x="268644" y="0"/>
                </a:cubicBezTo>
                <a:close/>
                <a:moveTo>
                  <a:pt x="103221" y="0"/>
                </a:moveTo>
                <a:cubicBezTo>
                  <a:pt x="122225" y="0"/>
                  <a:pt x="138131" y="2469"/>
                  <a:pt x="150939" y="7408"/>
                </a:cubicBezTo>
                <a:lnTo>
                  <a:pt x="150939" y="47466"/>
                </a:lnTo>
                <a:cubicBezTo>
                  <a:pt x="137796" y="39765"/>
                  <a:pt x="122894" y="35914"/>
                  <a:pt x="106235" y="35914"/>
                </a:cubicBezTo>
                <a:cubicBezTo>
                  <a:pt x="87232" y="35914"/>
                  <a:pt x="72037" y="41983"/>
                  <a:pt x="60652" y="54122"/>
                </a:cubicBezTo>
                <a:cubicBezTo>
                  <a:pt x="49266" y="66261"/>
                  <a:pt x="43574" y="82125"/>
                  <a:pt x="43574" y="101714"/>
                </a:cubicBezTo>
                <a:cubicBezTo>
                  <a:pt x="43574" y="120801"/>
                  <a:pt x="48973" y="136163"/>
                  <a:pt x="59773" y="147800"/>
                </a:cubicBezTo>
                <a:cubicBezTo>
                  <a:pt x="70572" y="159436"/>
                  <a:pt x="85180" y="165255"/>
                  <a:pt x="103598" y="165255"/>
                </a:cubicBezTo>
                <a:cubicBezTo>
                  <a:pt x="120927" y="165255"/>
                  <a:pt x="136708" y="161069"/>
                  <a:pt x="150939" y="152697"/>
                </a:cubicBezTo>
                <a:lnTo>
                  <a:pt x="150939" y="190746"/>
                </a:lnTo>
                <a:cubicBezTo>
                  <a:pt x="136791" y="197694"/>
                  <a:pt x="118332" y="201169"/>
                  <a:pt x="95561" y="201169"/>
                </a:cubicBezTo>
                <a:cubicBezTo>
                  <a:pt x="66261" y="201169"/>
                  <a:pt x="43009" y="192399"/>
                  <a:pt x="25805" y="174861"/>
                </a:cubicBezTo>
                <a:cubicBezTo>
                  <a:pt x="8601" y="157322"/>
                  <a:pt x="0" y="133945"/>
                  <a:pt x="0" y="104728"/>
                </a:cubicBezTo>
                <a:cubicBezTo>
                  <a:pt x="0" y="74004"/>
                  <a:pt x="9606" y="48869"/>
                  <a:pt x="28819" y="29321"/>
                </a:cubicBezTo>
                <a:cubicBezTo>
                  <a:pt x="48032" y="9773"/>
                  <a:pt x="72832" y="0"/>
                  <a:pt x="1032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custDataLst>
      <p:tags r:id="rId2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200000">
            <a:off x="937525" y="2366616"/>
            <a:ext cx="4465748" cy="2186153"/>
          </a:xfrm>
          <a:prstGeom prst="trapezoid">
            <a:avLst>
              <a:gd name="adj" fmla="val 55369"/>
            </a:avLst>
          </a:prstGeom>
          <a:gradFill>
            <a:gsLst>
              <a:gs pos="21000">
                <a:schemeClr val="accent1">
                  <a:alpha val="10000"/>
                </a:schemeClr>
              </a:gs>
              <a:gs pos="100000">
                <a:schemeClr val="bg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6200000">
            <a:off x="1732003" y="1766448"/>
            <a:ext cx="4077126" cy="3386490"/>
          </a:xfrm>
          <a:prstGeom prst="trapezoid">
            <a:avLst>
              <a:gd name="adj" fmla="val 39243"/>
            </a:avLst>
          </a:prstGeom>
          <a:gradFill>
            <a:gsLst>
              <a:gs pos="13000">
                <a:schemeClr val="accent1">
                  <a:alpha val="10000"/>
                </a:schemeClr>
              </a:gs>
              <a:gs pos="100000">
                <a:schemeClr val="bg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637874" y="670007"/>
            <a:ext cx="2133600" cy="5517986"/>
          </a:xfrm>
          <a:prstGeom prst="arc">
            <a:avLst>
              <a:gd name="adj1" fmla="val 16965043"/>
              <a:gd name="adj2" fmla="val 4741455"/>
            </a:avLst>
          </a:prstGeom>
          <a:noFill/>
          <a:ln w="19050" cap="sq">
            <a:gradFill>
              <a:gsLst>
                <a:gs pos="0">
                  <a:schemeClr val="accent1">
                    <a:lumMod val="60000"/>
                    <a:lumOff val="40000"/>
                    <a:alpha val="0"/>
                  </a:schemeClr>
                </a:gs>
                <a:gs pos="40000">
                  <a:schemeClr val="accent1"/>
                </a:gs>
                <a:gs pos="60000">
                  <a:schemeClr val="accent1"/>
                </a:gs>
                <a:gs pos="100000">
                  <a:schemeClr val="accent1">
                    <a:lumMod val="60000"/>
                    <a:lumOff val="40000"/>
                    <a:alpha val="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04865" y="2362200"/>
            <a:ext cx="2133600" cy="2133600"/>
          </a:xfrm>
          <a:prstGeom prst="ellipse">
            <a:avLst/>
          </a:prstGeom>
          <a:solidFill>
            <a:schemeClr val="bg1"/>
          </a:solidFill>
          <a:ln w="3175" cap="sq">
            <a:solidFill>
              <a:schemeClr val="accent1"/>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1352515" y="2609850"/>
            <a:ext cx="1638300" cy="16383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367375" y="1842807"/>
            <a:ext cx="683598" cy="683598"/>
          </a:xfrm>
          <a:prstGeom prst="ellipse">
            <a:avLst/>
          </a:prstGeom>
          <a:solidFill>
            <a:schemeClr val="bg1"/>
          </a:solidFill>
          <a:ln w="9525" cap="sq">
            <a:solidFill>
              <a:schemeClr val="accent1"/>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4341041" y="3995062"/>
            <a:ext cx="683598" cy="683598"/>
          </a:xfrm>
          <a:prstGeom prst="ellipse">
            <a:avLst/>
          </a:prstGeom>
          <a:solidFill>
            <a:schemeClr val="bg1"/>
          </a:solidFill>
          <a:ln w="9525" cap="sq">
            <a:solidFill>
              <a:schemeClr val="accent1"/>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4510754" y="1986186"/>
            <a:ext cx="396840" cy="39684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4484420" y="4149846"/>
            <a:ext cx="396840" cy="374030"/>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5148893" y="1954152"/>
            <a:ext cx="2907333" cy="460907"/>
          </a:xfrm>
          <a:prstGeom prst="rect">
            <a:avLst/>
          </a:prstGeom>
          <a:noFill/>
          <a:ln>
            <a:noFill/>
          </a:ln>
        </p:spPr>
        <p:txBody>
          <a:bodyPr vert="horz" wrap="square" lIns="0" tIns="0" rIns="0" bIns="0" rtlCol="0" anchor="b"/>
          <a:lstStyle/>
          <a:p>
            <a:pPr algn="l">
              <a:lnSpc>
                <a:spcPct val="130000"/>
              </a:lnSpc>
            </a:pPr>
            <a:r>
              <a:rPr kumimoji="1" lang="en-US" altLang="zh-CN" sz="3200" b="1" dirty="0" err="1">
                <a:ln w="12700">
                  <a:noFill/>
                </a:ln>
                <a:solidFill>
                  <a:srgbClr val="262626">
                    <a:alpha val="100000"/>
                  </a:srgbClr>
                </a:solidFill>
                <a:latin typeface="+mn-ea"/>
                <a:cs typeface="Source Han Sans CN Bold" panose="020B0800000000000000" charset="-122"/>
              </a:rPr>
              <a:t>创新性对比方法</a:t>
            </a:r>
            <a:endParaRPr kumimoji="1" lang="en-US" altLang="zh-CN" sz="3200" b="1" dirty="0">
              <a:ln w="12700">
                <a:noFill/>
              </a:ln>
              <a:solidFill>
                <a:srgbClr val="262626">
                  <a:alpha val="100000"/>
                </a:srgbClr>
              </a:solidFill>
              <a:latin typeface="+mn-ea"/>
              <a:cs typeface="Source Han Sans CN Bold" panose="020B0800000000000000" charset="-122"/>
            </a:endParaRPr>
          </a:p>
        </p:txBody>
      </p:sp>
      <p:sp>
        <p:nvSpPr>
          <p:cNvPr id="13" name="标题 1"/>
          <p:cNvSpPr txBox="1"/>
          <p:nvPr/>
        </p:nvSpPr>
        <p:spPr>
          <a:xfrm>
            <a:off x="5179687" y="2469433"/>
            <a:ext cx="5624340" cy="708845"/>
          </a:xfrm>
          <a:prstGeom prst="rect">
            <a:avLst/>
          </a:prstGeom>
          <a:noFill/>
          <a:ln>
            <a:noFill/>
          </a:ln>
        </p:spPr>
        <p:txBody>
          <a:bodyPr vert="horz" wrap="square" lIns="0" tIns="0" rIns="0" bIns="0" rtlCol="0" anchor="t"/>
          <a:lstStyle/>
          <a:p>
            <a:pPr algn="l">
              <a:lnSpc>
                <a:spcPct val="150000"/>
              </a:lnSpc>
            </a:pPr>
            <a:r>
              <a:rPr kumimoji="1" lang="en-US" altLang="zh-CN" sz="1600" b="1" spc="130" dirty="0" err="1">
                <a:ln w="12700">
                  <a:noFill/>
                </a:ln>
                <a:solidFill>
                  <a:srgbClr val="262626">
                    <a:alpha val="100000"/>
                  </a:srgbClr>
                </a:solidFill>
                <a:latin typeface="+mn-ea"/>
                <a:cs typeface="Source Han Sans" panose="020B0500000000000000" charset="-122"/>
              </a:rPr>
              <a:t>双仓库对比方法将复杂的项目评估简化为直观的对比，用户可以精准得出哪个项目更具优势,提升</a:t>
            </a:r>
            <a:r>
              <a:rPr kumimoji="1" lang="en-US" altLang="zh-CN" sz="1600" b="1" spc="130" dirty="0" err="1">
                <a:ln w="12700">
                  <a:noFill/>
                </a:ln>
                <a:solidFill>
                  <a:srgbClr val="262626">
                    <a:alpha val="100000"/>
                  </a:srgbClr>
                </a:solidFill>
                <a:latin typeface="+mn-ea"/>
                <a:cs typeface="Source Han Sans" panose="020B0500000000000000" charset="-122"/>
              </a:rPr>
              <a:t>了决策效率</a:t>
            </a:r>
            <a:r>
              <a:rPr kumimoji="1" lang="en-US" altLang="zh-CN" sz="1600" b="1" spc="130" dirty="0">
                <a:ln w="12700">
                  <a:noFill/>
                </a:ln>
                <a:solidFill>
                  <a:srgbClr val="262626">
                    <a:alpha val="100000"/>
                  </a:srgbClr>
                </a:solidFill>
                <a:latin typeface="+mn-ea"/>
                <a:cs typeface="Source Han Sans" panose="020B0500000000000000" charset="-122"/>
              </a:rPr>
              <a:t>
</a:t>
            </a:r>
            <a:endParaRPr kumimoji="1" lang="en-US" altLang="zh-CN" sz="1600" b="1" spc="130" dirty="0">
              <a:ln w="12700">
                <a:noFill/>
              </a:ln>
              <a:solidFill>
                <a:srgbClr val="262626">
                  <a:alpha val="100000"/>
                </a:srgbClr>
              </a:solidFill>
              <a:latin typeface="+mn-ea"/>
              <a:cs typeface="Source Han Sans" panose="020B0500000000000000" charset="-122"/>
            </a:endParaRPr>
          </a:p>
        </p:txBody>
      </p:sp>
      <p:sp>
        <p:nvSpPr>
          <p:cNvPr id="14" name="标题 1"/>
          <p:cNvSpPr txBox="1"/>
          <p:nvPr/>
        </p:nvSpPr>
        <p:spPr>
          <a:xfrm>
            <a:off x="5179687" y="4052151"/>
            <a:ext cx="4109791" cy="488886"/>
          </a:xfrm>
          <a:prstGeom prst="rect">
            <a:avLst/>
          </a:prstGeom>
          <a:noFill/>
          <a:ln>
            <a:noFill/>
          </a:ln>
        </p:spPr>
        <p:txBody>
          <a:bodyPr vert="horz" wrap="square" lIns="0" tIns="0" rIns="0" bIns="0" rtlCol="0" anchor="b"/>
          <a:lstStyle/>
          <a:p>
            <a:pPr algn="l">
              <a:lnSpc>
                <a:spcPct val="130000"/>
              </a:lnSpc>
            </a:pPr>
            <a:r>
              <a:rPr kumimoji="1" lang="en-US" altLang="zh-CN" sz="3200" b="1" dirty="0" err="1">
                <a:ln w="12700">
                  <a:noFill/>
                </a:ln>
                <a:solidFill>
                  <a:srgbClr val="262626">
                    <a:alpha val="100000"/>
                  </a:srgbClr>
                </a:solidFill>
                <a:latin typeface="+mn-ea"/>
                <a:cs typeface="Source Han Sans CN Bold" panose="020B0800000000000000" charset="-122"/>
              </a:rPr>
              <a:t>直观对比呈现关键差异</a:t>
            </a:r>
            <a:endParaRPr kumimoji="1" lang="en-US" altLang="zh-CN" sz="3200" b="1" dirty="0">
              <a:ln w="12700">
                <a:noFill/>
              </a:ln>
              <a:solidFill>
                <a:srgbClr val="262626">
                  <a:alpha val="100000"/>
                </a:srgbClr>
              </a:solidFill>
              <a:latin typeface="+mn-ea"/>
              <a:cs typeface="Source Han Sans CN Bold" panose="020B0800000000000000" charset="-122"/>
            </a:endParaRPr>
          </a:p>
        </p:txBody>
      </p:sp>
      <p:sp>
        <p:nvSpPr>
          <p:cNvPr id="15" name="标题 1"/>
          <p:cNvSpPr txBox="1"/>
          <p:nvPr/>
        </p:nvSpPr>
        <p:spPr>
          <a:xfrm>
            <a:off x="5193582" y="4604338"/>
            <a:ext cx="5973247" cy="1095180"/>
          </a:xfrm>
          <a:prstGeom prst="rect">
            <a:avLst/>
          </a:prstGeom>
          <a:noFill/>
          <a:ln>
            <a:noFill/>
          </a:ln>
        </p:spPr>
        <p:txBody>
          <a:bodyPr vert="horz" wrap="square" lIns="0" tIns="0" rIns="0" bIns="0" rtlCol="0" anchor="t"/>
          <a:lstStyle/>
          <a:p>
            <a:pPr algn="l">
              <a:lnSpc>
                <a:spcPct val="150000"/>
              </a:lnSpc>
            </a:pPr>
            <a:r>
              <a:rPr kumimoji="1" lang="zh-CN" altLang="en-US" sz="1600" b="1" spc="130" dirty="0">
                <a:ln w="12700">
                  <a:noFill/>
                </a:ln>
                <a:solidFill>
                  <a:srgbClr val="262626">
                    <a:alpha val="100000"/>
                  </a:srgbClr>
                </a:solidFill>
                <a:latin typeface="+mn-ea"/>
                <a:cs typeface="Source Han Sans" panose="020B0500000000000000" charset="-122"/>
              </a:rPr>
              <a:t>双</a:t>
            </a:r>
            <a:r>
              <a:rPr kumimoji="1" lang="en-US" altLang="zh-CN" sz="1600" b="1" spc="130" dirty="0" err="1">
                <a:ln w="12700">
                  <a:noFill/>
                </a:ln>
                <a:solidFill>
                  <a:srgbClr val="262626">
                    <a:alpha val="100000"/>
                  </a:srgbClr>
                </a:solidFill>
                <a:latin typeface="+mn-ea"/>
                <a:cs typeface="Source Han Sans" panose="020B0500000000000000" charset="-122"/>
              </a:rPr>
              <a:t>仓库对比使得用户能够快速聚焦关键差异，精准得出项目优势。这种方法极大地提升了决策精准度，优化了项目管理流程</a:t>
            </a:r>
            <a:endParaRPr kumimoji="1" lang="en-US" altLang="zh-CN" sz="1600" b="1" spc="130" dirty="0">
              <a:ln w="12700">
                <a:noFill/>
              </a:ln>
              <a:solidFill>
                <a:srgbClr val="262626">
                  <a:alpha val="100000"/>
                </a:srgbClr>
              </a:solidFill>
              <a:latin typeface="+mn-ea"/>
              <a:cs typeface="Source Han Sans" panose="020B0500000000000000" charset="-122"/>
            </a:endParaRPr>
          </a:p>
        </p:txBody>
      </p:sp>
      <p:sp>
        <p:nvSpPr>
          <p:cNvPr id="16" name="标题 1"/>
          <p:cNvSpPr txBox="1"/>
          <p:nvPr/>
        </p:nvSpPr>
        <p:spPr>
          <a:xfrm>
            <a:off x="1700924" y="2959100"/>
            <a:ext cx="943525" cy="937709"/>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788020" y="398011"/>
            <a:ext cx="10730880" cy="432000"/>
          </a:xfrm>
          <a:prstGeom prst="rect">
            <a:avLst/>
          </a:prstGeom>
          <a:noFill/>
          <a:ln>
            <a:noFill/>
          </a:ln>
        </p:spPr>
        <p:txBody>
          <a:bodyPr vert="horz" wrap="square" lIns="0" tIns="0" rIns="0" bIns="0" rtlCol="0" anchor="ctr"/>
          <a:lstStyle/>
          <a:p>
            <a:pPr algn="l">
              <a:lnSpc>
                <a:spcPct val="110000"/>
              </a:lnSpc>
            </a:pPr>
            <a:r>
              <a:rPr kumimoji="1" lang="en-US" altLang="zh-CN" sz="3600" b="1" dirty="0" err="1">
                <a:ln w="12700">
                  <a:noFill/>
                </a:ln>
                <a:solidFill>
                  <a:srgbClr val="262626">
                    <a:alpha val="100000"/>
                  </a:srgbClr>
                </a:solidFill>
                <a:latin typeface="+mn-ea"/>
                <a:cs typeface="Source Han Sans CN Bold" panose="020B0800000000000000" charset="-122"/>
              </a:rPr>
              <a:t>双仓库对比优势</a:t>
            </a:r>
            <a:endParaRPr kumimoji="1" lang="en-US" altLang="zh-CN" sz="3600" b="1" dirty="0">
              <a:ln w="12700">
                <a:noFill/>
              </a:ln>
              <a:solidFill>
                <a:srgbClr val="262626">
                  <a:alpha val="100000"/>
                </a:srgbClr>
              </a:solidFill>
              <a:latin typeface="+mn-ea"/>
              <a:cs typeface="Source Han Sans CN Bold" panose="020B0800000000000000" charset="-122"/>
            </a:endParaRPr>
          </a:p>
        </p:txBody>
      </p:sp>
      <p:sp>
        <p:nvSpPr>
          <p:cNvPr id="18"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9" name="标题 1"/>
          <p:cNvCxnSpPr/>
          <p:nvPr/>
        </p:nvCxnSpPr>
        <p:spPr>
          <a:xfrm rot="4260000">
            <a:off x="66419" y="317500"/>
            <a:ext cx="702020" cy="709440"/>
          </a:xfrm>
          <a:prstGeom prst="line">
            <a:avLst/>
          </a:prstGeom>
          <a:noFill/>
          <a:ln w="15875" cap="sq">
            <a:solidFill>
              <a:schemeClr val="accent1"/>
            </a:solidFill>
            <a:miter/>
          </a:ln>
        </p:spPr>
      </p:cxnSp>
      <p:cxnSp>
        <p:nvCxnSpPr>
          <p:cNvPr id="20"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658813" y="3933281"/>
            <a:ext cx="10860087" cy="1963457"/>
          </a:xfrm>
          <a:prstGeom prst="roundRect">
            <a:avLst>
              <a:gd name="adj" fmla="val 6250"/>
            </a:avLst>
          </a:prstGeom>
          <a:solidFill>
            <a:schemeClr val="bg1"/>
          </a:solidFill>
          <a:ln w="12700" cap="sq">
            <a:solidFill>
              <a:schemeClr val="accent1"/>
            </a:solid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custDataLst>
              <p:tags r:id="rId2"/>
            </p:custDataLst>
          </p:nvPr>
        </p:nvSpPr>
        <p:spPr>
          <a:xfrm>
            <a:off x="658813" y="1503947"/>
            <a:ext cx="10860087" cy="1963457"/>
          </a:xfrm>
          <a:prstGeom prst="roundRect">
            <a:avLst>
              <a:gd name="adj" fmla="val 6250"/>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custDataLst>
              <p:tags r:id="rId3"/>
            </p:custDataLst>
          </p:nvPr>
        </p:nvSpPr>
        <p:spPr>
          <a:xfrm>
            <a:off x="1240186" y="1813465"/>
            <a:ext cx="1360956" cy="1360956"/>
          </a:xfrm>
          <a:prstGeom prst="ellipse">
            <a:avLst/>
          </a:prstGeom>
          <a:noFill/>
          <a:ln w="12700" cap="sq">
            <a:solidFill>
              <a:schemeClr val="bg1"/>
            </a:solid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custDataLst>
              <p:tags r:id="rId4"/>
            </p:custDataLst>
          </p:nvPr>
        </p:nvSpPr>
        <p:spPr>
          <a:xfrm>
            <a:off x="1382050" y="1955329"/>
            <a:ext cx="1077227" cy="1077227"/>
          </a:xfrm>
          <a:prstGeom prst="ellipse">
            <a:avLst/>
          </a:prstGeom>
          <a:noFill/>
          <a:ln w="41275" cap="sq">
            <a:solidFill>
              <a:schemeClr val="bg1"/>
            </a:solid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custDataLst>
              <p:tags r:id="rId5"/>
            </p:custDataLst>
          </p:nvPr>
        </p:nvSpPr>
        <p:spPr>
          <a:xfrm>
            <a:off x="9590859" y="4202967"/>
            <a:ext cx="1360956" cy="1360956"/>
          </a:xfrm>
          <a:prstGeom prst="ellipse">
            <a:avLst/>
          </a:prstGeom>
          <a:noFill/>
          <a:ln w="12700" cap="sq">
            <a:solidFill>
              <a:schemeClr val="accent1"/>
            </a:solid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custDataLst>
              <p:tags r:id="rId6"/>
            </p:custDataLst>
          </p:nvPr>
        </p:nvSpPr>
        <p:spPr>
          <a:xfrm>
            <a:off x="9732723" y="4344831"/>
            <a:ext cx="1077227" cy="1077227"/>
          </a:xfrm>
          <a:prstGeom prst="ellipse">
            <a:avLst/>
          </a:prstGeom>
          <a:noFill/>
          <a:ln w="41275" cap="sq">
            <a:solidFill>
              <a:schemeClr val="accent1"/>
            </a:soli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custDataLst>
              <p:tags r:id="rId7"/>
            </p:custDataLst>
          </p:nvPr>
        </p:nvSpPr>
        <p:spPr>
          <a:xfrm>
            <a:off x="1561188" y="2084273"/>
            <a:ext cx="740591" cy="795464"/>
          </a:xfrm>
          <a:prstGeom prst="rect">
            <a:avLst/>
          </a:prstGeom>
          <a:noFill/>
          <a:ln>
            <a:noFill/>
          </a:ln>
        </p:spPr>
        <p:txBody>
          <a:bodyPr vert="horz" wrap="square" lIns="0" tIns="0" rIns="0" bIns="0" rtlCol="0" anchor="t"/>
          <a:lstStyle/>
          <a:p>
            <a:pPr algn="ctr">
              <a:lnSpc>
                <a:spcPct val="130000"/>
              </a:lnSpc>
            </a:pPr>
            <a:r>
              <a:rPr kumimoji="1" lang="en-US" altLang="zh-CN" sz="4000" b="1" dirty="0">
                <a:ln w="12700">
                  <a:noFill/>
                </a:ln>
                <a:solidFill>
                  <a:srgbClr val="FFFFFF">
                    <a:alpha val="100000"/>
                  </a:srgbClr>
                </a:solidFill>
                <a:latin typeface="+mn-ea"/>
                <a:cs typeface="OPPOSans B" panose="00020600040101010101" charset="-122"/>
              </a:rPr>
              <a:t>01</a:t>
            </a:r>
            <a:endParaRPr kumimoji="1" lang="zh-CN" altLang="en-US" sz="4000" b="1" dirty="0">
              <a:latin typeface="+mn-ea"/>
            </a:endParaRPr>
          </a:p>
        </p:txBody>
      </p:sp>
      <p:sp>
        <p:nvSpPr>
          <p:cNvPr id="10" name="标题 1"/>
          <p:cNvSpPr txBox="1"/>
          <p:nvPr>
            <p:custDataLst>
              <p:tags r:id="rId8"/>
            </p:custDataLst>
          </p:nvPr>
        </p:nvSpPr>
        <p:spPr>
          <a:xfrm>
            <a:off x="9806864" y="4496768"/>
            <a:ext cx="928943" cy="773351"/>
          </a:xfrm>
          <a:prstGeom prst="rect">
            <a:avLst/>
          </a:prstGeom>
          <a:noFill/>
          <a:ln>
            <a:noFill/>
          </a:ln>
        </p:spPr>
        <p:txBody>
          <a:bodyPr vert="horz" wrap="square" lIns="0" tIns="0" rIns="0" bIns="0" rtlCol="0" anchor="t"/>
          <a:lstStyle/>
          <a:p>
            <a:pPr algn="ctr">
              <a:lnSpc>
                <a:spcPct val="130000"/>
              </a:lnSpc>
            </a:pPr>
            <a:r>
              <a:rPr kumimoji="1" lang="en-US" altLang="zh-CN" sz="4000" b="1" dirty="0">
                <a:ln w="12700">
                  <a:noFill/>
                </a:ln>
                <a:solidFill>
                  <a:srgbClr val="115ADB">
                    <a:alpha val="100000"/>
                  </a:srgbClr>
                </a:solidFill>
                <a:latin typeface="+mn-ea"/>
                <a:cs typeface="OPPOSans B" panose="00020600040101010101" charset="-122"/>
              </a:rPr>
              <a:t>02</a:t>
            </a:r>
            <a:endParaRPr kumimoji="1" lang="zh-CN" altLang="en-US" sz="4000" b="1" dirty="0">
              <a:latin typeface="+mn-ea"/>
            </a:endParaRPr>
          </a:p>
        </p:txBody>
      </p:sp>
      <p:sp>
        <p:nvSpPr>
          <p:cNvPr id="11" name="标题 1"/>
          <p:cNvSpPr txBox="1"/>
          <p:nvPr>
            <p:custDataLst>
              <p:tags r:id="rId9"/>
            </p:custDataLst>
          </p:nvPr>
        </p:nvSpPr>
        <p:spPr>
          <a:xfrm>
            <a:off x="2937776" y="1727312"/>
            <a:ext cx="4001865" cy="594701"/>
          </a:xfrm>
          <a:prstGeom prst="rect">
            <a:avLst/>
          </a:prstGeom>
          <a:noFill/>
          <a:ln>
            <a:noFill/>
          </a:ln>
        </p:spPr>
        <p:txBody>
          <a:bodyPr vert="horz" wrap="square" lIns="0" tIns="0" rIns="0" bIns="0" rtlCol="0" anchor="t"/>
          <a:lstStyle/>
          <a:p>
            <a:pPr algn="l">
              <a:lnSpc>
                <a:spcPct val="130000"/>
              </a:lnSpc>
            </a:pPr>
            <a:r>
              <a:rPr kumimoji="1" lang="en-US" altLang="zh-CN" sz="3200" b="1" dirty="0" err="1">
                <a:ln w="12700">
                  <a:noFill/>
                </a:ln>
                <a:solidFill>
                  <a:srgbClr val="FFFFFF">
                    <a:alpha val="100000"/>
                  </a:srgbClr>
                </a:solidFill>
                <a:latin typeface="+mn-ea"/>
                <a:cs typeface="Source Han Sans CN Bold" panose="020B0800000000000000" charset="-122"/>
              </a:rPr>
              <a:t>高度代表性的指标</a:t>
            </a:r>
            <a:endParaRPr kumimoji="1" lang="en-US" altLang="zh-CN" sz="3200" b="1" dirty="0">
              <a:ln w="12700">
                <a:noFill/>
              </a:ln>
              <a:solidFill>
                <a:srgbClr val="FFFFFF">
                  <a:alpha val="100000"/>
                </a:srgbClr>
              </a:solidFill>
              <a:latin typeface="+mn-ea"/>
              <a:cs typeface="Source Han Sans CN Bold" panose="020B0800000000000000" charset="-122"/>
            </a:endParaRPr>
          </a:p>
        </p:txBody>
      </p:sp>
      <p:sp>
        <p:nvSpPr>
          <p:cNvPr id="12" name="标题 1"/>
          <p:cNvSpPr txBox="1"/>
          <p:nvPr>
            <p:custDataLst>
              <p:tags r:id="rId10"/>
            </p:custDataLst>
          </p:nvPr>
        </p:nvSpPr>
        <p:spPr>
          <a:xfrm>
            <a:off x="2937776" y="2408749"/>
            <a:ext cx="8014038" cy="1058655"/>
          </a:xfrm>
          <a:prstGeom prst="rect">
            <a:avLst/>
          </a:prstGeom>
          <a:noFill/>
          <a:ln>
            <a:noFill/>
          </a:ln>
        </p:spPr>
        <p:txBody>
          <a:bodyPr vert="horz" wrap="square" lIns="0" tIns="0" rIns="0" bIns="0" rtlCol="0" anchor="t"/>
          <a:lstStyle/>
          <a:p>
            <a:pPr algn="l">
              <a:lnSpc>
                <a:spcPct val="150000"/>
              </a:lnSpc>
            </a:pPr>
            <a:r>
              <a:rPr kumimoji="1" lang="zh-CN" altLang="en-US" b="1" spc="130" dirty="0">
                <a:ln w="12700">
                  <a:noFill/>
                </a:ln>
                <a:solidFill>
                  <a:srgbClr val="FFFFFF">
                    <a:alpha val="100000"/>
                  </a:srgbClr>
                </a:solidFill>
                <a:latin typeface="+mn-ea"/>
                <a:cs typeface="Source Han Sans" panose="020B0500000000000000" charset="-122"/>
              </a:rPr>
              <a:t>基</a:t>
            </a:r>
            <a:r>
              <a:rPr kumimoji="1" lang="en-US" altLang="zh-CN" b="1" spc="130" dirty="0" err="1">
                <a:ln w="12700">
                  <a:noFill/>
                </a:ln>
                <a:solidFill>
                  <a:srgbClr val="FFFFFF">
                    <a:alpha val="100000"/>
                  </a:srgbClr>
                </a:solidFill>
                <a:latin typeface="+mn-ea"/>
                <a:cs typeface="Source Han Sans" panose="020B0500000000000000" charset="-122"/>
              </a:rPr>
              <a:t>于开源课程选择项目健康度指标，具有高度代表性，直接作用于页面呈现。这些指标剔除了繁杂冗余信息，使得页面重点突出</a:t>
            </a:r>
            <a:endParaRPr kumimoji="1" lang="en-US" altLang="zh-CN" b="1" spc="130" dirty="0">
              <a:ln w="12700">
                <a:noFill/>
              </a:ln>
              <a:solidFill>
                <a:srgbClr val="FFFFFF">
                  <a:alpha val="100000"/>
                </a:srgbClr>
              </a:solidFill>
              <a:latin typeface="+mn-ea"/>
              <a:cs typeface="Source Han Sans" panose="020B0500000000000000" charset="-122"/>
            </a:endParaRPr>
          </a:p>
        </p:txBody>
      </p:sp>
      <p:sp>
        <p:nvSpPr>
          <p:cNvPr id="13" name="标题 1"/>
          <p:cNvSpPr txBox="1"/>
          <p:nvPr>
            <p:custDataLst>
              <p:tags r:id="rId11"/>
            </p:custDataLst>
          </p:nvPr>
        </p:nvSpPr>
        <p:spPr>
          <a:xfrm>
            <a:off x="5417461" y="4030588"/>
            <a:ext cx="3852884" cy="683235"/>
          </a:xfrm>
          <a:prstGeom prst="rect">
            <a:avLst/>
          </a:prstGeom>
          <a:noFill/>
          <a:ln>
            <a:noFill/>
          </a:ln>
        </p:spPr>
        <p:txBody>
          <a:bodyPr vert="horz" wrap="square" lIns="0" tIns="0" rIns="0" bIns="0" rtlCol="0" anchor="t"/>
          <a:lstStyle/>
          <a:p>
            <a:pPr algn="r">
              <a:lnSpc>
                <a:spcPct val="130000"/>
              </a:lnSpc>
            </a:pPr>
            <a:r>
              <a:rPr kumimoji="1" lang="en-US" altLang="zh-CN" sz="3200" b="1" dirty="0" err="1">
                <a:ln w="12700">
                  <a:noFill/>
                </a:ln>
                <a:solidFill>
                  <a:srgbClr val="115ADB">
                    <a:alpha val="100000"/>
                  </a:srgbClr>
                </a:solidFill>
                <a:latin typeface="+mn-ea"/>
                <a:cs typeface="Source Han Sans CN Bold" panose="020B0800000000000000" charset="-122"/>
              </a:rPr>
              <a:t>简洁合理的页面布局</a:t>
            </a:r>
            <a:endParaRPr kumimoji="1" lang="en-US" altLang="zh-CN" sz="3200" b="1" dirty="0">
              <a:ln w="12700">
                <a:noFill/>
              </a:ln>
              <a:solidFill>
                <a:srgbClr val="115ADB">
                  <a:alpha val="100000"/>
                </a:srgbClr>
              </a:solidFill>
              <a:latin typeface="+mn-ea"/>
              <a:cs typeface="Source Han Sans CN Bold" panose="020B0800000000000000" charset="-122"/>
            </a:endParaRPr>
          </a:p>
        </p:txBody>
      </p:sp>
      <p:sp>
        <p:nvSpPr>
          <p:cNvPr id="14" name="标题 1"/>
          <p:cNvSpPr txBox="1"/>
          <p:nvPr>
            <p:custDataLst>
              <p:tags r:id="rId12"/>
            </p:custDataLst>
          </p:nvPr>
        </p:nvSpPr>
        <p:spPr>
          <a:xfrm>
            <a:off x="1240184" y="4690396"/>
            <a:ext cx="8208809" cy="1058655"/>
          </a:xfrm>
          <a:prstGeom prst="rect">
            <a:avLst/>
          </a:prstGeom>
          <a:noFill/>
          <a:ln>
            <a:noFill/>
          </a:ln>
        </p:spPr>
        <p:txBody>
          <a:bodyPr vert="horz" wrap="square" lIns="0" tIns="0" rIns="0" bIns="0" rtlCol="0" anchor="t"/>
          <a:lstStyle/>
          <a:p>
            <a:pPr>
              <a:lnSpc>
                <a:spcPct val="150000"/>
              </a:lnSpc>
            </a:pPr>
            <a:r>
              <a:rPr kumimoji="1" lang="en-US" altLang="zh-CN" b="1" spc="130" dirty="0">
                <a:ln w="12700">
                  <a:noFill/>
                </a:ln>
                <a:solidFill>
                  <a:srgbClr val="000000">
                    <a:alpha val="100000"/>
                  </a:srgbClr>
                </a:solidFill>
                <a:latin typeface="+mn-ea"/>
                <a:cs typeface="Source Han Sans" panose="020B0500000000000000" charset="-122"/>
              </a:rPr>
              <a:t>精心挑选的指标剔除了繁杂冗余信息，使得重点突出，用户能够一目了然地把握项目核心状态，页面布局简洁合理，使得数据解读更加直观和便捷</a:t>
            </a:r>
            <a:endParaRPr kumimoji="1" lang="en-US" altLang="zh-CN" b="1" spc="130" dirty="0">
              <a:ln w="12700">
                <a:noFill/>
              </a:ln>
              <a:solidFill>
                <a:srgbClr val="000000">
                  <a:alpha val="100000"/>
                </a:srgbClr>
              </a:solidFill>
              <a:latin typeface="+mn-ea"/>
              <a:cs typeface="Source Han Sans" panose="020B0500000000000000" charset="-122"/>
            </a:endParaRPr>
          </a:p>
        </p:txBody>
      </p:sp>
      <p:pic>
        <p:nvPicPr>
          <p:cNvPr id="15" name="图片 14"/>
          <p:cNvPicPr>
            <a:picLocks noChangeAspect="1"/>
          </p:cNvPicPr>
          <p:nvPr>
            <p:custDataLst>
              <p:tags r:id="rId13"/>
            </p:custDataLst>
          </p:nvPr>
        </p:nvPicPr>
        <p:blipFill>
          <a:blip r:embed="rId14"/>
          <a:srcRect/>
          <a:stretch>
            <a:fillRect/>
          </a:stretch>
        </p:blipFill>
        <p:spPr>
          <a:xfrm>
            <a:off x="696000" y="3690179"/>
            <a:ext cx="10800000" cy="20327"/>
          </a:xfrm>
          <a:prstGeom prst="rect">
            <a:avLst/>
          </a:prstGeom>
          <a:noFill/>
          <a:ln>
            <a:noFill/>
          </a:ln>
        </p:spPr>
      </p:pic>
      <p:sp>
        <p:nvSpPr>
          <p:cNvPr id="16" name="标题 1"/>
          <p:cNvSpPr txBox="1"/>
          <p:nvPr/>
        </p:nvSpPr>
        <p:spPr>
          <a:xfrm>
            <a:off x="788020" y="398011"/>
            <a:ext cx="10730880" cy="432000"/>
          </a:xfrm>
          <a:prstGeom prst="rect">
            <a:avLst/>
          </a:prstGeom>
          <a:noFill/>
          <a:ln>
            <a:noFill/>
          </a:ln>
        </p:spPr>
        <p:txBody>
          <a:bodyPr vert="horz" wrap="square" lIns="0" tIns="0" rIns="0" bIns="0" rtlCol="0" anchor="ctr"/>
          <a:lstStyle/>
          <a:p>
            <a:pPr algn="l">
              <a:lnSpc>
                <a:spcPct val="110000"/>
              </a:lnSpc>
            </a:pPr>
            <a:r>
              <a:rPr kumimoji="1" lang="en-US" altLang="zh-CN" sz="3600" b="1" dirty="0" err="1">
                <a:ln w="12700">
                  <a:noFill/>
                </a:ln>
                <a:solidFill>
                  <a:srgbClr val="262626">
                    <a:alpha val="100000"/>
                  </a:srgbClr>
                </a:solidFill>
                <a:latin typeface="+mn-ea"/>
                <a:cs typeface="Source Han Sans CN Bold" panose="020B0800000000000000" charset="-122"/>
              </a:rPr>
              <a:t>科学指标驱动简洁界面</a:t>
            </a:r>
            <a:endParaRPr kumimoji="1" lang="en-US" altLang="zh-CN" sz="3600" b="1" dirty="0">
              <a:ln w="12700">
                <a:noFill/>
              </a:ln>
              <a:solidFill>
                <a:srgbClr val="262626">
                  <a:alpha val="100000"/>
                </a:srgbClr>
              </a:solidFill>
              <a:latin typeface="+mn-ea"/>
              <a:cs typeface="Source Han Sans CN Bold" panose="020B0800000000000000" charset="-122"/>
            </a:endParaRPr>
          </a:p>
        </p:txBody>
      </p:sp>
      <p:sp>
        <p:nvSpPr>
          <p:cNvPr id="17"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p:cNvCxnSpPr/>
          <p:nvPr/>
        </p:nvCxnSpPr>
        <p:spPr>
          <a:xfrm rot="4260000">
            <a:off x="66419" y="317500"/>
            <a:ext cx="702020" cy="709440"/>
          </a:xfrm>
          <a:prstGeom prst="line">
            <a:avLst/>
          </a:prstGeom>
          <a:noFill/>
          <a:ln w="15875" cap="sq">
            <a:solidFill>
              <a:schemeClr val="accent1"/>
            </a:solidFill>
            <a:miter/>
          </a:ln>
        </p:spPr>
      </p:cxnSp>
      <p:cxnSp>
        <p:nvCxnSpPr>
          <p:cNvPr id="19" name="标题 1"/>
          <p:cNvCxnSpPr/>
          <p:nvPr/>
        </p:nvCxnSpPr>
        <p:spPr>
          <a:xfrm>
            <a:off x="537291" y="1012331"/>
            <a:ext cx="11706748" cy="0"/>
          </a:xfrm>
          <a:prstGeom prst="line">
            <a:avLst/>
          </a:prstGeom>
          <a:noFill/>
          <a:ln w="15875" cap="sq">
            <a:solidFill>
              <a:schemeClr val="accent1"/>
            </a:solidFill>
            <a:miter/>
          </a:ln>
        </p:spPr>
      </p:cxnSp>
      <p:pic>
        <p:nvPicPr>
          <p:cNvPr id="21" name="图片 20" descr="微信截图_20250101234650"/>
          <p:cNvPicPr>
            <a:picLocks noChangeAspect="1"/>
          </p:cNvPicPr>
          <p:nvPr/>
        </p:nvPicPr>
        <p:blipFill>
          <a:blip r:embed="rId15"/>
          <a:stretch>
            <a:fillRect/>
          </a:stretch>
        </p:blipFill>
        <p:spPr>
          <a:xfrm>
            <a:off x="7712149" y="-8448"/>
            <a:ext cx="4512095" cy="239916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3" name="标题 1"/>
          <p:cNvSpPr txBox="1"/>
          <p:nvPr>
            <p:custDataLst>
              <p:tags r:id="rId1"/>
            </p:custDataLst>
          </p:nvPr>
        </p:nvSpPr>
        <p:spPr>
          <a:xfrm>
            <a:off x="4413955" y="1805435"/>
            <a:ext cx="540000" cy="540000"/>
          </a:xfrm>
          <a:prstGeom prst="roundRect">
            <a:avLst>
              <a:gd name="adj" fmla="val 50000"/>
            </a:avLst>
          </a:prstGeom>
          <a:solidFill>
            <a:schemeClr val="accent2"/>
          </a:solidFill>
          <a:ln cap="sq">
            <a:noFill/>
            <a:prstDash val="solid"/>
          </a:ln>
        </p:spPr>
        <p:txBody>
          <a:bodyPr vert="horz" wrap="non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1115060" y="1805435"/>
            <a:ext cx="540000" cy="540000"/>
          </a:xfrm>
          <a:prstGeom prst="roundRect">
            <a:avLst>
              <a:gd name="adj" fmla="val 50000"/>
            </a:avLst>
          </a:prstGeom>
          <a:solidFill>
            <a:schemeClr val="accent1"/>
          </a:solidFill>
          <a:ln cap="sq">
            <a:noFill/>
            <a:prstDash val="solid"/>
          </a:ln>
        </p:spPr>
        <p:txBody>
          <a:bodyPr vert="horz" wrap="non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4337754" y="2403807"/>
            <a:ext cx="3568533" cy="536899"/>
          </a:xfrm>
          <a:prstGeom prst="rect">
            <a:avLst/>
          </a:prstGeom>
          <a:noFill/>
          <a:ln w="12700" cap="sq">
            <a:noFill/>
            <a:miter/>
          </a:ln>
        </p:spPr>
        <p:txBody>
          <a:bodyPr vert="horz" wrap="square" lIns="91440" tIns="45720" rIns="91440" bIns="45720" rtlCol="0" anchor="ctr"/>
          <a:lstStyle/>
          <a:p>
            <a:pPr algn="l">
              <a:lnSpc>
                <a:spcPct val="130000"/>
              </a:lnSpc>
            </a:pPr>
            <a:r>
              <a:rPr kumimoji="1" lang="en-US" altLang="zh-CN" sz="3200" b="1" dirty="0" err="1">
                <a:ln w="12700">
                  <a:noFill/>
                </a:ln>
                <a:solidFill>
                  <a:srgbClr val="404040">
                    <a:alpha val="100000"/>
                  </a:srgbClr>
                </a:solidFill>
                <a:latin typeface="+mn-ea"/>
                <a:cs typeface="Source Han Sans CN Bold" panose="020B0800000000000000" charset="-122"/>
              </a:rPr>
              <a:t>深入挖掘数据价值</a:t>
            </a:r>
            <a:endParaRPr kumimoji="1" lang="en-US" altLang="zh-CN" sz="3200" b="1" dirty="0">
              <a:ln w="12700">
                <a:noFill/>
              </a:ln>
              <a:solidFill>
                <a:srgbClr val="404040">
                  <a:alpha val="100000"/>
                </a:srgbClr>
              </a:solidFill>
              <a:latin typeface="+mn-ea"/>
              <a:cs typeface="Source Han Sans CN Bold" panose="020B0800000000000000" charset="-122"/>
            </a:endParaRPr>
          </a:p>
        </p:txBody>
      </p:sp>
      <p:sp>
        <p:nvSpPr>
          <p:cNvPr id="6" name="标题 1"/>
          <p:cNvSpPr txBox="1"/>
          <p:nvPr>
            <p:custDataLst>
              <p:tags r:id="rId4"/>
            </p:custDataLst>
          </p:nvPr>
        </p:nvSpPr>
        <p:spPr>
          <a:xfrm>
            <a:off x="4337754" y="3110445"/>
            <a:ext cx="3282246" cy="2304667"/>
          </a:xfrm>
          <a:prstGeom prst="rect">
            <a:avLst/>
          </a:prstGeom>
          <a:noFill/>
          <a:ln w="12700" cap="sq">
            <a:noFill/>
            <a:miter/>
          </a:ln>
        </p:spPr>
        <p:txBody>
          <a:bodyPr vert="horz" wrap="square" lIns="91440" tIns="45720" rIns="91440" bIns="45720" rtlCol="0" anchor="t"/>
          <a:lstStyle/>
          <a:p>
            <a:pPr algn="l">
              <a:lnSpc>
                <a:spcPct val="150000"/>
              </a:lnSpc>
            </a:pPr>
            <a:r>
              <a:rPr kumimoji="1" lang="en-US" altLang="zh-CN" sz="1600" b="1" spc="130" dirty="0" err="1">
                <a:ln w="12700">
                  <a:noFill/>
                </a:ln>
                <a:solidFill>
                  <a:srgbClr val="404040">
                    <a:alpha val="100000"/>
                  </a:srgbClr>
                </a:solidFill>
                <a:latin typeface="+mn-ea"/>
                <a:cs typeface="Source Han Sans" panose="020B0500000000000000" charset="-122"/>
              </a:rPr>
              <a:t>用户可以通过筛选特定数据范围，从不同角度观察数据变化趋势，全方位理解项目动态，提升决策的准确性。
</a:t>
            </a:r>
            <a:endParaRPr kumimoji="1" lang="en-US" altLang="zh-CN" dirty="0">
              <a:ln w="12700">
                <a:noFill/>
              </a:ln>
              <a:solidFill>
                <a:srgbClr val="404040">
                  <a:alpha val="100000"/>
                </a:srgbClr>
              </a:solidFill>
              <a:latin typeface="Times New Roman" panose="02020603050405020304" charset="0"/>
              <a:ea typeface="汉仪粗仿宋简" panose="00020600040101010101" charset="-122"/>
              <a:cs typeface="Source Han Sans" panose="020B0500000000000000" charset="-122"/>
            </a:endParaRPr>
          </a:p>
        </p:txBody>
      </p:sp>
      <p:sp>
        <p:nvSpPr>
          <p:cNvPr id="7" name="标题 1"/>
          <p:cNvSpPr txBox="1"/>
          <p:nvPr>
            <p:custDataLst>
              <p:tags r:id="rId5"/>
            </p:custDataLst>
          </p:nvPr>
        </p:nvSpPr>
        <p:spPr>
          <a:xfrm>
            <a:off x="1000274" y="2407667"/>
            <a:ext cx="3285441" cy="536899"/>
          </a:xfrm>
          <a:prstGeom prst="rect">
            <a:avLst/>
          </a:prstGeom>
          <a:noFill/>
          <a:ln w="12700" cap="sq">
            <a:noFill/>
            <a:miter/>
          </a:ln>
        </p:spPr>
        <p:txBody>
          <a:bodyPr vert="horz" wrap="square" lIns="91440" tIns="45720" rIns="91440" bIns="45720" rtlCol="0" anchor="ctr"/>
          <a:lstStyle/>
          <a:p>
            <a:pPr algn="l">
              <a:lnSpc>
                <a:spcPct val="130000"/>
              </a:lnSpc>
            </a:pPr>
            <a:r>
              <a:rPr kumimoji="1" lang="en-US" altLang="zh-CN" sz="3200" b="1" dirty="0" err="1">
                <a:ln w="12700">
                  <a:noFill/>
                </a:ln>
                <a:solidFill>
                  <a:srgbClr val="404040">
                    <a:alpha val="100000"/>
                  </a:srgbClr>
                </a:solidFill>
                <a:latin typeface="+mn-ea"/>
                <a:cs typeface="Source Han Sans CN Bold" panose="020B0800000000000000" charset="-122"/>
              </a:rPr>
              <a:t>多样的交互操作</a:t>
            </a:r>
            <a:endParaRPr kumimoji="1" lang="en-US" altLang="zh-CN" sz="3200" b="1" dirty="0">
              <a:ln w="12700">
                <a:noFill/>
              </a:ln>
              <a:solidFill>
                <a:srgbClr val="404040">
                  <a:alpha val="100000"/>
                </a:srgbClr>
              </a:solidFill>
              <a:latin typeface="+mn-ea"/>
              <a:cs typeface="Source Han Sans CN Bold" panose="020B0800000000000000" charset="-122"/>
            </a:endParaRPr>
          </a:p>
        </p:txBody>
      </p:sp>
      <p:sp>
        <p:nvSpPr>
          <p:cNvPr id="8" name="标题 1"/>
          <p:cNvSpPr txBox="1"/>
          <p:nvPr>
            <p:custDataLst>
              <p:tags r:id="rId6"/>
            </p:custDataLst>
          </p:nvPr>
        </p:nvSpPr>
        <p:spPr>
          <a:xfrm>
            <a:off x="1000274" y="3111512"/>
            <a:ext cx="3079295" cy="2303600"/>
          </a:xfrm>
          <a:prstGeom prst="rect">
            <a:avLst/>
          </a:prstGeom>
          <a:noFill/>
          <a:ln w="12700" cap="sq">
            <a:noFill/>
            <a:miter/>
          </a:ln>
        </p:spPr>
        <p:txBody>
          <a:bodyPr vert="horz" wrap="square" lIns="91440" tIns="45720" rIns="91440" bIns="45720" rtlCol="0" anchor="t"/>
          <a:lstStyle/>
          <a:p>
            <a:pPr algn="l">
              <a:lnSpc>
                <a:spcPct val="150000"/>
              </a:lnSpc>
            </a:pPr>
            <a:r>
              <a:rPr kumimoji="1" lang="zh-CN" altLang="en-US" sz="1600" b="1" spc="130" dirty="0">
                <a:ln w="12700">
                  <a:noFill/>
                </a:ln>
                <a:solidFill>
                  <a:srgbClr val="404040">
                    <a:alpha val="100000"/>
                  </a:srgbClr>
                </a:solidFill>
                <a:latin typeface="+mn-ea"/>
                <a:cs typeface="Source Han Sans" panose="020B0500000000000000" charset="-122"/>
              </a:rPr>
              <a:t>用</a:t>
            </a:r>
            <a:r>
              <a:rPr kumimoji="1" lang="en-US" altLang="zh-CN" sz="1600" b="1" spc="130" dirty="0" err="1">
                <a:ln w="12700">
                  <a:noFill/>
                </a:ln>
                <a:solidFill>
                  <a:srgbClr val="404040">
                    <a:alpha val="100000"/>
                  </a:srgbClr>
                </a:solidFill>
                <a:latin typeface="+mn-ea"/>
                <a:cs typeface="Source Han Sans" panose="020B0500000000000000" charset="-122"/>
              </a:rPr>
              <a:t>户可以通过缩放图表、悬停查看详情等交互操作，从不同角度、不同层次理解项目动态，全方位观察数据变化趋势和内在关联</a:t>
            </a:r>
            <a:r>
              <a:rPr kumimoji="1" lang="en-US" altLang="zh-CN" sz="1600" b="1" spc="130" dirty="0">
                <a:ln w="12700">
                  <a:noFill/>
                </a:ln>
                <a:solidFill>
                  <a:srgbClr val="404040">
                    <a:alpha val="100000"/>
                  </a:srgbClr>
                </a:solidFill>
                <a:latin typeface="+mn-ea"/>
                <a:cs typeface="Source Han Sans" panose="020B0500000000000000" charset="-122"/>
              </a:rPr>
              <a:t>。</a:t>
            </a:r>
            <a:endParaRPr kumimoji="1" lang="en-US" altLang="zh-CN" sz="1600" b="1" spc="130" dirty="0">
              <a:ln w="12700">
                <a:noFill/>
              </a:ln>
              <a:solidFill>
                <a:srgbClr val="404040">
                  <a:alpha val="100000"/>
                </a:srgbClr>
              </a:solidFill>
              <a:latin typeface="+mn-ea"/>
              <a:cs typeface="Source Han Sans" panose="020B0500000000000000" charset="-122"/>
            </a:endParaRPr>
          </a:p>
        </p:txBody>
      </p:sp>
      <p:pic>
        <p:nvPicPr>
          <p:cNvPr id="9" name="图片 8"/>
          <p:cNvPicPr>
            <a:picLocks noChangeAspect="1"/>
          </p:cNvPicPr>
          <p:nvPr/>
        </p:nvPicPr>
        <p:blipFill>
          <a:blip r:embed="rId7"/>
          <a:srcRect/>
          <a:stretch>
            <a:fillRect/>
          </a:stretch>
        </p:blipFill>
        <p:spPr>
          <a:xfrm>
            <a:off x="8003931" y="1016000"/>
            <a:ext cx="3447610" cy="4813300"/>
          </a:xfrm>
          <a:prstGeom prst="rect">
            <a:avLst/>
          </a:prstGeom>
        </p:spPr>
      </p:pic>
      <p:sp>
        <p:nvSpPr>
          <p:cNvPr id="10" name="标题 1"/>
          <p:cNvSpPr txBox="1"/>
          <p:nvPr/>
        </p:nvSpPr>
        <p:spPr>
          <a:xfrm>
            <a:off x="1162668" y="5592230"/>
            <a:ext cx="70212" cy="70212"/>
          </a:xfrm>
          <a:prstGeom prst="ellipse">
            <a:avLst/>
          </a:prstGeom>
          <a:solidFill>
            <a:schemeClr val="tx1">
              <a:lumMod val="75000"/>
              <a:lumOff val="2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340287" y="5592230"/>
            <a:ext cx="70212" cy="70212"/>
          </a:xfrm>
          <a:prstGeom prst="ellipse">
            <a:avLst/>
          </a:prstGeom>
          <a:solidFill>
            <a:schemeClr val="tx1">
              <a:lumMod val="75000"/>
              <a:lumOff val="2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517906" y="5592230"/>
            <a:ext cx="70212" cy="70212"/>
          </a:xfrm>
          <a:prstGeom prst="ellipse">
            <a:avLst/>
          </a:prstGeom>
          <a:solidFill>
            <a:schemeClr val="tx1">
              <a:lumMod val="75000"/>
              <a:lumOff val="2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8"/>
            </p:custDataLst>
          </p:nvPr>
        </p:nvSpPr>
        <p:spPr>
          <a:xfrm>
            <a:off x="1116795" y="1786001"/>
            <a:ext cx="764541" cy="536899"/>
          </a:xfrm>
          <a:prstGeom prst="rect">
            <a:avLst/>
          </a:prstGeom>
          <a:noFill/>
          <a:ln w="12700" cap="sq">
            <a:noFill/>
            <a:miter/>
          </a:ln>
        </p:spPr>
        <p:txBody>
          <a:bodyPr vert="horz" wrap="square" lIns="91440" tIns="45720" rIns="91440" bIns="45720" rtlCol="0" anchor="ctr"/>
          <a:lstStyle/>
          <a:p>
            <a:pPr algn="l">
              <a:lnSpc>
                <a:spcPct val="130000"/>
              </a:lnSpc>
            </a:pPr>
            <a:r>
              <a:rPr kumimoji="1" lang="en-US" altLang="zh-CN" sz="2400" b="1" dirty="0">
                <a:ln w="12700">
                  <a:noFill/>
                </a:ln>
                <a:solidFill>
                  <a:srgbClr val="FFFFFF">
                    <a:alpha val="100000"/>
                  </a:srgbClr>
                </a:solidFill>
                <a:latin typeface="+mn-ea"/>
                <a:cs typeface="OPPOSans H" panose="00020600040101010101" charset="-122"/>
              </a:rPr>
              <a:t>01</a:t>
            </a:r>
            <a:endParaRPr kumimoji="1" lang="zh-CN" altLang="en-US" sz="2400" b="1" dirty="0">
              <a:latin typeface="+mn-ea"/>
            </a:endParaRPr>
          </a:p>
        </p:txBody>
      </p:sp>
      <p:sp>
        <p:nvSpPr>
          <p:cNvPr id="14" name="标题 1"/>
          <p:cNvSpPr txBox="1"/>
          <p:nvPr>
            <p:custDataLst>
              <p:tags r:id="rId9"/>
            </p:custDataLst>
          </p:nvPr>
        </p:nvSpPr>
        <p:spPr>
          <a:xfrm>
            <a:off x="4413754" y="1778282"/>
            <a:ext cx="764541" cy="536899"/>
          </a:xfrm>
          <a:prstGeom prst="rect">
            <a:avLst/>
          </a:prstGeom>
          <a:noFill/>
          <a:ln w="12700" cap="sq">
            <a:noFill/>
            <a:miter/>
          </a:ln>
        </p:spPr>
        <p:txBody>
          <a:bodyPr vert="horz" wrap="square" lIns="91440" tIns="45720" rIns="91440" bIns="45720" rtlCol="0" anchor="ctr"/>
          <a:lstStyle/>
          <a:p>
            <a:pPr algn="l">
              <a:lnSpc>
                <a:spcPct val="130000"/>
              </a:lnSpc>
            </a:pPr>
            <a:r>
              <a:rPr kumimoji="1" lang="en-US" altLang="zh-CN" sz="2400" b="1" dirty="0">
                <a:ln w="12700">
                  <a:noFill/>
                </a:ln>
                <a:solidFill>
                  <a:srgbClr val="FFFFFF">
                    <a:alpha val="100000"/>
                  </a:srgbClr>
                </a:solidFill>
                <a:latin typeface="+mn-ea"/>
                <a:cs typeface="OPPOSans H" panose="00020600040101010101" charset="-122"/>
              </a:rPr>
              <a:t>02</a:t>
            </a:r>
            <a:endParaRPr kumimoji="1" lang="zh-CN" altLang="en-US" sz="2400" b="1" dirty="0">
              <a:latin typeface="+mn-ea"/>
            </a:endParaRPr>
          </a:p>
        </p:txBody>
      </p:sp>
      <p:sp>
        <p:nvSpPr>
          <p:cNvPr id="15" name="标题 1"/>
          <p:cNvSpPr txBox="1"/>
          <p:nvPr/>
        </p:nvSpPr>
        <p:spPr>
          <a:xfrm>
            <a:off x="788020" y="398011"/>
            <a:ext cx="10730880" cy="432000"/>
          </a:xfrm>
          <a:prstGeom prst="rect">
            <a:avLst/>
          </a:prstGeom>
          <a:noFill/>
          <a:ln>
            <a:noFill/>
          </a:ln>
        </p:spPr>
        <p:txBody>
          <a:bodyPr vert="horz" wrap="square" lIns="0" tIns="0" rIns="0" bIns="0" rtlCol="0" anchor="ctr"/>
          <a:lstStyle/>
          <a:p>
            <a:pPr algn="l">
              <a:lnSpc>
                <a:spcPct val="110000"/>
              </a:lnSpc>
            </a:pPr>
            <a:r>
              <a:rPr kumimoji="1" lang="en-US" altLang="zh-CN" sz="3600" b="1" dirty="0" err="1">
                <a:ln w="12700">
                  <a:noFill/>
                </a:ln>
                <a:solidFill>
                  <a:srgbClr val="262626">
                    <a:alpha val="100000"/>
                  </a:srgbClr>
                </a:solidFill>
                <a:latin typeface="+mn-ea"/>
                <a:cs typeface="Source Han Sans CN Bold" panose="020B0800000000000000" charset="-122"/>
              </a:rPr>
              <a:t>多元交互提升数据洞察</a:t>
            </a:r>
            <a:endParaRPr kumimoji="1" lang="en-US" altLang="zh-CN" sz="3600" b="1" dirty="0">
              <a:ln w="12700">
                <a:noFill/>
              </a:ln>
              <a:solidFill>
                <a:srgbClr val="262626">
                  <a:alpha val="100000"/>
                </a:srgbClr>
              </a:solidFill>
              <a:latin typeface="+mn-ea"/>
              <a:cs typeface="Source Han Sans CN Bold" panose="020B0800000000000000" charset="-122"/>
            </a:endParaRPr>
          </a:p>
        </p:txBody>
      </p:sp>
      <p:sp>
        <p:nvSpPr>
          <p:cNvPr id="16"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7" name="标题 1"/>
          <p:cNvCxnSpPr/>
          <p:nvPr/>
        </p:nvCxnSpPr>
        <p:spPr>
          <a:xfrm rot="4260000">
            <a:off x="66419" y="317500"/>
            <a:ext cx="702020" cy="709440"/>
          </a:xfrm>
          <a:prstGeom prst="line">
            <a:avLst/>
          </a:prstGeom>
          <a:noFill/>
          <a:ln w="15875" cap="sq">
            <a:solidFill>
              <a:schemeClr val="accent1"/>
            </a:solidFill>
            <a:miter/>
          </a:ln>
        </p:spPr>
      </p:cxnSp>
      <p:cxnSp>
        <p:nvCxnSpPr>
          <p:cNvPr id="18"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925097" y="1820779"/>
            <a:ext cx="4795987" cy="373781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1011189" y="1909011"/>
            <a:ext cx="4634438" cy="3561346"/>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660400" y="1580145"/>
            <a:ext cx="794088" cy="794088"/>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4"/>
            </p:custDataLst>
          </p:nvPr>
        </p:nvSpPr>
        <p:spPr>
          <a:xfrm>
            <a:off x="5410640" y="5197641"/>
            <a:ext cx="545432" cy="54543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5"/>
            </p:custDataLst>
          </p:nvPr>
        </p:nvSpPr>
        <p:spPr>
          <a:xfrm>
            <a:off x="763972" y="1713604"/>
            <a:ext cx="586942" cy="527170"/>
          </a:xfrm>
          <a:prstGeom prst="rect">
            <a:avLst/>
          </a:prstGeom>
          <a:noFill/>
          <a:ln cap="sq">
            <a:noFill/>
          </a:ln>
        </p:spPr>
        <p:txBody>
          <a:bodyPr vert="horz" wrap="square" lIns="0" tIns="0" rIns="0" bIns="0" rtlCol="0" anchor="ctr"/>
          <a:lstStyle/>
          <a:p>
            <a:pPr algn="ctr">
              <a:lnSpc>
                <a:spcPct val="130000"/>
              </a:lnSpc>
            </a:pPr>
            <a:r>
              <a:rPr kumimoji="1" lang="en-US" altLang="zh-CN" sz="3600" b="1"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sz="3600" b="1" dirty="0"/>
          </a:p>
        </p:txBody>
      </p:sp>
      <p:sp>
        <p:nvSpPr>
          <p:cNvPr id="8" name="标题 1"/>
          <p:cNvSpPr txBox="1"/>
          <p:nvPr>
            <p:custDataLst>
              <p:tags r:id="rId6"/>
            </p:custDataLst>
          </p:nvPr>
        </p:nvSpPr>
        <p:spPr>
          <a:xfrm>
            <a:off x="1160097" y="3130126"/>
            <a:ext cx="4419740" cy="1741906"/>
          </a:xfrm>
          <a:prstGeom prst="rect">
            <a:avLst/>
          </a:prstGeom>
          <a:noFill/>
          <a:ln cap="sq">
            <a:noFill/>
          </a:ln>
        </p:spPr>
        <p:txBody>
          <a:bodyPr vert="horz" wrap="square" lIns="0" tIns="0" rIns="0" bIns="0" rtlCol="0" anchor="t"/>
          <a:lstStyle/>
          <a:p>
            <a:pPr>
              <a:lnSpc>
                <a:spcPct val="150000"/>
              </a:lnSpc>
            </a:pPr>
            <a:r>
              <a:rPr kumimoji="1" lang="en-US" altLang="zh-CN" sz="1600" b="1" spc="130" dirty="0">
                <a:ln w="12700">
                  <a:noFill/>
                </a:ln>
                <a:solidFill>
                  <a:srgbClr val="262626">
                    <a:alpha val="100000"/>
                  </a:srgbClr>
                </a:solidFill>
                <a:latin typeface="+mn-ea"/>
                <a:cs typeface="Source Han Sans" panose="020B0500000000000000" charset="-122"/>
              </a:rPr>
              <a:t>大模型技术通过对海量数据的学习和分析，捕捉项目中的潜在风险和发展机遇，帮助用户在关键决策节点做出更加明智、理性的选择。
</a:t>
            </a:r>
            <a:r>
              <a:rPr kumimoji="1" lang="en-US" altLang="zh-CN" sz="1600" b="1" spc="130" dirty="0" err="1">
                <a:ln w="12700">
                  <a:noFill/>
                </a:ln>
                <a:solidFill>
                  <a:srgbClr val="262626">
                    <a:alpha val="100000"/>
                  </a:srgbClr>
                </a:solidFill>
                <a:latin typeface="+mn-ea"/>
                <a:cs typeface="Source Han Sans" panose="020B0500000000000000" charset="-122"/>
              </a:rPr>
              <a:t>这种技术以清晰易懂的方式呈现给用户，降低了决策失误风险，提高了项目的成功率</a:t>
            </a:r>
            <a:r>
              <a:rPr kumimoji="1" lang="en-US" altLang="zh-CN" sz="1600" b="1" spc="130" dirty="0">
                <a:ln w="12700">
                  <a:noFill/>
                </a:ln>
                <a:solidFill>
                  <a:srgbClr val="262626">
                    <a:alpha val="100000"/>
                  </a:srgbClr>
                </a:solidFill>
                <a:latin typeface="+mn-ea"/>
                <a:cs typeface="Source Han Sans" panose="020B0500000000000000" charset="-122"/>
              </a:rPr>
              <a:t>。</a:t>
            </a:r>
            <a:endParaRPr kumimoji="1" lang="en-US" altLang="zh-CN" sz="1600" b="1" spc="130" dirty="0">
              <a:ln w="12700">
                <a:noFill/>
              </a:ln>
              <a:solidFill>
                <a:srgbClr val="262626">
                  <a:alpha val="100000"/>
                </a:srgbClr>
              </a:solidFill>
              <a:latin typeface="+mn-ea"/>
              <a:cs typeface="Source Han Sans" panose="020B0500000000000000" charset="-122"/>
            </a:endParaRPr>
          </a:p>
        </p:txBody>
      </p:sp>
      <p:sp>
        <p:nvSpPr>
          <p:cNvPr id="9" name="标题 1"/>
          <p:cNvSpPr txBox="1"/>
          <p:nvPr>
            <p:custDataLst>
              <p:tags r:id="rId7"/>
            </p:custDataLst>
          </p:nvPr>
        </p:nvSpPr>
        <p:spPr>
          <a:xfrm>
            <a:off x="5513489" y="5321643"/>
            <a:ext cx="339734" cy="297428"/>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custDataLst>
              <p:tags r:id="rId8"/>
            </p:custDataLst>
          </p:nvPr>
        </p:nvSpPr>
        <p:spPr>
          <a:xfrm>
            <a:off x="1558766" y="1580145"/>
            <a:ext cx="112297" cy="112297"/>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9"/>
            </p:custDataLst>
          </p:nvPr>
        </p:nvSpPr>
        <p:spPr>
          <a:xfrm>
            <a:off x="660400" y="2466476"/>
            <a:ext cx="160419" cy="1604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10"/>
            </p:custDataLst>
          </p:nvPr>
        </p:nvSpPr>
        <p:spPr>
          <a:xfrm>
            <a:off x="1111587" y="2191737"/>
            <a:ext cx="4419740" cy="899912"/>
          </a:xfrm>
          <a:prstGeom prst="rect">
            <a:avLst/>
          </a:prstGeom>
          <a:noFill/>
          <a:ln cap="sq">
            <a:noFill/>
          </a:ln>
        </p:spPr>
        <p:txBody>
          <a:bodyPr vert="horz" wrap="square" lIns="0" tIns="0" rIns="0" bIns="0" rtlCol="0" anchor="ctr"/>
          <a:lstStyle/>
          <a:p>
            <a:pPr algn="ctr">
              <a:lnSpc>
                <a:spcPct val="130000"/>
              </a:lnSpc>
            </a:pPr>
            <a:r>
              <a:rPr kumimoji="1" lang="en-US" altLang="zh-CN" sz="2800" b="1" dirty="0" err="1">
                <a:ln w="12700">
                  <a:noFill/>
                </a:ln>
                <a:solidFill>
                  <a:srgbClr val="115ADB">
                    <a:alpha val="100000"/>
                  </a:srgbClr>
                </a:solidFill>
                <a:latin typeface="Times New Roman" panose="02020603050405020304" charset="0"/>
                <a:ea typeface="汉仪粗仿宋简" panose="00020600040101010101" charset="-122"/>
                <a:cs typeface="Source Han Sans CN Bold" panose="020B0800000000000000" charset="-122"/>
              </a:rPr>
              <a:t>敏锐捕捉项目中的潜在风险</a:t>
            </a:r>
            <a:endParaRPr kumimoji="1" lang="en-US" altLang="zh-CN" sz="2800" b="1" dirty="0">
              <a:ln w="12700">
                <a:noFill/>
              </a:ln>
              <a:solidFill>
                <a:srgbClr val="115ADB">
                  <a:alpha val="100000"/>
                </a:srgbClr>
              </a:solidFill>
              <a:latin typeface="Times New Roman" panose="02020603050405020304" charset="0"/>
              <a:ea typeface="汉仪粗仿宋简" panose="00020600040101010101" charset="-122"/>
              <a:cs typeface="Source Han Sans CN Bold" panose="020B0800000000000000" charset="-122"/>
            </a:endParaRPr>
          </a:p>
        </p:txBody>
      </p:sp>
      <p:sp>
        <p:nvSpPr>
          <p:cNvPr id="13" name="标题 1"/>
          <p:cNvSpPr txBox="1"/>
          <p:nvPr>
            <p:custDataLst>
              <p:tags r:id="rId11"/>
            </p:custDataLst>
          </p:nvPr>
        </p:nvSpPr>
        <p:spPr>
          <a:xfrm>
            <a:off x="6487925" y="1820779"/>
            <a:ext cx="4795987" cy="373781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custDataLst>
              <p:tags r:id="rId12"/>
            </p:custDataLst>
          </p:nvPr>
        </p:nvSpPr>
        <p:spPr>
          <a:xfrm>
            <a:off x="6574017" y="1909011"/>
            <a:ext cx="4634438" cy="3561346"/>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13"/>
            </p:custDataLst>
          </p:nvPr>
        </p:nvSpPr>
        <p:spPr>
          <a:xfrm>
            <a:off x="6223228" y="1580145"/>
            <a:ext cx="794088" cy="794088"/>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custDataLst>
              <p:tags r:id="rId14"/>
            </p:custDataLst>
          </p:nvPr>
        </p:nvSpPr>
        <p:spPr>
          <a:xfrm>
            <a:off x="10973468" y="5197641"/>
            <a:ext cx="545432" cy="54543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custDataLst>
              <p:tags r:id="rId15"/>
            </p:custDataLst>
          </p:nvPr>
        </p:nvSpPr>
        <p:spPr>
          <a:xfrm>
            <a:off x="6326800" y="1713604"/>
            <a:ext cx="586942" cy="527170"/>
          </a:xfrm>
          <a:prstGeom prst="rect">
            <a:avLst/>
          </a:prstGeom>
          <a:noFill/>
          <a:ln cap="sq">
            <a:noFill/>
          </a:ln>
        </p:spPr>
        <p:txBody>
          <a:bodyPr vert="horz" wrap="square" lIns="0" tIns="0" rIns="0" bIns="0" rtlCol="0" anchor="ctr"/>
          <a:lstStyle/>
          <a:p>
            <a:pPr algn="ctr">
              <a:lnSpc>
                <a:spcPct val="130000"/>
              </a:lnSpc>
            </a:pPr>
            <a:r>
              <a:rPr kumimoji="1" lang="en-US" altLang="zh-CN" sz="3600" b="1"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sz="3600" b="1" dirty="0"/>
          </a:p>
        </p:txBody>
      </p:sp>
      <p:sp>
        <p:nvSpPr>
          <p:cNvPr id="18" name="标题 1"/>
          <p:cNvSpPr txBox="1"/>
          <p:nvPr>
            <p:custDataLst>
              <p:tags r:id="rId16"/>
            </p:custDataLst>
          </p:nvPr>
        </p:nvSpPr>
        <p:spPr>
          <a:xfrm>
            <a:off x="6793852" y="3130126"/>
            <a:ext cx="4287604" cy="1741906"/>
          </a:xfrm>
          <a:prstGeom prst="rect">
            <a:avLst/>
          </a:prstGeom>
          <a:noFill/>
          <a:ln cap="sq">
            <a:noFill/>
          </a:ln>
        </p:spPr>
        <p:txBody>
          <a:bodyPr vert="horz" wrap="square" lIns="0" tIns="0" rIns="0" bIns="0" rtlCol="0" anchor="t"/>
          <a:lstStyle/>
          <a:p>
            <a:pPr>
              <a:lnSpc>
                <a:spcPct val="150000"/>
              </a:lnSpc>
            </a:pPr>
            <a:r>
              <a:rPr kumimoji="1" lang="en-US" altLang="zh-CN" sz="1600" b="1" spc="130" dirty="0">
                <a:ln w="12700">
                  <a:noFill/>
                </a:ln>
                <a:solidFill>
                  <a:srgbClr val="262626">
                    <a:alpha val="100000"/>
                  </a:srgbClr>
                </a:solidFill>
                <a:latin typeface="+mn-ea"/>
                <a:cs typeface="Source Han Sans" panose="020B0500000000000000" charset="-122"/>
              </a:rPr>
              <a:t>页面主题保留数据可视化表，在尊重用户决策主体地位的基础上，大模型技术以清晰易懂的方式呈现项目中的潜在风险和发展机遇。为其提供专业而客观的决策建议。</a:t>
            </a:r>
            <a:endPar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endParaRPr>
          </a:p>
        </p:txBody>
      </p:sp>
      <p:sp>
        <p:nvSpPr>
          <p:cNvPr id="19" name="标题 1"/>
          <p:cNvSpPr txBox="1"/>
          <p:nvPr>
            <p:custDataLst>
              <p:tags r:id="rId17"/>
            </p:custDataLst>
          </p:nvPr>
        </p:nvSpPr>
        <p:spPr>
          <a:xfrm>
            <a:off x="11076317" y="5300490"/>
            <a:ext cx="339734" cy="33973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custDataLst>
              <p:tags r:id="rId18"/>
            </p:custDataLst>
          </p:nvPr>
        </p:nvSpPr>
        <p:spPr>
          <a:xfrm>
            <a:off x="7121594" y="1580145"/>
            <a:ext cx="112297" cy="112297"/>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custDataLst>
              <p:tags r:id="rId19"/>
            </p:custDataLst>
          </p:nvPr>
        </p:nvSpPr>
        <p:spPr>
          <a:xfrm>
            <a:off x="6223228" y="2466476"/>
            <a:ext cx="160419" cy="1604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custDataLst>
              <p:tags r:id="rId20"/>
            </p:custDataLst>
          </p:nvPr>
        </p:nvSpPr>
        <p:spPr>
          <a:xfrm>
            <a:off x="6793852" y="2191737"/>
            <a:ext cx="4231568" cy="899912"/>
          </a:xfrm>
          <a:prstGeom prst="rect">
            <a:avLst/>
          </a:prstGeom>
          <a:noFill/>
          <a:ln cap="sq">
            <a:noFill/>
          </a:ln>
        </p:spPr>
        <p:txBody>
          <a:bodyPr vert="horz" wrap="square" lIns="0" tIns="0" rIns="0" bIns="0" rtlCol="0" anchor="ctr"/>
          <a:lstStyle/>
          <a:p>
            <a:pPr algn="ctr">
              <a:lnSpc>
                <a:spcPct val="130000"/>
              </a:lnSpc>
            </a:pPr>
            <a:r>
              <a:rPr kumimoji="1" lang="en-US" altLang="zh-CN" sz="2800" b="1" dirty="0" err="1">
                <a:ln w="12700">
                  <a:noFill/>
                </a:ln>
                <a:solidFill>
                  <a:srgbClr val="115ADB">
                    <a:alpha val="100000"/>
                  </a:srgbClr>
                </a:solidFill>
                <a:latin typeface="Times New Roman" panose="02020603050405020304" charset="0"/>
                <a:ea typeface="汉仪粗仿宋简" panose="00020600040101010101" charset="-122"/>
                <a:cs typeface="Source Han Sans CN Bold" panose="020B0800000000000000" charset="-122"/>
              </a:rPr>
              <a:t>尊重用户决策主体地位</a:t>
            </a:r>
            <a:endParaRPr kumimoji="1" lang="en-US" altLang="zh-CN" sz="2800" b="1" dirty="0">
              <a:ln w="12700">
                <a:noFill/>
              </a:ln>
              <a:solidFill>
                <a:srgbClr val="115ADB">
                  <a:alpha val="100000"/>
                </a:srgbClr>
              </a:solidFill>
              <a:latin typeface="Times New Roman" panose="02020603050405020304" charset="0"/>
              <a:ea typeface="汉仪粗仿宋简" panose="00020600040101010101" charset="-122"/>
              <a:cs typeface="Source Han Sans CN Bold" panose="020B0800000000000000" charset="-122"/>
            </a:endParaRPr>
          </a:p>
        </p:txBody>
      </p:sp>
      <p:sp>
        <p:nvSpPr>
          <p:cNvPr id="23" name="标题 1"/>
          <p:cNvSpPr txBox="1"/>
          <p:nvPr/>
        </p:nvSpPr>
        <p:spPr>
          <a:xfrm>
            <a:off x="788020" y="398011"/>
            <a:ext cx="10730880" cy="432000"/>
          </a:xfrm>
          <a:prstGeom prst="rect">
            <a:avLst/>
          </a:prstGeom>
          <a:noFill/>
          <a:ln>
            <a:noFill/>
          </a:ln>
        </p:spPr>
        <p:txBody>
          <a:bodyPr vert="horz" wrap="square" lIns="0" tIns="0" rIns="0" bIns="0" rtlCol="0" anchor="ctr"/>
          <a:lstStyle/>
          <a:p>
            <a:pPr algn="l">
              <a:lnSpc>
                <a:spcPct val="110000"/>
              </a:lnSpc>
            </a:pPr>
            <a:r>
              <a:rPr kumimoji="1" lang="en-US" altLang="zh-CN" sz="3600" b="1" dirty="0" err="1">
                <a:ln w="12700">
                  <a:noFill/>
                </a:ln>
                <a:solidFill>
                  <a:srgbClr val="262626">
                    <a:alpha val="100000"/>
                  </a:srgbClr>
                </a:solidFill>
                <a:latin typeface="Times New Roman" panose="02020603050405020304" charset="0"/>
                <a:ea typeface="汉仪粗宋简" panose="02010600000101010101" charset="-122"/>
                <a:cs typeface="Source Han Sans CN Bold" panose="020B0800000000000000" charset="-122"/>
              </a:rPr>
              <a:t>提供专业客观的决策建议</a:t>
            </a:r>
            <a:endParaRPr kumimoji="1" lang="en-US" altLang="zh-CN" sz="3600" b="1" dirty="0">
              <a:ln w="12700">
                <a:noFill/>
              </a:ln>
              <a:solidFill>
                <a:srgbClr val="262626">
                  <a:alpha val="100000"/>
                </a:srgbClr>
              </a:solidFill>
              <a:latin typeface="Times New Roman" panose="02020603050405020304" charset="0"/>
              <a:ea typeface="汉仪粗宋简" panose="02010600000101010101" charset="-122"/>
              <a:cs typeface="Source Han Sans CN Bold" panose="020B0800000000000000" charset="-122"/>
            </a:endParaRPr>
          </a:p>
        </p:txBody>
      </p:sp>
      <p:sp>
        <p:nvSpPr>
          <p:cNvPr id="24"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5" name="标题 1"/>
          <p:cNvCxnSpPr/>
          <p:nvPr/>
        </p:nvCxnSpPr>
        <p:spPr>
          <a:xfrm rot="4260000">
            <a:off x="66419" y="317500"/>
            <a:ext cx="702020" cy="709440"/>
          </a:xfrm>
          <a:prstGeom prst="line">
            <a:avLst/>
          </a:prstGeom>
          <a:noFill/>
          <a:ln w="15875" cap="sq">
            <a:solidFill>
              <a:schemeClr val="accent1"/>
            </a:solidFill>
            <a:miter/>
          </a:ln>
        </p:spPr>
      </p:cxnSp>
      <p:cxnSp>
        <p:nvCxnSpPr>
          <p:cNvPr id="26"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srcRect/>
          <a:stretch>
            <a:fillRect/>
          </a:stretch>
        </p:blipFill>
        <p:spPr>
          <a:xfrm>
            <a:off x="670789" y="1436360"/>
            <a:ext cx="3569215" cy="4391679"/>
          </a:xfrm>
          <a:custGeom>
            <a:avLst/>
            <a:gdLst/>
            <a:ahLst/>
            <a:cxnLst/>
            <a:rect l="l" t="t" r="r" b="b"/>
            <a:pathLst>
              <a:path w="3569215" h="4391679">
                <a:moveTo>
                  <a:pt x="0" y="0"/>
                </a:moveTo>
                <a:lnTo>
                  <a:pt x="3569215" y="0"/>
                </a:lnTo>
                <a:lnTo>
                  <a:pt x="3569215" y="4391679"/>
                </a:lnTo>
                <a:lnTo>
                  <a:pt x="0" y="4391679"/>
                </a:lnTo>
                <a:close/>
              </a:path>
            </a:pathLst>
          </a:custGeom>
          <a:noFill/>
          <a:ln>
            <a:noFill/>
          </a:ln>
        </p:spPr>
      </p:pic>
      <p:sp>
        <p:nvSpPr>
          <p:cNvPr id="4" name="标题 1"/>
          <p:cNvSpPr txBox="1"/>
          <p:nvPr/>
        </p:nvSpPr>
        <p:spPr>
          <a:xfrm>
            <a:off x="3293510" y="3668040"/>
            <a:ext cx="8280000" cy="2160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218935" y="3852537"/>
            <a:ext cx="6430051" cy="540000"/>
          </a:xfrm>
          <a:prstGeom prst="rect">
            <a:avLst/>
          </a:prstGeom>
          <a:noFill/>
          <a:ln>
            <a:noFill/>
          </a:ln>
        </p:spPr>
        <p:txBody>
          <a:bodyPr vert="horz" wrap="square" lIns="0" tIns="0" rIns="0" bIns="0" rtlCol="0" anchor="ctr"/>
          <a:lstStyle/>
          <a:p>
            <a:pPr algn="l">
              <a:lnSpc>
                <a:spcPct val="120000"/>
              </a:lnSpc>
            </a:pPr>
            <a:r>
              <a:rPr kumimoji="1" lang="en-US" altLang="zh-CN" sz="2800" b="1" dirty="0" err="1">
                <a:ln w="12700">
                  <a:noFill/>
                </a:ln>
                <a:solidFill>
                  <a:srgbClr val="FFFFFF">
                    <a:alpha val="100000"/>
                  </a:srgbClr>
                </a:solidFill>
                <a:latin typeface="Times New Roman" panose="02020603050405020304" charset="0"/>
                <a:ea typeface="汉仪粗仿宋简" panose="00020600040101010101" charset="-122"/>
                <a:cs typeface="Source Han Sans CN Bold" panose="020B0800000000000000" charset="-122"/>
              </a:rPr>
              <a:t>宏观与微观视角的时间轴设计</a:t>
            </a:r>
            <a:endParaRPr kumimoji="1" lang="en-US" altLang="zh-CN" sz="2800" b="1" dirty="0">
              <a:ln w="12700">
                <a:noFill/>
              </a:ln>
              <a:solidFill>
                <a:srgbClr val="FFFFFF">
                  <a:alpha val="100000"/>
                </a:srgbClr>
              </a:solidFill>
              <a:latin typeface="Times New Roman" panose="02020603050405020304" charset="0"/>
              <a:ea typeface="汉仪粗仿宋简" panose="00020600040101010101" charset="-122"/>
              <a:cs typeface="Source Han Sans CN Bold" panose="020B0800000000000000" charset="-122"/>
            </a:endParaRPr>
          </a:p>
        </p:txBody>
      </p:sp>
      <p:sp>
        <p:nvSpPr>
          <p:cNvPr id="6" name="标题 1"/>
          <p:cNvSpPr txBox="1"/>
          <p:nvPr/>
        </p:nvSpPr>
        <p:spPr>
          <a:xfrm>
            <a:off x="4239895" y="4392930"/>
            <a:ext cx="7468235" cy="1165225"/>
          </a:xfrm>
          <a:prstGeom prst="rect">
            <a:avLst/>
          </a:prstGeom>
          <a:noFill/>
          <a:ln>
            <a:noFill/>
          </a:ln>
        </p:spPr>
        <p:txBody>
          <a:bodyPr vert="horz" wrap="square" lIns="0" tIns="0" rIns="0" bIns="0" rtlCol="0" anchor="t"/>
          <a:lstStyle/>
          <a:p>
            <a:pPr algn="l">
              <a:lnSpc>
                <a:spcPct val="150000"/>
              </a:lnSpc>
            </a:pPr>
            <a:r>
              <a:rPr kumimoji="1" lang="en-US" altLang="zh-CN" sz="1600" b="1" spc="130" dirty="0">
                <a:ln w="12700">
                  <a:noFill/>
                </a:ln>
                <a:solidFill>
                  <a:srgbClr val="FFFFFF">
                    <a:alpha val="100000"/>
                  </a:srgbClr>
                </a:solidFill>
                <a:latin typeface="Times New Roman" panose="02020603050405020304" charset="0"/>
                <a:ea typeface="汉仪粗仿宋简" panose="00020600040101010101" charset="-122"/>
                <a:cs typeface="Source Han Sans" panose="020B0500000000000000" charset="-122"/>
              </a:rPr>
              <a:t>用户可以灵活收缩时间轴，聚焦于某一特定的小区间，细致查看数据波动和具体细节。这种微观视角满足不同场景下的数据分析需求，深入分析项目短期内的表现和变化原因。</a:t>
            </a:r>
            <a:endParaRPr kumimoji="1" lang="en-US" altLang="zh-CN" sz="1600" b="1" spc="130" dirty="0">
              <a:ln w="12700">
                <a:noFill/>
              </a:ln>
              <a:solidFill>
                <a:srgbClr val="FFFFFF">
                  <a:alpha val="100000"/>
                </a:srgbClr>
              </a:solidFill>
              <a:latin typeface="Times New Roman" panose="02020603050405020304" charset="0"/>
              <a:ea typeface="汉仪粗仿宋简" panose="00020600040101010101" charset="-122"/>
              <a:cs typeface="Source Han Sans" panose="020B0500000000000000" charset="-122"/>
            </a:endParaRPr>
          </a:p>
        </p:txBody>
      </p:sp>
      <p:sp>
        <p:nvSpPr>
          <p:cNvPr id="7" name="标题 1"/>
          <p:cNvSpPr txBox="1"/>
          <p:nvPr/>
        </p:nvSpPr>
        <p:spPr>
          <a:xfrm>
            <a:off x="3608640" y="3920798"/>
            <a:ext cx="353300" cy="403480"/>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22225" cap="flat">
            <a:noFill/>
            <a:miter/>
          </a:ln>
        </p:spPr>
        <p:txBody>
          <a:bodyPr vert="horz" wrap="square" lIns="121920" tIns="60960" rIns="121920" bIns="60960" rtlCol="0" anchor="t"/>
          <a:lstStyle/>
          <a:p>
            <a:pPr algn="l">
              <a:lnSpc>
                <a:spcPct val="110000"/>
              </a:lnSpc>
            </a:pPr>
            <a:endParaRPr kumimoji="1" lang="zh-CN" altLang="en-US"/>
          </a:p>
        </p:txBody>
      </p:sp>
      <p:sp>
        <p:nvSpPr>
          <p:cNvPr id="8" name="标题 1"/>
          <p:cNvSpPr txBox="1"/>
          <p:nvPr/>
        </p:nvSpPr>
        <p:spPr>
          <a:xfrm>
            <a:off x="4664507" y="2042009"/>
            <a:ext cx="5940000" cy="1351984"/>
          </a:xfrm>
          <a:prstGeom prst="rect">
            <a:avLst/>
          </a:prstGeom>
          <a:noFill/>
          <a:ln>
            <a:noFill/>
          </a:ln>
        </p:spPr>
        <p:txBody>
          <a:bodyPr vert="horz" wrap="square" lIns="0" tIns="0" rIns="0" bIns="0" rtlCol="0" anchor="t"/>
          <a:lstStyle/>
          <a:p>
            <a:pPr algn="l">
              <a:lnSpc>
                <a:spcPct val="150000"/>
              </a:lnSpc>
            </a:pPr>
            <a:r>
              <a:rPr kumimoji="1" lang="en-US" altLang="zh-CN" sz="1600" b="1" spc="130" dirty="0">
                <a:ln w="12700">
                  <a:noFill/>
                </a:ln>
                <a:solidFill>
                  <a:srgbClr val="595959">
                    <a:alpha val="100000"/>
                  </a:srgbClr>
                </a:solidFill>
                <a:latin typeface="Times New Roman" panose="02020603050405020304" charset="0"/>
                <a:ea typeface="汉仪粗仿宋简" panose="00020600040101010101" charset="-122"/>
                <a:cs typeface="Source Han Sans" panose="020B0500000000000000" charset="-122"/>
              </a:rPr>
              <a:t>用户可以通过拉伸时间轴全面了解项目在较长时间段内的整体发展脉络和趋势走向。这种宏观视角帮助用户把握项目的战略方向，优化项目管理。</a:t>
            </a:r>
            <a:endParaRPr kumimoji="1" lang="en-US" altLang="zh-CN" sz="1600" b="1" spc="130" dirty="0">
              <a:ln w="12700">
                <a:noFill/>
              </a:ln>
              <a:solidFill>
                <a:srgbClr val="595959">
                  <a:alpha val="100000"/>
                </a:srgbClr>
              </a:solidFill>
              <a:latin typeface="Times New Roman" panose="02020603050405020304" charset="0"/>
              <a:ea typeface="汉仪粗仿宋简" panose="00020600040101010101" charset="-122"/>
              <a:cs typeface="Source Han Sans" panose="020B0500000000000000" charset="-122"/>
            </a:endParaRPr>
          </a:p>
        </p:txBody>
      </p:sp>
      <p:sp>
        <p:nvSpPr>
          <p:cNvPr id="9" name="标题 1"/>
          <p:cNvSpPr txBox="1"/>
          <p:nvPr/>
        </p:nvSpPr>
        <p:spPr>
          <a:xfrm>
            <a:off x="4664507" y="1473626"/>
            <a:ext cx="5943600" cy="473015"/>
          </a:xfrm>
          <a:prstGeom prst="rect">
            <a:avLst/>
          </a:prstGeom>
          <a:noFill/>
          <a:ln w="12700" cap="sq">
            <a:noFill/>
            <a:miter/>
          </a:ln>
        </p:spPr>
        <p:txBody>
          <a:bodyPr vert="horz" wrap="square" lIns="0" tIns="0" rIns="0" bIns="0" rtlCol="0" anchor="ctr">
            <a:spAutoFit/>
          </a:bodyPr>
          <a:lstStyle/>
          <a:p>
            <a:pPr algn="l">
              <a:lnSpc>
                <a:spcPct val="120000"/>
              </a:lnSpc>
            </a:pPr>
            <a:r>
              <a:rPr kumimoji="1" lang="en-US" altLang="zh-CN" sz="2800" b="1" dirty="0" err="1">
                <a:ln w="12700">
                  <a:noFill/>
                </a:ln>
                <a:solidFill>
                  <a:srgbClr val="262626">
                    <a:alpha val="100000"/>
                  </a:srgbClr>
                </a:solidFill>
                <a:latin typeface="Times New Roman" panose="02020603050405020304" charset="0"/>
                <a:ea typeface="汉仪粗宋简" panose="02010600000101010101" charset="-122"/>
                <a:cs typeface="Source Han Sans CN Bold" panose="020B0800000000000000" charset="-122"/>
              </a:rPr>
              <a:t>宏观与微观视角的时间轴设计</a:t>
            </a:r>
            <a:endParaRPr kumimoji="1" lang="en-US" altLang="zh-CN" sz="2800" b="1" dirty="0">
              <a:ln w="12700">
                <a:noFill/>
              </a:ln>
              <a:solidFill>
                <a:srgbClr val="262626">
                  <a:alpha val="100000"/>
                </a:srgbClr>
              </a:solidFill>
              <a:latin typeface="Times New Roman" panose="02020603050405020304" charset="0"/>
              <a:ea typeface="汉仪粗宋简" panose="02010600000101010101" charset="-122"/>
              <a:cs typeface="Source Han Sans CN Bold" panose="020B0800000000000000" charset="-122"/>
            </a:endParaRPr>
          </a:p>
        </p:txBody>
      </p:sp>
      <p:grpSp>
        <p:nvGrpSpPr>
          <p:cNvPr id="10" name="组合 9"/>
          <p:cNvGrpSpPr/>
          <p:nvPr/>
        </p:nvGrpSpPr>
        <p:grpSpPr>
          <a:xfrm>
            <a:off x="10918900" y="1436360"/>
            <a:ext cx="600000" cy="476160"/>
            <a:chOff x="10918900" y="1436360"/>
            <a:chExt cx="600000" cy="476160"/>
          </a:xfrm>
        </p:grpSpPr>
        <p:sp>
          <p:nvSpPr>
            <p:cNvPr id="11" name="标题 1"/>
            <p:cNvSpPr txBox="1"/>
            <p:nvPr/>
          </p:nvSpPr>
          <p:spPr>
            <a:xfrm rot="10800000">
              <a:off x="10918900" y="1436360"/>
              <a:ext cx="240000" cy="476160"/>
            </a:xfrm>
            <a:custGeom>
              <a:avLst/>
              <a:gdLst>
                <a:gd name="connsiteX0" fmla="*/ 240000 w 240000"/>
                <a:gd name="connsiteY0" fmla="*/ 476160 h 476160"/>
                <a:gd name="connsiteX1" fmla="*/ 240000 w 240000"/>
                <a:gd name="connsiteY1" fmla="*/ 236160 h 476160"/>
                <a:gd name="connsiteX2" fmla="*/ 103080 w 240000"/>
                <a:gd name="connsiteY2" fmla="*/ 236160 h 476160"/>
                <a:gd name="connsiteX3" fmla="*/ 240000 w 240000"/>
                <a:gd name="connsiteY3" fmla="*/ 102960 h 476160"/>
                <a:gd name="connsiteX4" fmla="*/ 240000 w 240000"/>
                <a:gd name="connsiteY4" fmla="*/ 0 h 476160"/>
                <a:gd name="connsiteX5" fmla="*/ 0 w 240000"/>
                <a:gd name="connsiteY5" fmla="*/ 236160 h 476160"/>
                <a:gd name="connsiteX6" fmla="*/ 0 w 240000"/>
                <a:gd name="connsiteY6" fmla="*/ 236160 h 476160"/>
                <a:gd name="connsiteX7" fmla="*/ 0 w 240000"/>
                <a:gd name="connsiteY7" fmla="*/ 476160 h 476160"/>
              </a:gdLst>
              <a:ahLst/>
              <a:cxnLst/>
              <a:rect l="l" t="t" r="r" b="b"/>
              <a:pathLst>
                <a:path w="240000" h="476160">
                  <a:moveTo>
                    <a:pt x="240000" y="476160"/>
                  </a:moveTo>
                  <a:lnTo>
                    <a:pt x="240000" y="236160"/>
                  </a:lnTo>
                  <a:lnTo>
                    <a:pt x="103080" y="236160"/>
                  </a:lnTo>
                  <a:cubicBezTo>
                    <a:pt x="105158" y="162025"/>
                    <a:pt x="165836" y="102996"/>
                    <a:pt x="240000" y="102960"/>
                  </a:cubicBezTo>
                  <a:lnTo>
                    <a:pt x="240000" y="0"/>
                  </a:lnTo>
                  <a:cubicBezTo>
                    <a:pt x="108937" y="-17"/>
                    <a:pt x="2098" y="105114"/>
                    <a:pt x="0" y="236160"/>
                  </a:cubicBezTo>
                  <a:lnTo>
                    <a:pt x="0" y="236160"/>
                  </a:lnTo>
                  <a:lnTo>
                    <a:pt x="0" y="476160"/>
                  </a:lnTo>
                  <a:close/>
                </a:path>
              </a:pathLst>
            </a:custGeom>
            <a:solidFill>
              <a:schemeClr val="accent1"/>
            </a:solidFill>
            <a:ln w="7569"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10800000">
              <a:off x="11278900" y="1436360"/>
              <a:ext cx="240000" cy="476160"/>
            </a:xfrm>
            <a:custGeom>
              <a:avLst/>
              <a:gdLst>
                <a:gd name="connsiteX0" fmla="*/ 240000 w 240000"/>
                <a:gd name="connsiteY0" fmla="*/ 476160 h 476160"/>
                <a:gd name="connsiteX1" fmla="*/ 240000 w 240000"/>
                <a:gd name="connsiteY1" fmla="*/ 236160 h 476160"/>
                <a:gd name="connsiteX2" fmla="*/ 103080 w 240000"/>
                <a:gd name="connsiteY2" fmla="*/ 236160 h 476160"/>
                <a:gd name="connsiteX3" fmla="*/ 240000 w 240000"/>
                <a:gd name="connsiteY3" fmla="*/ 102960 h 476160"/>
                <a:gd name="connsiteX4" fmla="*/ 240000 w 240000"/>
                <a:gd name="connsiteY4" fmla="*/ 0 h 476160"/>
                <a:gd name="connsiteX5" fmla="*/ 0 w 240000"/>
                <a:gd name="connsiteY5" fmla="*/ 236160 h 476160"/>
                <a:gd name="connsiteX6" fmla="*/ 0 w 240000"/>
                <a:gd name="connsiteY6" fmla="*/ 236160 h 476160"/>
                <a:gd name="connsiteX7" fmla="*/ 0 w 240000"/>
                <a:gd name="connsiteY7" fmla="*/ 476160 h 476160"/>
              </a:gdLst>
              <a:ahLst/>
              <a:cxnLst/>
              <a:rect l="l" t="t" r="r" b="b"/>
              <a:pathLst>
                <a:path w="240000" h="476160">
                  <a:moveTo>
                    <a:pt x="240000" y="476160"/>
                  </a:moveTo>
                  <a:lnTo>
                    <a:pt x="240000" y="236160"/>
                  </a:lnTo>
                  <a:lnTo>
                    <a:pt x="103080" y="236160"/>
                  </a:lnTo>
                  <a:cubicBezTo>
                    <a:pt x="105158" y="162025"/>
                    <a:pt x="165836" y="102996"/>
                    <a:pt x="240000" y="102960"/>
                  </a:cubicBezTo>
                  <a:lnTo>
                    <a:pt x="240000" y="0"/>
                  </a:lnTo>
                  <a:cubicBezTo>
                    <a:pt x="108937" y="-17"/>
                    <a:pt x="2098" y="105114"/>
                    <a:pt x="0" y="236160"/>
                  </a:cubicBezTo>
                  <a:lnTo>
                    <a:pt x="0" y="236160"/>
                  </a:lnTo>
                  <a:lnTo>
                    <a:pt x="0" y="476160"/>
                  </a:lnTo>
                  <a:close/>
                </a:path>
              </a:pathLst>
            </a:custGeom>
            <a:solidFill>
              <a:schemeClr val="accent1"/>
            </a:solidFill>
            <a:ln w="7569" cap="flat">
              <a:noFill/>
              <a:miter/>
            </a:ln>
          </p:spPr>
          <p:txBody>
            <a:bodyPr vert="horz" wrap="square" lIns="91440" tIns="45720" rIns="91440" bIns="45720" rtlCol="0" anchor="ctr"/>
            <a:lstStyle/>
            <a:p>
              <a:pPr algn="l">
                <a:lnSpc>
                  <a:spcPct val="110000"/>
                </a:lnSpc>
              </a:pPr>
              <a:endParaRPr kumimoji="1" lang="zh-CN" altLang="en-US"/>
            </a:p>
          </p:txBody>
        </p:sp>
      </p:grpSp>
      <p:sp>
        <p:nvSpPr>
          <p:cNvPr id="13" name="标题 1"/>
          <p:cNvSpPr txBox="1"/>
          <p:nvPr/>
        </p:nvSpPr>
        <p:spPr>
          <a:xfrm>
            <a:off x="788020" y="398011"/>
            <a:ext cx="10730880" cy="432000"/>
          </a:xfrm>
          <a:prstGeom prst="rect">
            <a:avLst/>
          </a:prstGeom>
          <a:noFill/>
          <a:ln>
            <a:noFill/>
          </a:ln>
        </p:spPr>
        <p:txBody>
          <a:bodyPr vert="horz" wrap="square" lIns="0" tIns="0" rIns="0" bIns="0" rtlCol="0" anchor="ctr"/>
          <a:lstStyle/>
          <a:p>
            <a:pPr algn="l">
              <a:lnSpc>
                <a:spcPct val="110000"/>
              </a:lnSpc>
            </a:pPr>
            <a:r>
              <a:rPr kumimoji="1" lang="en-US" altLang="zh-CN" sz="3600" b="1" dirty="0" err="1">
                <a:ln w="12700">
                  <a:noFill/>
                </a:ln>
                <a:solidFill>
                  <a:srgbClr val="262626">
                    <a:alpha val="100000"/>
                  </a:srgbClr>
                </a:solidFill>
                <a:latin typeface="Times New Roman" panose="02020603050405020304" charset="0"/>
                <a:ea typeface="汉仪粗宋简" panose="02010600000101010101" charset="-122"/>
                <a:cs typeface="Source Han Sans CN Bold" panose="020B0800000000000000" charset="-122"/>
              </a:rPr>
              <a:t>灵活时间轴掌控数据细节</a:t>
            </a:r>
            <a:endParaRPr kumimoji="1" lang="en-US" altLang="zh-CN" sz="3600" b="1" dirty="0">
              <a:ln w="12700">
                <a:noFill/>
              </a:ln>
              <a:solidFill>
                <a:srgbClr val="262626">
                  <a:alpha val="100000"/>
                </a:srgbClr>
              </a:solidFill>
              <a:latin typeface="Times New Roman" panose="02020603050405020304" charset="0"/>
              <a:ea typeface="汉仪粗宋简" panose="02010600000101010101" charset="-122"/>
              <a:cs typeface="Source Han Sans CN Bold" panose="020B0800000000000000" charset="-122"/>
            </a:endParaRPr>
          </a:p>
        </p:txBody>
      </p:sp>
      <p:sp>
        <p:nvSpPr>
          <p:cNvPr id="14"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5" name="标题 1"/>
          <p:cNvCxnSpPr/>
          <p:nvPr/>
        </p:nvCxnSpPr>
        <p:spPr>
          <a:xfrm rot="4260000">
            <a:off x="66419" y="317500"/>
            <a:ext cx="702020" cy="709440"/>
          </a:xfrm>
          <a:prstGeom prst="line">
            <a:avLst/>
          </a:prstGeom>
          <a:noFill/>
          <a:ln w="15875" cap="sq">
            <a:solidFill>
              <a:schemeClr val="accent1"/>
            </a:solidFill>
            <a:miter/>
          </a:ln>
        </p:spPr>
      </p:cxnSp>
      <p:cxnSp>
        <p:nvCxnSpPr>
          <p:cNvPr id="16"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1982035" y="1540042"/>
            <a:ext cx="8319754" cy="1687519"/>
          </a:xfrm>
          <a:prstGeom prst="parallelogram">
            <a:avLst>
              <a:gd name="adj" fmla="val 6875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flipV="1">
            <a:off x="1654008" y="1820779"/>
            <a:ext cx="1524000" cy="1099438"/>
          </a:xfrm>
          <a:prstGeom prst="triangl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flipV="1">
            <a:off x="1654008" y="1540042"/>
            <a:ext cx="1524000" cy="1099438"/>
          </a:xfrm>
          <a:prstGeom prst="triangle">
            <a:avLst/>
          </a:prstGeom>
          <a:solidFill>
            <a:schemeClr val="accent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4"/>
            </p:custDataLst>
          </p:nvPr>
        </p:nvSpPr>
        <p:spPr>
          <a:xfrm>
            <a:off x="2145214" y="1664368"/>
            <a:ext cx="541588" cy="529390"/>
          </a:xfrm>
          <a:prstGeom prst="rect">
            <a:avLst/>
          </a:prstGeom>
          <a:noFill/>
          <a:ln cap="sq">
            <a:noFill/>
          </a:ln>
        </p:spPr>
        <p:txBody>
          <a:bodyPr vert="horz" wrap="square" lIns="0" tIns="0" rIns="0" bIns="0" rtlCol="0" anchor="t"/>
          <a:lstStyle/>
          <a:p>
            <a:pPr algn="ctr">
              <a:lnSpc>
                <a:spcPct val="130000"/>
              </a:lnSpc>
            </a:pPr>
            <a:r>
              <a:rPr kumimoji="1" lang="en-US" altLang="zh-CN" sz="3200" b="1" dirty="0">
                <a:ln w="12700">
                  <a:noFill/>
                </a:ln>
                <a:solidFill>
                  <a:srgbClr val="FFFFFF">
                    <a:alpha val="100000"/>
                  </a:srgbClr>
                </a:solidFill>
                <a:latin typeface="+mn-ea"/>
                <a:cs typeface="OPPOSans B" panose="00020600040101010101" charset="-122"/>
              </a:rPr>
              <a:t>01</a:t>
            </a:r>
            <a:endParaRPr kumimoji="1" lang="zh-CN" altLang="en-US" sz="3200" b="1" dirty="0">
              <a:latin typeface="+mn-ea"/>
            </a:endParaRPr>
          </a:p>
        </p:txBody>
      </p:sp>
      <p:sp>
        <p:nvSpPr>
          <p:cNvPr id="7" name="标题 1"/>
          <p:cNvSpPr txBox="1"/>
          <p:nvPr>
            <p:custDataLst>
              <p:tags r:id="rId5"/>
            </p:custDataLst>
          </p:nvPr>
        </p:nvSpPr>
        <p:spPr>
          <a:xfrm>
            <a:off x="2990518" y="2102029"/>
            <a:ext cx="6429930" cy="830580"/>
          </a:xfrm>
          <a:prstGeom prst="rect">
            <a:avLst/>
          </a:prstGeom>
          <a:noFill/>
          <a:ln cap="sq">
            <a:noFill/>
          </a:ln>
        </p:spPr>
        <p:txBody>
          <a:bodyPr vert="horz" wrap="square" lIns="0" tIns="0" rIns="0" bIns="0" rtlCol="0" anchor="t"/>
          <a:lstStyle/>
          <a:p>
            <a:pPr algn="l">
              <a:lnSpc>
                <a:spcPct val="150000"/>
              </a:lnSpc>
            </a:pPr>
            <a:r>
              <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以Opendigger为数据基础，确保所使用的数据始终保持时效性，实时反映项目的最新状态。这种时效性保证了项目评估和决策的及时性，提高了决策的准确性。</a:t>
            </a:r>
            <a:endPar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endParaRPr>
          </a:p>
        </p:txBody>
      </p:sp>
      <p:sp>
        <p:nvSpPr>
          <p:cNvPr id="8" name="标题 1"/>
          <p:cNvSpPr txBox="1"/>
          <p:nvPr>
            <p:custDataLst>
              <p:tags r:id="rId6"/>
            </p:custDataLst>
          </p:nvPr>
        </p:nvSpPr>
        <p:spPr>
          <a:xfrm flipV="1">
            <a:off x="1890211" y="2691584"/>
            <a:ext cx="255003" cy="183963"/>
          </a:xfrm>
          <a:prstGeom prst="triangle">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7"/>
            </p:custDataLst>
          </p:nvPr>
        </p:nvSpPr>
        <p:spPr>
          <a:xfrm>
            <a:off x="4207840" y="1660633"/>
            <a:ext cx="6257128" cy="429128"/>
          </a:xfrm>
          <a:prstGeom prst="rect">
            <a:avLst/>
          </a:prstGeom>
          <a:noFill/>
          <a:ln cap="sq">
            <a:noFill/>
          </a:ln>
        </p:spPr>
        <p:txBody>
          <a:bodyPr vert="horz" wrap="square" lIns="0" tIns="0" rIns="0" bIns="0" rtlCol="0" anchor="b"/>
          <a:lstStyle/>
          <a:p>
            <a:pPr algn="l">
              <a:lnSpc>
                <a:spcPct val="130000"/>
              </a:lnSpc>
            </a:pPr>
            <a:r>
              <a:rPr kumimoji="1" lang="en-US" altLang="zh-CN" sz="2800" b="1" dirty="0" err="1">
                <a:ln w="12700">
                  <a:noFill/>
                </a:ln>
                <a:solidFill>
                  <a:srgbClr val="115ADB">
                    <a:alpha val="100000"/>
                  </a:srgbClr>
                </a:solidFill>
                <a:latin typeface="Times New Roman" panose="02020603050405020304" charset="0"/>
                <a:ea typeface="汉仪粗仿宋简" panose="00020600040101010101" charset="-122"/>
                <a:cs typeface="Source Han Sans CN Bold" panose="020B0800000000000000" charset="-122"/>
              </a:rPr>
              <a:t>确保数据时效性和准确性</a:t>
            </a:r>
            <a:endParaRPr kumimoji="1" lang="en-US" altLang="zh-CN" sz="2800" b="1" dirty="0">
              <a:ln w="12700">
                <a:noFill/>
              </a:ln>
              <a:solidFill>
                <a:srgbClr val="115ADB">
                  <a:alpha val="100000"/>
                </a:srgbClr>
              </a:solidFill>
              <a:latin typeface="Times New Roman" panose="02020603050405020304" charset="0"/>
              <a:ea typeface="汉仪粗仿宋简" panose="00020600040101010101" charset="-122"/>
              <a:cs typeface="Source Han Sans CN Bold" panose="020B0800000000000000" charset="-122"/>
            </a:endParaRPr>
          </a:p>
        </p:txBody>
      </p:sp>
      <p:sp>
        <p:nvSpPr>
          <p:cNvPr id="10" name="标题 1"/>
          <p:cNvSpPr txBox="1"/>
          <p:nvPr>
            <p:custDataLst>
              <p:tags r:id="rId8"/>
            </p:custDataLst>
          </p:nvPr>
        </p:nvSpPr>
        <p:spPr>
          <a:xfrm>
            <a:off x="2017712" y="3737811"/>
            <a:ext cx="8319754" cy="1687518"/>
          </a:xfrm>
          <a:prstGeom prst="parallelogram">
            <a:avLst>
              <a:gd name="adj" fmla="val 6875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9"/>
            </p:custDataLst>
          </p:nvPr>
        </p:nvSpPr>
        <p:spPr>
          <a:xfrm flipV="1">
            <a:off x="1654008" y="4018548"/>
            <a:ext cx="1524000" cy="1099438"/>
          </a:xfrm>
          <a:prstGeom prst="triangl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10"/>
            </p:custDataLst>
          </p:nvPr>
        </p:nvSpPr>
        <p:spPr>
          <a:xfrm flipV="1">
            <a:off x="1654008" y="3737811"/>
            <a:ext cx="1524000" cy="1099438"/>
          </a:xfrm>
          <a:prstGeom prst="triangle">
            <a:avLst/>
          </a:prstGeom>
          <a:solidFill>
            <a:schemeClr val="accent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11"/>
            </p:custDataLst>
          </p:nvPr>
        </p:nvSpPr>
        <p:spPr>
          <a:xfrm>
            <a:off x="2060308" y="3845001"/>
            <a:ext cx="711400" cy="529390"/>
          </a:xfrm>
          <a:prstGeom prst="rect">
            <a:avLst/>
          </a:prstGeom>
          <a:noFill/>
          <a:ln cap="sq">
            <a:noFill/>
          </a:ln>
        </p:spPr>
        <p:txBody>
          <a:bodyPr vert="horz" wrap="square" lIns="0" tIns="0" rIns="0" bIns="0" rtlCol="0" anchor="t"/>
          <a:lstStyle/>
          <a:p>
            <a:pPr algn="ctr">
              <a:lnSpc>
                <a:spcPct val="130000"/>
              </a:lnSpc>
            </a:pPr>
            <a:r>
              <a:rPr kumimoji="1" lang="en-US" altLang="zh-CN" sz="3600" b="1" dirty="0">
                <a:ln w="12700">
                  <a:noFill/>
                </a:ln>
                <a:solidFill>
                  <a:srgbClr val="FFFFFF">
                    <a:alpha val="100000"/>
                  </a:srgbClr>
                </a:solidFill>
                <a:latin typeface="+mn-ea"/>
                <a:cs typeface="OPPOSans B" panose="00020600040101010101" charset="-122"/>
              </a:rPr>
              <a:t>02</a:t>
            </a:r>
            <a:endParaRPr kumimoji="1" lang="zh-CN" altLang="en-US" sz="3600" b="1" dirty="0">
              <a:latin typeface="+mn-ea"/>
            </a:endParaRPr>
          </a:p>
        </p:txBody>
      </p:sp>
      <p:sp>
        <p:nvSpPr>
          <p:cNvPr id="14" name="标题 1"/>
          <p:cNvSpPr txBox="1"/>
          <p:nvPr>
            <p:custDataLst>
              <p:tags r:id="rId12"/>
            </p:custDataLst>
          </p:nvPr>
        </p:nvSpPr>
        <p:spPr>
          <a:xfrm>
            <a:off x="2990518" y="4306967"/>
            <a:ext cx="6541779" cy="830455"/>
          </a:xfrm>
          <a:prstGeom prst="rect">
            <a:avLst/>
          </a:prstGeom>
          <a:noFill/>
          <a:ln cap="sq">
            <a:noFill/>
          </a:ln>
        </p:spPr>
        <p:txBody>
          <a:bodyPr vert="horz" wrap="square" lIns="0" tIns="0" rIns="0" bIns="0" rtlCol="0" anchor="t"/>
          <a:lstStyle/>
          <a:p>
            <a:pPr algn="l">
              <a:lnSpc>
                <a:spcPct val="150000"/>
              </a:lnSpc>
            </a:pPr>
            <a:r>
              <a:rPr kumimoji="1" lang="zh-CN" altLang="en-US"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在</a:t>
            </a:r>
            <a:r>
              <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opendigger数据上对原数据进行预处理，保证数据的可用性和准确性。这种机制为项目评估和决策提供了坚实的数据支撑，让用户基于真实、可信的数据做出判断。</a:t>
            </a:r>
            <a:endPar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endParaRPr>
          </a:p>
        </p:txBody>
      </p:sp>
      <p:sp>
        <p:nvSpPr>
          <p:cNvPr id="15" name="标题 1"/>
          <p:cNvSpPr txBox="1"/>
          <p:nvPr>
            <p:custDataLst>
              <p:tags r:id="rId13"/>
            </p:custDataLst>
          </p:nvPr>
        </p:nvSpPr>
        <p:spPr>
          <a:xfrm flipV="1">
            <a:off x="1890211" y="4889353"/>
            <a:ext cx="255003" cy="183963"/>
          </a:xfrm>
          <a:prstGeom prst="triangle">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custDataLst>
              <p:tags r:id="rId14"/>
            </p:custDataLst>
          </p:nvPr>
        </p:nvSpPr>
        <p:spPr>
          <a:xfrm>
            <a:off x="3987978" y="3849355"/>
            <a:ext cx="6257128" cy="429128"/>
          </a:xfrm>
          <a:prstGeom prst="rect">
            <a:avLst/>
          </a:prstGeom>
          <a:noFill/>
          <a:ln cap="sq">
            <a:noFill/>
          </a:ln>
        </p:spPr>
        <p:txBody>
          <a:bodyPr vert="horz" wrap="square" lIns="0" tIns="0" rIns="0" bIns="0" rtlCol="0" anchor="b"/>
          <a:lstStyle/>
          <a:p>
            <a:pPr algn="l">
              <a:lnSpc>
                <a:spcPct val="130000"/>
              </a:lnSpc>
            </a:pPr>
            <a:r>
              <a:rPr kumimoji="1" lang="en-US" altLang="zh-CN" sz="2800" b="1" dirty="0" err="1">
                <a:ln w="12700">
                  <a:noFill/>
                </a:ln>
                <a:solidFill>
                  <a:srgbClr val="115ADB">
                    <a:alpha val="100000"/>
                  </a:srgbClr>
                </a:solidFill>
                <a:latin typeface="Times New Roman" panose="02020603050405020304" charset="0"/>
                <a:ea typeface="汉仪粗仿宋简" panose="00020600040101010101" charset="-122"/>
                <a:cs typeface="Source Han Sans CN Bold" panose="020B0800000000000000" charset="-122"/>
              </a:rPr>
              <a:t>严格的数据质量把控和验证机制</a:t>
            </a:r>
            <a:endParaRPr kumimoji="1" lang="en-US" altLang="zh-CN" sz="2800" b="1" dirty="0">
              <a:ln w="12700">
                <a:noFill/>
              </a:ln>
              <a:solidFill>
                <a:srgbClr val="115ADB">
                  <a:alpha val="100000"/>
                </a:srgbClr>
              </a:solidFill>
              <a:latin typeface="Times New Roman" panose="02020603050405020304" charset="0"/>
              <a:ea typeface="汉仪粗仿宋简" panose="00020600040101010101" charset="-122"/>
              <a:cs typeface="Source Han Sans CN Bold" panose="020B0800000000000000" charset="-122"/>
            </a:endParaRPr>
          </a:p>
        </p:txBody>
      </p:sp>
      <p:sp>
        <p:nvSpPr>
          <p:cNvPr id="17" name="标题 1"/>
          <p:cNvSpPr txBox="1"/>
          <p:nvPr/>
        </p:nvSpPr>
        <p:spPr>
          <a:xfrm>
            <a:off x="788020" y="398011"/>
            <a:ext cx="10730880" cy="432000"/>
          </a:xfrm>
          <a:prstGeom prst="rect">
            <a:avLst/>
          </a:prstGeom>
          <a:noFill/>
          <a:ln>
            <a:noFill/>
          </a:ln>
        </p:spPr>
        <p:txBody>
          <a:bodyPr vert="horz" wrap="square" lIns="0" tIns="0" rIns="0" bIns="0" rtlCol="0" anchor="ctr"/>
          <a:lstStyle/>
          <a:p>
            <a:pPr algn="l">
              <a:lnSpc>
                <a:spcPct val="110000"/>
              </a:lnSpc>
            </a:pPr>
            <a:r>
              <a:rPr kumimoji="1" lang="en-US" altLang="zh-CN" sz="3600" b="1" dirty="0" err="1">
                <a:ln w="12700">
                  <a:noFill/>
                </a:ln>
                <a:solidFill>
                  <a:srgbClr val="262626">
                    <a:alpha val="100000"/>
                  </a:srgbClr>
                </a:solidFill>
                <a:latin typeface="+mj-ea"/>
                <a:ea typeface="+mj-ea"/>
                <a:cs typeface="Source Han Sans CN Bold" panose="020B0800000000000000" charset="-122"/>
              </a:rPr>
              <a:t>OpenDigger</a:t>
            </a:r>
            <a:r>
              <a:rPr kumimoji="1" lang="en-US" altLang="zh-CN" sz="3600" b="1" dirty="0">
                <a:ln w="12700">
                  <a:noFill/>
                </a:ln>
                <a:solidFill>
                  <a:srgbClr val="262626">
                    <a:alpha val="100000"/>
                  </a:srgbClr>
                </a:solidFill>
                <a:latin typeface="+mj-ea"/>
                <a:ea typeface="+mj-ea"/>
                <a:cs typeface="Source Han Sans CN Bold" panose="020B0800000000000000" charset="-122"/>
              </a:rPr>
              <a:t> </a:t>
            </a:r>
            <a:r>
              <a:rPr kumimoji="1" lang="en-US" altLang="zh-CN" sz="3600" b="1" dirty="0" err="1">
                <a:ln w="12700">
                  <a:noFill/>
                </a:ln>
                <a:solidFill>
                  <a:srgbClr val="262626">
                    <a:alpha val="100000"/>
                  </a:srgbClr>
                </a:solidFill>
                <a:latin typeface="+mj-ea"/>
                <a:ea typeface="+mj-ea"/>
                <a:cs typeface="Source Han Sans CN Bold" panose="020B0800000000000000" charset="-122"/>
              </a:rPr>
              <a:t>数据基石保障时效可靠</a:t>
            </a:r>
            <a:endParaRPr kumimoji="1" lang="en-US" altLang="zh-CN" sz="3600" b="1" dirty="0">
              <a:ln w="12700">
                <a:noFill/>
              </a:ln>
              <a:solidFill>
                <a:srgbClr val="262626">
                  <a:alpha val="100000"/>
                </a:srgbClr>
              </a:solidFill>
              <a:latin typeface="+mj-ea"/>
              <a:ea typeface="+mj-ea"/>
              <a:cs typeface="Source Han Sans CN Bold" panose="020B0800000000000000" charset="-122"/>
            </a:endParaRPr>
          </a:p>
        </p:txBody>
      </p:sp>
      <p:sp>
        <p:nvSpPr>
          <p:cNvPr id="18"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9" name="标题 1"/>
          <p:cNvCxnSpPr/>
          <p:nvPr/>
        </p:nvCxnSpPr>
        <p:spPr>
          <a:xfrm rot="4260000">
            <a:off x="66419" y="317500"/>
            <a:ext cx="702020" cy="709440"/>
          </a:xfrm>
          <a:prstGeom prst="line">
            <a:avLst/>
          </a:prstGeom>
          <a:noFill/>
          <a:ln w="15875" cap="sq">
            <a:solidFill>
              <a:schemeClr val="accent1"/>
            </a:solidFill>
            <a:miter/>
          </a:ln>
        </p:spPr>
      </p:cxnSp>
      <p:cxnSp>
        <p:nvCxnSpPr>
          <p:cNvPr id="20"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srcRect/>
          <a:stretch>
            <a:fillRect/>
          </a:stretch>
        </p:blipFill>
        <p:spPr>
          <a:xfrm>
            <a:off x="0" y="1521833"/>
            <a:ext cx="12192000" cy="2334082"/>
          </a:xfrm>
          <a:prstGeom prst="rect">
            <a:avLst/>
          </a:prstGeom>
          <a:noFill/>
          <a:ln>
            <a:noFill/>
          </a:ln>
        </p:spPr>
      </p:pic>
      <p:sp>
        <p:nvSpPr>
          <p:cNvPr id="4" name="标题 1"/>
          <p:cNvSpPr txBox="1"/>
          <p:nvPr/>
        </p:nvSpPr>
        <p:spPr>
          <a:xfrm>
            <a:off x="0" y="1521133"/>
            <a:ext cx="12192000" cy="2325511"/>
          </a:xfrm>
          <a:prstGeom prst="rect">
            <a:avLst/>
          </a:prstGeom>
          <a:gradFill>
            <a:gsLst>
              <a:gs pos="61000">
                <a:schemeClr val="accent1"/>
              </a:gs>
              <a:gs pos="100000">
                <a:schemeClr val="accent1">
                  <a:lumMod val="60000"/>
                  <a:lumOff val="40000"/>
                  <a:alpha val="15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2771775"/>
            <a:ext cx="3426178" cy="3267781"/>
          </a:xfrm>
          <a:prstGeom prst="rect">
            <a:avLst/>
          </a:prstGeom>
          <a:solidFill>
            <a:schemeClr val="bg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6039556"/>
            <a:ext cx="3426178" cy="4571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04711" y="2969633"/>
            <a:ext cx="646852" cy="646852"/>
          </a:xfrm>
          <a:prstGeom prst="ellipse">
            <a:avLst/>
          </a:prstGeom>
          <a:gradFill>
            <a:gsLst>
              <a:gs pos="0">
                <a:schemeClr val="accent2">
                  <a:lumMod val="60000"/>
                  <a:lumOff val="40000"/>
                </a:schemeClr>
              </a:gs>
              <a:gs pos="100000">
                <a:schemeClr val="accent2"/>
              </a:gs>
            </a:gsLst>
            <a:path path="circle">
              <a:fillToRect r="100000" b="100000"/>
            </a:path>
            <a:tileRect l="-100000" t="-10000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697564" y="2969633"/>
            <a:ext cx="2175285" cy="646852"/>
          </a:xfrm>
          <a:prstGeom prst="rect">
            <a:avLst/>
          </a:prstGeom>
          <a:noFill/>
          <a:ln>
            <a:noFill/>
          </a:ln>
        </p:spPr>
        <p:txBody>
          <a:bodyPr vert="horz" wrap="square" lIns="0" tIns="0" rIns="0" bIns="0" rtlCol="0" anchor="ctr"/>
          <a:lstStyle/>
          <a:p>
            <a:pPr algn="l">
              <a:lnSpc>
                <a:spcPct val="100000"/>
              </a:lnSpc>
            </a:pPr>
            <a:r>
              <a:rPr kumimoji="1" lang="en-US" altLang="zh-CN" sz="2800" b="1" dirty="0" err="1">
                <a:ln w="38100">
                  <a:noFill/>
                </a:ln>
                <a:solidFill>
                  <a:srgbClr val="0B769F">
                    <a:alpha val="100000"/>
                  </a:srgbClr>
                </a:solidFill>
                <a:latin typeface="Times New Roman" panose="02020603050405020304" charset="0"/>
                <a:ea typeface="汉仪粗仿宋简" panose="00020600040101010101" charset="-122"/>
                <a:cs typeface="Source Han Sans CN Bold" panose="020B0800000000000000" charset="-122"/>
              </a:rPr>
              <a:t>触发警报及时反馈给用户</a:t>
            </a:r>
            <a:endParaRPr kumimoji="1" lang="en-US" altLang="zh-CN" sz="2800" b="1" dirty="0">
              <a:ln w="38100">
                <a:noFill/>
              </a:ln>
              <a:solidFill>
                <a:srgbClr val="0B769F">
                  <a:alpha val="100000"/>
                </a:srgbClr>
              </a:solidFill>
              <a:latin typeface="Times New Roman" panose="02020603050405020304" charset="0"/>
              <a:ea typeface="汉仪粗仿宋简" panose="00020600040101010101" charset="-122"/>
              <a:cs typeface="Source Han Sans CN Bold" panose="020B0800000000000000" charset="-122"/>
            </a:endParaRPr>
          </a:p>
        </p:txBody>
      </p:sp>
      <p:sp>
        <p:nvSpPr>
          <p:cNvPr id="9" name="标题 1"/>
          <p:cNvSpPr txBox="1"/>
          <p:nvPr/>
        </p:nvSpPr>
        <p:spPr>
          <a:xfrm>
            <a:off x="990036" y="3784927"/>
            <a:ext cx="3096542" cy="2215299"/>
          </a:xfrm>
          <a:prstGeom prst="rect">
            <a:avLst/>
          </a:prstGeom>
          <a:noFill/>
          <a:ln>
            <a:noFill/>
          </a:ln>
        </p:spPr>
        <p:txBody>
          <a:bodyPr vert="horz" wrap="square" lIns="0" tIns="0" rIns="0" bIns="0" rtlCol="0" anchor="t"/>
          <a:lstStyle/>
          <a:p>
            <a:pPr algn="l">
              <a:lnSpc>
                <a:spcPct val="130000"/>
              </a:lnSpc>
            </a:pPr>
            <a:r>
              <a:rPr kumimoji="1" lang="zh-CN" altLang="en-US"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基</a:t>
            </a:r>
            <a:r>
              <a:rPr kumimoji="1" lang="en-US" altLang="zh-CN" sz="1600" b="1" spc="130" dirty="0" err="1">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于MySQL搭建的警报数据库实时监测项目健康度指标的变化情况</a:t>
            </a:r>
            <a:r>
              <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
</a:t>
            </a:r>
            <a:r>
              <a:rPr kumimoji="1" lang="en-US" altLang="zh-CN" sz="1600" b="1" spc="130" dirty="0" err="1">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一旦项目数据出现异常波动或触及预设的风险阈值，系统将立即触发警报，并及时反馈给用户</a:t>
            </a:r>
            <a:r>
              <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a:t>
            </a:r>
            <a:endPar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endParaRPr>
          </a:p>
        </p:txBody>
      </p:sp>
      <p:sp>
        <p:nvSpPr>
          <p:cNvPr id="10" name="标题 1"/>
          <p:cNvSpPr txBox="1"/>
          <p:nvPr/>
        </p:nvSpPr>
        <p:spPr>
          <a:xfrm>
            <a:off x="4408312" y="2771775"/>
            <a:ext cx="7123288" cy="3267781"/>
          </a:xfrm>
          <a:prstGeom prst="rect">
            <a:avLst/>
          </a:prstGeom>
          <a:solidFill>
            <a:schemeClr val="bg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408312" y="6039556"/>
            <a:ext cx="7124400" cy="4571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752623" y="2969633"/>
            <a:ext cx="646852" cy="646852"/>
          </a:xfrm>
          <a:prstGeom prst="ellipse">
            <a:avLst/>
          </a:prstGeom>
          <a:gradFill>
            <a:gsLst>
              <a:gs pos="0">
                <a:schemeClr val="accent1">
                  <a:lumMod val="60000"/>
                  <a:lumOff val="40000"/>
                </a:schemeClr>
              </a:gs>
              <a:gs pos="100000">
                <a:schemeClr val="accent1"/>
              </a:gs>
            </a:gsLst>
            <a:path path="circle">
              <a:fillToRect r="100000" b="100000"/>
            </a:path>
            <a:tileRect l="-100000" t="-10000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86116" y="2969633"/>
            <a:ext cx="5846454" cy="646852"/>
          </a:xfrm>
          <a:prstGeom prst="rect">
            <a:avLst/>
          </a:prstGeom>
          <a:noFill/>
          <a:ln>
            <a:noFill/>
          </a:ln>
        </p:spPr>
        <p:txBody>
          <a:bodyPr vert="horz" wrap="square" lIns="0" tIns="0" rIns="0" bIns="0" rtlCol="0" anchor="ctr"/>
          <a:lstStyle/>
          <a:p>
            <a:pPr algn="l">
              <a:lnSpc>
                <a:spcPct val="100000"/>
              </a:lnSpc>
            </a:pPr>
            <a:r>
              <a:rPr kumimoji="1" lang="zh-CN" altLang="en-US" sz="2800" b="1" dirty="0">
                <a:ln w="38100">
                  <a:noFill/>
                </a:ln>
                <a:solidFill>
                  <a:srgbClr val="115ADB">
                    <a:alpha val="100000"/>
                  </a:srgbClr>
                </a:solidFill>
                <a:latin typeface="+mj-ea"/>
                <a:ea typeface="+mj-ea"/>
                <a:cs typeface="Source Han Sans CN Bold" panose="020B0800000000000000" charset="-122"/>
              </a:rPr>
              <a:t>为</a:t>
            </a:r>
            <a:r>
              <a:rPr kumimoji="1" lang="en-US" altLang="zh-CN" sz="2800" b="1" dirty="0" err="1">
                <a:ln w="38100">
                  <a:noFill/>
                </a:ln>
                <a:solidFill>
                  <a:srgbClr val="115ADB">
                    <a:alpha val="100000"/>
                  </a:srgbClr>
                </a:solidFill>
                <a:latin typeface="+mj-ea"/>
                <a:ea typeface="+mj-ea"/>
                <a:cs typeface="Source Han Sans CN Bold" panose="020B0800000000000000" charset="-122"/>
              </a:rPr>
              <a:t>项目的稳定运行保驾护航</a:t>
            </a:r>
            <a:endParaRPr kumimoji="1" lang="en-US" altLang="zh-CN" sz="2800" b="1" dirty="0">
              <a:ln w="38100">
                <a:noFill/>
              </a:ln>
              <a:solidFill>
                <a:srgbClr val="115ADB">
                  <a:alpha val="100000"/>
                </a:srgbClr>
              </a:solidFill>
              <a:latin typeface="+mj-ea"/>
              <a:ea typeface="+mj-ea"/>
              <a:cs typeface="Source Han Sans CN Bold" panose="020B0800000000000000" charset="-122"/>
            </a:endParaRPr>
          </a:p>
        </p:txBody>
      </p:sp>
      <p:sp>
        <p:nvSpPr>
          <p:cNvPr id="14" name="标题 1"/>
          <p:cNvSpPr txBox="1"/>
          <p:nvPr/>
        </p:nvSpPr>
        <p:spPr>
          <a:xfrm>
            <a:off x="4746978" y="3784927"/>
            <a:ext cx="6464017" cy="2215299"/>
          </a:xfrm>
          <a:prstGeom prst="rect">
            <a:avLst/>
          </a:prstGeom>
          <a:noFill/>
          <a:ln>
            <a:noFill/>
          </a:ln>
        </p:spPr>
        <p:txBody>
          <a:bodyPr vert="horz" wrap="square" lIns="0" tIns="0" rIns="0" bIns="0" rtlCol="0" anchor="t"/>
          <a:lstStyle/>
          <a:p>
            <a:pPr algn="l">
              <a:lnSpc>
                <a:spcPct val="130000"/>
              </a:lnSpc>
            </a:pPr>
            <a:r>
              <a:rPr kumimoji="1" lang="zh-CN" altLang="en-US"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通过</a:t>
            </a:r>
            <a:r>
              <a:rPr kumimoji="1" lang="en-US" altLang="zh-CN" sz="1600" b="1" spc="130" dirty="0" err="1">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MySQL警报机制，用户可以在第一时间发现问题并采取措施，有效避免潜在风险的扩大化</a:t>
            </a:r>
            <a:r>
              <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
</a:t>
            </a:r>
            <a:r>
              <a:rPr kumimoji="1" lang="en-US" altLang="zh-CN" sz="1600" b="1" spc="130" dirty="0" err="1">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这种机制为项目的稳定运行提供了保障，让用户时刻安心掌控项目进展</a:t>
            </a:r>
            <a:r>
              <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rPr>
              <a:t>。</a:t>
            </a:r>
            <a:endParaRPr kumimoji="1" lang="en-US" altLang="zh-CN" sz="1600" b="1" spc="130" dirty="0">
              <a:ln w="12700">
                <a:noFill/>
              </a:ln>
              <a:solidFill>
                <a:srgbClr val="262626">
                  <a:alpha val="100000"/>
                </a:srgbClr>
              </a:solidFill>
              <a:latin typeface="Times New Roman" panose="02020603050405020304" charset="0"/>
              <a:ea typeface="汉仪粗仿宋简" panose="00020600040101010101" charset="-122"/>
              <a:cs typeface="Source Han Sans" panose="020B0500000000000000" charset="-122"/>
            </a:endParaRPr>
          </a:p>
        </p:txBody>
      </p:sp>
      <p:sp>
        <p:nvSpPr>
          <p:cNvPr id="15" name="标题 1"/>
          <p:cNvSpPr txBox="1"/>
          <p:nvPr/>
        </p:nvSpPr>
        <p:spPr>
          <a:xfrm>
            <a:off x="1005952" y="3068977"/>
            <a:ext cx="668611" cy="338554"/>
          </a:xfrm>
          <a:prstGeom prst="rect">
            <a:avLst/>
          </a:prstGeom>
          <a:noFill/>
          <a:ln>
            <a:noFill/>
          </a:ln>
        </p:spPr>
        <p:txBody>
          <a:bodyPr vert="horz" wrap="square" lIns="91440" tIns="45720" rIns="91440" bIns="45720" rtlCol="0" anchor="t"/>
          <a:lstStyle/>
          <a:p>
            <a:pPr algn="ctr">
              <a:lnSpc>
                <a:spcPct val="110000"/>
              </a:lnSpc>
            </a:pPr>
            <a:r>
              <a:rPr kumimoji="1" lang="en-US" altLang="zh-CN" sz="2400" b="1" dirty="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sz="2400" b="1" dirty="0"/>
          </a:p>
        </p:txBody>
      </p:sp>
      <p:sp>
        <p:nvSpPr>
          <p:cNvPr id="16" name="标题 1"/>
          <p:cNvSpPr txBox="1"/>
          <p:nvPr/>
        </p:nvSpPr>
        <p:spPr>
          <a:xfrm>
            <a:off x="4746978" y="3068977"/>
            <a:ext cx="667499" cy="338554"/>
          </a:xfrm>
          <a:prstGeom prst="rect">
            <a:avLst/>
          </a:prstGeom>
          <a:noFill/>
          <a:ln>
            <a:noFill/>
          </a:ln>
        </p:spPr>
        <p:txBody>
          <a:bodyPr vert="horz" wrap="square" lIns="91440" tIns="45720" rIns="91440" bIns="45720" rtlCol="0" anchor="t"/>
          <a:lstStyle/>
          <a:p>
            <a:pPr algn="ctr">
              <a:lnSpc>
                <a:spcPct val="110000"/>
              </a:lnSpc>
            </a:pPr>
            <a:r>
              <a:rPr kumimoji="1" lang="en-US" altLang="zh-CN" sz="2400" b="1" dirty="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sz="2400" b="1" dirty="0"/>
          </a:p>
        </p:txBody>
      </p:sp>
      <p:sp>
        <p:nvSpPr>
          <p:cNvPr id="17" name="标题 1"/>
          <p:cNvSpPr txBox="1"/>
          <p:nvPr/>
        </p:nvSpPr>
        <p:spPr>
          <a:xfrm>
            <a:off x="788020" y="398011"/>
            <a:ext cx="10730880" cy="432000"/>
          </a:xfrm>
          <a:prstGeom prst="rect">
            <a:avLst/>
          </a:prstGeom>
          <a:noFill/>
          <a:ln>
            <a:noFill/>
          </a:ln>
        </p:spPr>
        <p:txBody>
          <a:bodyPr vert="horz" wrap="square" lIns="0" tIns="0" rIns="0" bIns="0" rtlCol="0" anchor="ctr"/>
          <a:lstStyle/>
          <a:p>
            <a:pPr algn="l">
              <a:lnSpc>
                <a:spcPct val="110000"/>
              </a:lnSpc>
            </a:pPr>
            <a:r>
              <a:rPr kumimoji="1" lang="en-US" altLang="zh-CN" sz="3600" b="1" dirty="0" err="1">
                <a:ln w="12700">
                  <a:noFill/>
                </a:ln>
                <a:solidFill>
                  <a:srgbClr val="262626">
                    <a:alpha val="100000"/>
                  </a:srgbClr>
                </a:solidFill>
                <a:latin typeface="Times New Roman" panose="02020603050405020304" charset="0"/>
                <a:ea typeface="汉仪粗宋简" panose="02010600000101010101" charset="-122"/>
                <a:cs typeface="Source Han Sans CN Bold" panose="020B0800000000000000" charset="-122"/>
              </a:rPr>
              <a:t>实时监测项目健康度指标变化</a:t>
            </a:r>
            <a:endParaRPr kumimoji="1" lang="en-US" altLang="zh-CN" sz="3600" b="1" dirty="0">
              <a:ln w="12700">
                <a:noFill/>
              </a:ln>
              <a:solidFill>
                <a:srgbClr val="262626">
                  <a:alpha val="100000"/>
                </a:srgbClr>
              </a:solidFill>
              <a:latin typeface="Times New Roman" panose="02020603050405020304" charset="0"/>
              <a:ea typeface="汉仪粗宋简" panose="02010600000101010101" charset="-122"/>
              <a:cs typeface="Source Han Sans CN Bold" panose="020B0800000000000000" charset="-122"/>
            </a:endParaRPr>
          </a:p>
        </p:txBody>
      </p:sp>
      <p:sp>
        <p:nvSpPr>
          <p:cNvPr id="18"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9" name="标题 1"/>
          <p:cNvCxnSpPr/>
          <p:nvPr/>
        </p:nvCxnSpPr>
        <p:spPr>
          <a:xfrm rot="4260000">
            <a:off x="66419" y="317500"/>
            <a:ext cx="702020" cy="709440"/>
          </a:xfrm>
          <a:prstGeom prst="line">
            <a:avLst/>
          </a:prstGeom>
          <a:noFill/>
          <a:ln w="15875" cap="sq">
            <a:solidFill>
              <a:schemeClr val="accent1"/>
            </a:solidFill>
            <a:miter/>
          </a:ln>
        </p:spPr>
      </p:cxnSp>
      <p:cxnSp>
        <p:nvCxnSpPr>
          <p:cNvPr id="20"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15212" y="2224585"/>
            <a:ext cx="1440000" cy="903490"/>
          </a:xfrm>
          <a:prstGeom prst="rect">
            <a:avLst/>
          </a:prstGeom>
          <a:noFill/>
        </p:spPr>
        <p:txBody>
          <a:bodyPr wrap="square" rtlCol="0" anchor="ctr">
            <a:noAutofit/>
          </a:bodyPr>
          <a:lstStyle/>
          <a:p>
            <a:pPr algn="ctr"/>
            <a:r>
              <a:rPr lang="en-US" altLang="zh-CN" sz="5400" b="1" dirty="0">
                <a:solidFill>
                  <a:schemeClr val="accent1"/>
                </a:solidFill>
                <a:latin typeface="+mj-ea"/>
                <a:ea typeface="+mj-ea"/>
              </a:rPr>
              <a:t>04</a:t>
            </a:r>
            <a:endParaRPr lang="en-US" altLang="zh-CN" sz="5400" b="1" dirty="0">
              <a:solidFill>
                <a:schemeClr val="accent1"/>
              </a:solidFill>
              <a:latin typeface="+mj-ea"/>
              <a:ea typeface="+mj-ea"/>
            </a:endParaRPr>
          </a:p>
        </p:txBody>
      </p:sp>
      <p:pic>
        <p:nvPicPr>
          <p:cNvPr id="6" name="图片 5"/>
          <p:cNvPicPr>
            <a:picLocks noChangeAspect="1"/>
          </p:cNvPicPr>
          <p:nvPr/>
        </p:nvPicPr>
        <p:blipFill>
          <a:blip r:embed="rId1"/>
          <a:stretch>
            <a:fillRect/>
          </a:stretch>
        </p:blipFill>
        <p:spPr>
          <a:xfrm>
            <a:off x="7807660" y="-1"/>
            <a:ext cx="4384339" cy="408709"/>
          </a:xfrm>
          <a:prstGeom prst="rect">
            <a:avLst/>
          </a:prstGeom>
        </p:spPr>
      </p:pic>
      <p:sp>
        <p:nvSpPr>
          <p:cNvPr id="7" name="标题 4"/>
          <p:cNvSpPr>
            <a:spLocks noGrp="1"/>
          </p:cNvSpPr>
          <p:nvPr>
            <p:ph type="title" hasCustomPrompt="1"/>
          </p:nvPr>
        </p:nvSpPr>
        <p:spPr>
          <a:xfrm>
            <a:off x="4395089" y="1692322"/>
            <a:ext cx="6686720" cy="1516988"/>
          </a:xfrm>
        </p:spPr>
        <p:txBody>
          <a:bodyPr>
            <a:normAutofit/>
          </a:bodyPr>
          <a:lstStyle/>
          <a:p>
            <a:r>
              <a:rPr lang="zh-CN" altLang="en-US" sz="5400" dirty="0">
                <a:latin typeface="+mj-ea"/>
              </a:rPr>
              <a:t>后期规划</a:t>
            </a:r>
            <a:endParaRPr lang="zh-CN" altLang="en-US" sz="5400" dirty="0">
              <a:latin typeface="+mj-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zh-CN" altLang="en-US" sz="3600" dirty="0">
                <a:latin typeface="+mj-ea"/>
                <a:sym typeface="+mn-ea"/>
              </a:rPr>
              <a:t>指标体系优化</a:t>
            </a:r>
            <a:r>
              <a:rPr lang="en-US" altLang="zh-CN" sz="3600" dirty="0">
                <a:latin typeface="+mj-ea"/>
                <a:sym typeface="+mn-ea"/>
              </a:rPr>
              <a:t>——</a:t>
            </a:r>
            <a:r>
              <a:rPr lang="zh-CN" altLang="en-US" sz="3600" dirty="0">
                <a:latin typeface="+mj-ea"/>
              </a:rPr>
              <a:t>动态监测与优化机制</a:t>
            </a:r>
            <a:endParaRPr lang="zh-CN" altLang="en-US" sz="3600" dirty="0">
              <a:latin typeface="+mj-ea"/>
            </a:endParaRPr>
          </a:p>
        </p:txBody>
      </p:sp>
      <p:sp>
        <p:nvSpPr>
          <p:cNvPr id="7" name="矩形 6"/>
          <p:cNvSpPr/>
          <p:nvPr>
            <p:custDataLst>
              <p:tags r:id="rId2"/>
            </p:custDataLst>
          </p:nvPr>
        </p:nvSpPr>
        <p:spPr>
          <a:xfrm>
            <a:off x="696000" y="2324989"/>
            <a:ext cx="3429433" cy="841490"/>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6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rPr>
              <a:t>通过实时数据监控系统，项目团队能够即时了解项目进度和性能指标，快速响应变化。</a:t>
            </a:r>
            <a:endParaRPr lang="zh-CN" altLang="en-US" sz="16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8" name="矩形 7"/>
          <p:cNvSpPr/>
          <p:nvPr>
            <p:custDataLst>
              <p:tags r:id="rId3"/>
            </p:custDataLst>
          </p:nvPr>
        </p:nvSpPr>
        <p:spPr>
          <a:xfrm>
            <a:off x="696000" y="1668365"/>
            <a:ext cx="3287233" cy="608529"/>
          </a:xfrm>
          <a:prstGeom prst="rect">
            <a:avLst/>
          </a:prstGeom>
          <a:noFill/>
        </p:spPr>
        <p:txBody>
          <a:bodyPr wrap="square" lIns="0" tIns="0" rIns="0" bIns="0" rtlCol="0" anchor="b">
            <a:noAutofit/>
          </a:bodyPr>
          <a:lstStyle/>
          <a:p>
            <a:pPr algn="r">
              <a:spcBef>
                <a:spcPct val="0"/>
              </a:spcBef>
              <a:spcAft>
                <a:spcPct val="0"/>
              </a:spcAft>
              <a:buClr>
                <a:schemeClr val="accent1"/>
              </a:buClr>
              <a:buSzPct val="70000"/>
            </a:pPr>
            <a:r>
              <a:rPr lang="zh-CN" altLang="en-US" sz="2800" b="1" dirty="0">
                <a:solidFill>
                  <a:schemeClr val="accent1"/>
                </a:solidFill>
                <a:latin typeface="Times New Roman" panose="02020603050405020304" charset="0"/>
                <a:ea typeface="汉仪粗宋简" panose="02010600000101010101" charset="-122"/>
                <a:cs typeface="+mn-ea"/>
              </a:rPr>
              <a:t>实时数据跟踪</a:t>
            </a:r>
            <a:endParaRPr lang="zh-CN" altLang="en-US" sz="2800" b="1" dirty="0">
              <a:solidFill>
                <a:schemeClr val="accent1"/>
              </a:solidFill>
              <a:latin typeface="Times New Roman" panose="02020603050405020304" charset="0"/>
              <a:ea typeface="汉仪粗宋简" panose="02010600000101010101" charset="-122"/>
              <a:cs typeface="+mn-ea"/>
            </a:endParaRPr>
          </a:p>
        </p:txBody>
      </p:sp>
      <p:sp>
        <p:nvSpPr>
          <p:cNvPr id="9" name="矩形 8"/>
          <p:cNvSpPr/>
          <p:nvPr>
            <p:custDataLst>
              <p:tags r:id="rId4"/>
            </p:custDataLst>
          </p:nvPr>
        </p:nvSpPr>
        <p:spPr>
          <a:xfrm>
            <a:off x="696000" y="4625713"/>
            <a:ext cx="3507405" cy="841490"/>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6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rPr>
              <a:t>建立有效的反馈循环，收集项目干系人的意见和建议，持续改进项目管理流程和决策策略。</a:t>
            </a:r>
            <a:endParaRPr lang="zh-CN" altLang="en-US" sz="16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0" name="矩形 9"/>
          <p:cNvSpPr/>
          <p:nvPr>
            <p:custDataLst>
              <p:tags r:id="rId5"/>
            </p:custDataLst>
          </p:nvPr>
        </p:nvSpPr>
        <p:spPr>
          <a:xfrm>
            <a:off x="696000" y="3960198"/>
            <a:ext cx="3287233" cy="608529"/>
          </a:xfrm>
          <a:prstGeom prst="rect">
            <a:avLst/>
          </a:prstGeom>
          <a:noFill/>
        </p:spPr>
        <p:txBody>
          <a:bodyPr wrap="square" lIns="0" tIns="0" rIns="0" bIns="0" rtlCol="0" anchor="b">
            <a:noAutofit/>
          </a:bodyPr>
          <a:lstStyle/>
          <a:p>
            <a:pPr algn="r">
              <a:spcBef>
                <a:spcPct val="0"/>
              </a:spcBef>
              <a:spcAft>
                <a:spcPct val="0"/>
              </a:spcAft>
              <a:buClr>
                <a:schemeClr val="accent1"/>
              </a:buClr>
              <a:buSzPct val="70000"/>
            </a:pPr>
            <a:r>
              <a:rPr lang="zh-CN" altLang="en-US" sz="2800" b="1" dirty="0">
                <a:solidFill>
                  <a:schemeClr val="accent1"/>
                </a:solidFill>
                <a:latin typeface="Times New Roman" panose="02020603050405020304" charset="0"/>
                <a:ea typeface="汉仪粗宋简" panose="02010600000101010101" charset="-122"/>
                <a:cs typeface="+mn-ea"/>
              </a:rPr>
              <a:t>反馈循环机制</a:t>
            </a:r>
            <a:endParaRPr lang="zh-CN" altLang="en-US" sz="2800" b="1" dirty="0">
              <a:solidFill>
                <a:schemeClr val="accent1"/>
              </a:solidFill>
              <a:latin typeface="Times New Roman" panose="02020603050405020304" charset="0"/>
              <a:ea typeface="汉仪粗宋简" panose="02010600000101010101" charset="-122"/>
              <a:cs typeface="+mn-ea"/>
            </a:endParaRPr>
          </a:p>
        </p:txBody>
      </p:sp>
      <p:sp>
        <p:nvSpPr>
          <p:cNvPr id="11" name="矩形 10"/>
          <p:cNvSpPr/>
          <p:nvPr>
            <p:custDataLst>
              <p:tags r:id="rId6"/>
            </p:custDataLst>
          </p:nvPr>
        </p:nvSpPr>
        <p:spPr>
          <a:xfrm>
            <a:off x="8209071" y="3449632"/>
            <a:ext cx="3522185" cy="841490"/>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6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rPr>
              <a:t>项目管理中定期进行绩效评估，根据评估结果调整项目计划和资源分配，确保目标达成。</a:t>
            </a:r>
            <a:endParaRPr lang="zh-CN" altLang="en-US" sz="16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2" name="矩形 11"/>
          <p:cNvSpPr/>
          <p:nvPr>
            <p:custDataLst>
              <p:tags r:id="rId7"/>
            </p:custDataLst>
          </p:nvPr>
        </p:nvSpPr>
        <p:spPr>
          <a:xfrm>
            <a:off x="8209072" y="2782213"/>
            <a:ext cx="3287234" cy="608529"/>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800" b="1" dirty="0">
                <a:solidFill>
                  <a:schemeClr val="accent1"/>
                </a:solidFill>
                <a:latin typeface="Times New Roman" panose="02020603050405020304" charset="0"/>
                <a:ea typeface="汉仪粗宋简" panose="02010600000101010101" charset="-122"/>
                <a:cs typeface="+mn-ea"/>
              </a:rPr>
              <a:t>定期评估与调整</a:t>
            </a:r>
            <a:endParaRPr lang="zh-CN" altLang="en-US" sz="2800" b="1" dirty="0">
              <a:solidFill>
                <a:schemeClr val="accent1"/>
              </a:solidFill>
              <a:latin typeface="Times New Roman" panose="02020603050405020304" charset="0"/>
              <a:ea typeface="汉仪粗宋简" panose="02010600000101010101" charset="-122"/>
              <a:cs typeface="+mn-ea"/>
            </a:endParaRPr>
          </a:p>
        </p:txBody>
      </p:sp>
      <p:pic>
        <p:nvPicPr>
          <p:cNvPr id="25" name="图片 24" descr="/data/temp/14d290d6-c862-11ef-a273-765cf899a11f.jpg@base@tag=imgScale&amp;m=1&amp;w=450&amp;h=450&amp;q=9514d290d6-c862-11ef-a273-765cf899a11f"/>
          <p:cNvPicPr>
            <a:picLocks noChangeAspect="1"/>
          </p:cNvPicPr>
          <p:nvPr>
            <p:custDataLst>
              <p:tags r:id="rId8"/>
            </p:custDataLst>
          </p:nvPr>
        </p:nvPicPr>
        <p:blipFill rotWithShape="1">
          <a:blip r:embed="rId9"/>
          <a:srcRect/>
          <a:stretch>
            <a:fillRect/>
          </a:stretch>
        </p:blipFill>
        <p:spPr>
          <a:xfrm>
            <a:off x="4318226" y="1769335"/>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6350" cap="flat" cmpd="sng" algn="ctr">
            <a:solidFill>
              <a:schemeClr val="tx1">
                <a:lumMod val="40000"/>
                <a:lumOff val="60000"/>
                <a:alpha val="20000"/>
              </a:schemeClr>
            </a:solidFill>
            <a:prstDash val="solid"/>
            <a:round/>
            <a:headEnd type="none" w="med" len="med"/>
            <a:tailEnd type="none" w="med" len="med"/>
          </a:ln>
        </p:spPr>
      </p:pic>
      <p:pic>
        <p:nvPicPr>
          <p:cNvPr id="26" name="图片 25" descr="/data/temp/14d29217-c862-11ef-a273-765cf899a11f.jpg14d29217-c862-11ef-a273-765cf899a11f"/>
          <p:cNvPicPr>
            <a:picLocks noChangeAspect="1"/>
          </p:cNvPicPr>
          <p:nvPr>
            <p:custDataLst>
              <p:tags r:id="rId10"/>
            </p:custDataLst>
          </p:nvPr>
        </p:nvPicPr>
        <p:blipFill rotWithShape="1">
          <a:blip r:embed="rId11"/>
          <a:srcRect/>
          <a:stretch>
            <a:fillRect/>
          </a:stretch>
        </p:blipFill>
        <p:spPr>
          <a:xfrm>
            <a:off x="6278572" y="2882548"/>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6350" cap="flat" cmpd="sng" algn="ctr">
            <a:solidFill>
              <a:schemeClr val="tx1">
                <a:lumMod val="40000"/>
                <a:lumOff val="60000"/>
                <a:alpha val="20000"/>
              </a:schemeClr>
            </a:solidFill>
            <a:prstDash val="solid"/>
            <a:round/>
            <a:headEnd type="none" w="med" len="med"/>
            <a:tailEnd type="none" w="med" len="med"/>
          </a:ln>
        </p:spPr>
      </p:pic>
      <p:pic>
        <p:nvPicPr>
          <p:cNvPr id="27" name="图片 26" descr="/data/temp/14d290f4-c862-11ef-a273-765cf899a11f.jpg14d290f4-c862-11ef-a273-765cf899a11f"/>
          <p:cNvPicPr>
            <a:picLocks noChangeAspect="1"/>
          </p:cNvPicPr>
          <p:nvPr>
            <p:custDataLst>
              <p:tags r:id="rId12"/>
            </p:custDataLst>
          </p:nvPr>
        </p:nvPicPr>
        <p:blipFill>
          <a:blip r:embed="rId13"/>
          <a:srcRect/>
          <a:stretch>
            <a:fillRect/>
          </a:stretch>
        </p:blipFill>
        <p:spPr>
          <a:xfrm>
            <a:off x="4323307" y="3928447"/>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6350" cap="flat" cmpd="sng" algn="ctr">
            <a:solidFill>
              <a:schemeClr val="tx1">
                <a:lumMod val="40000"/>
                <a:lumOff val="60000"/>
                <a:alpha val="20000"/>
              </a:schemeClr>
            </a:solidFill>
            <a:prstDash val="solid"/>
            <a:round/>
            <a:headEnd type="none" w="med" len="med"/>
            <a:tailEnd type="none" w="med" len="med"/>
          </a:ln>
        </p:spPr>
      </p:pic>
      <p:sp>
        <p:nvSpPr>
          <p:cNvPr id="2" name="八边形 1"/>
          <p:cNvSpPr/>
          <p:nvPr>
            <p:custDataLst>
              <p:tags r:id="rId14"/>
            </p:custDataLst>
          </p:nvPr>
        </p:nvSpPr>
        <p:spPr>
          <a:xfrm>
            <a:off x="4318226" y="2882548"/>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2000" b="1" dirty="0">
                <a:latin typeface="+mn-ea"/>
                <a:cs typeface="+mn-ea"/>
                <a:sym typeface="+mn-ea"/>
              </a:rPr>
              <a:t>01</a:t>
            </a:r>
            <a:endParaRPr lang="zh-CN" altLang="en-US" sz="2000" b="1" dirty="0">
              <a:latin typeface="+mn-ea"/>
              <a:cs typeface="+mn-ea"/>
              <a:sym typeface="+mn-ea"/>
            </a:endParaRPr>
          </a:p>
        </p:txBody>
      </p:sp>
      <p:sp>
        <p:nvSpPr>
          <p:cNvPr id="18" name="八边形 17"/>
          <p:cNvSpPr/>
          <p:nvPr>
            <p:custDataLst>
              <p:tags r:id="rId15"/>
            </p:custDataLst>
          </p:nvPr>
        </p:nvSpPr>
        <p:spPr>
          <a:xfrm>
            <a:off x="7391785" y="3996395"/>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2000" b="1" dirty="0">
                <a:latin typeface="+mn-ea"/>
                <a:cs typeface="+mn-ea"/>
                <a:sym typeface="+mn-ea"/>
              </a:rPr>
              <a:t>02</a:t>
            </a:r>
            <a:endParaRPr lang="zh-CN" altLang="en-US" sz="2000" b="1" dirty="0">
              <a:latin typeface="+mn-ea"/>
              <a:cs typeface="+mn-ea"/>
              <a:sym typeface="+mn-ea"/>
            </a:endParaRPr>
          </a:p>
        </p:txBody>
      </p:sp>
      <p:sp>
        <p:nvSpPr>
          <p:cNvPr id="19" name="八边形 18"/>
          <p:cNvSpPr/>
          <p:nvPr>
            <p:custDataLst>
              <p:tags r:id="rId16"/>
            </p:custDataLst>
          </p:nvPr>
        </p:nvSpPr>
        <p:spPr>
          <a:xfrm>
            <a:off x="4318226" y="5041659"/>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2000" b="1" dirty="0">
                <a:latin typeface="+mn-ea"/>
                <a:cs typeface="+mn-ea"/>
                <a:sym typeface="+mn-ea"/>
              </a:rPr>
              <a:t>03</a:t>
            </a:r>
            <a:endParaRPr lang="zh-CN" altLang="en-US" sz="2000" b="1" dirty="0">
              <a:latin typeface="+mn-ea"/>
              <a:cs typeface="+mn-ea"/>
              <a:sym typeface="+mn-ea"/>
            </a:endParaRPr>
          </a:p>
        </p:txBody>
      </p:sp>
    </p:spTree>
    <p:custDataLst>
      <p:tags r:id="rId17"/>
    </p:custData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562276" y="2257242"/>
            <a:ext cx="6686720" cy="838175"/>
          </a:xfrm>
        </p:spPr>
        <p:txBody>
          <a:bodyPr>
            <a:noAutofit/>
          </a:bodyPr>
          <a:lstStyle/>
          <a:p>
            <a:pPr eaLnBrk="1" hangingPunct="1">
              <a:spcBef>
                <a:spcPct val="0"/>
              </a:spcBef>
              <a:buFontTx/>
              <a:buNone/>
            </a:pPr>
            <a:r>
              <a:rPr lang="zh-CN" altLang="en-US" sz="5400" b="1" dirty="0">
                <a:latin typeface="+mj-ea"/>
              </a:rPr>
              <a:t>项目背景</a:t>
            </a:r>
            <a:endParaRPr lang="zh-CN" altLang="en-US" sz="5400" b="1" dirty="0">
              <a:latin typeface="+mj-ea"/>
            </a:endParaRPr>
          </a:p>
        </p:txBody>
      </p:sp>
      <p:sp>
        <p:nvSpPr>
          <p:cNvPr id="29" name="文本框 28"/>
          <p:cNvSpPr txBox="1"/>
          <p:nvPr/>
        </p:nvSpPr>
        <p:spPr>
          <a:xfrm>
            <a:off x="2615212" y="2224585"/>
            <a:ext cx="1440000" cy="903490"/>
          </a:xfrm>
          <a:prstGeom prst="rect">
            <a:avLst/>
          </a:prstGeom>
          <a:noFill/>
        </p:spPr>
        <p:txBody>
          <a:bodyPr wrap="square" rtlCol="0" anchor="ctr">
            <a:noAutofit/>
          </a:bodyPr>
          <a:lstStyle/>
          <a:p>
            <a:pPr algn="ctr"/>
            <a:r>
              <a:rPr lang="en-US" altLang="zh-CN" sz="5400" b="1" dirty="0">
                <a:solidFill>
                  <a:schemeClr val="accent1"/>
                </a:solidFill>
                <a:latin typeface="+mn-ea"/>
              </a:rPr>
              <a:t>01</a:t>
            </a:r>
            <a:endParaRPr lang="en-US" altLang="zh-CN" sz="5400" b="1" dirty="0">
              <a:solidFill>
                <a:schemeClr val="accent1"/>
              </a:solidFill>
              <a:latin typeface="+mn-ea"/>
            </a:endParaRPr>
          </a:p>
        </p:txBody>
      </p:sp>
      <p:pic>
        <p:nvPicPr>
          <p:cNvPr id="45" name="图片 44"/>
          <p:cNvPicPr>
            <a:picLocks noChangeAspect="1"/>
          </p:cNvPicPr>
          <p:nvPr/>
        </p:nvPicPr>
        <p:blipFill>
          <a:blip r:embed="rId1"/>
          <a:stretch>
            <a:fillRect/>
          </a:stretch>
        </p:blipFill>
        <p:spPr>
          <a:xfrm>
            <a:off x="7807660" y="-1"/>
            <a:ext cx="4384339" cy="40870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pPr lvl="0"/>
            <a:r>
              <a:rPr lang="zh-CN" altLang="en-US" sz="3600" dirty="0">
                <a:latin typeface="+mj-ea"/>
                <a:sym typeface="+mn-ea"/>
              </a:rPr>
              <a:t>指标体系优化</a:t>
            </a:r>
            <a:r>
              <a:rPr lang="en-US" altLang="zh-CN" sz="3600" dirty="0">
                <a:latin typeface="+mj-ea"/>
                <a:sym typeface="+mn-ea"/>
              </a:rPr>
              <a:t>——</a:t>
            </a:r>
            <a:r>
              <a:rPr lang="zh-CN" altLang="en-US" sz="3600" dirty="0">
                <a:latin typeface="+mj-ea"/>
              </a:rPr>
              <a:t>引入前瞻性科学指标</a:t>
            </a:r>
            <a:endParaRPr lang="zh-CN" altLang="en-US" sz="3600" dirty="0">
              <a:latin typeface="+mj-ea"/>
            </a:endParaRPr>
          </a:p>
        </p:txBody>
      </p:sp>
      <p:pic>
        <p:nvPicPr>
          <p:cNvPr id="8" name="图片 7" descr="/data/temp/14af7748-c862-11ef-a951-72dd5658b8ef.jpg14af7748-c862-11ef-a951-72dd5658b8ef"/>
          <p:cNvPicPr>
            <a:picLocks noChangeAspect="1"/>
          </p:cNvPicPr>
          <p:nvPr>
            <p:custDataLst>
              <p:tags r:id="rId2"/>
            </p:custDataLst>
          </p:nvPr>
        </p:nvPicPr>
        <p:blipFill>
          <a:blip r:embed="rId3"/>
          <a:srcRect/>
          <a:stretch>
            <a:fillRect/>
          </a:stretch>
        </p:blipFill>
        <p:spPr>
          <a:xfrm>
            <a:off x="8219004" y="1362905"/>
            <a:ext cx="3277671" cy="4644000"/>
          </a:xfrm>
          <a:prstGeom prst="round1Rect">
            <a:avLst>
              <a:gd name="adj" fmla="val 39814"/>
            </a:avLst>
          </a:prstGeom>
          <a:ln w="9525" cap="flat" cmpd="sng" algn="ctr">
            <a:solidFill>
              <a:schemeClr val="accent1">
                <a:lumMod val="100000"/>
                <a:alpha val="28000"/>
              </a:schemeClr>
            </a:solidFill>
            <a:prstDash val="solid"/>
            <a:round/>
            <a:headEnd type="none" w="med" len="med"/>
            <a:tailEnd type="none" w="med" len="med"/>
          </a:ln>
          <a:effectLst>
            <a:outerShdw blurRad="203200" dist="38100" dir="2700000" algn="tl" rotWithShape="0">
              <a:schemeClr val="accent1">
                <a:alpha val="60000"/>
              </a:schemeClr>
            </a:outerShdw>
          </a:effectLst>
        </p:spPr>
      </p:pic>
      <p:sp>
        <p:nvSpPr>
          <p:cNvPr id="9" name="圆角矩形 8"/>
          <p:cNvSpPr/>
          <p:nvPr>
            <p:custDataLst>
              <p:tags r:id="rId4"/>
            </p:custDataLst>
          </p:nvPr>
        </p:nvSpPr>
        <p:spPr>
          <a:xfrm>
            <a:off x="1000441" y="3030616"/>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sym typeface="+mn-ea"/>
            </a:endParaRPr>
          </a:p>
        </p:txBody>
      </p:sp>
      <p:sp>
        <p:nvSpPr>
          <p:cNvPr id="10" name="圆角矩形 35"/>
          <p:cNvSpPr/>
          <p:nvPr>
            <p:custDataLst>
              <p:tags r:id="rId5"/>
            </p:custDataLst>
          </p:nvPr>
        </p:nvSpPr>
        <p:spPr>
          <a:xfrm>
            <a:off x="635316" y="3336051"/>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ct val="0"/>
              </a:spcBef>
              <a:spcAft>
                <a:spcPct val="0"/>
              </a:spcAft>
            </a:pPr>
            <a:r>
              <a:rPr lang="zh-CN" altLang="en-US" sz="2400" b="1" dirty="0">
                <a:solidFill>
                  <a:schemeClr val="lt1">
                    <a:lumMod val="100000"/>
                  </a:schemeClr>
                </a:solidFill>
                <a:latin typeface="Times New Roman" panose="02020603050405020304" charset="0"/>
                <a:ea typeface="汉仪粗宋简" panose="02010600000101010101" charset="-122"/>
                <a:cs typeface="+mn-ea"/>
                <a:sym typeface="+mn-ea"/>
              </a:rPr>
              <a:t>技术发展指标</a:t>
            </a:r>
            <a:endParaRPr lang="zh-CN" altLang="en-US" sz="2400" b="1" dirty="0">
              <a:solidFill>
                <a:schemeClr val="lt1">
                  <a:lumMod val="100000"/>
                </a:schemeClr>
              </a:solidFill>
              <a:latin typeface="Times New Roman" panose="02020603050405020304" charset="0"/>
              <a:ea typeface="汉仪粗宋简" panose="02010600000101010101" charset="-122"/>
              <a:cs typeface="+mn-ea"/>
              <a:sym typeface="+mn-ea"/>
            </a:endParaRPr>
          </a:p>
        </p:txBody>
      </p:sp>
      <p:sp>
        <p:nvSpPr>
          <p:cNvPr id="12" name="圆角矩形 11"/>
          <p:cNvSpPr/>
          <p:nvPr>
            <p:custDataLst>
              <p:tags r:id="rId6"/>
            </p:custDataLst>
          </p:nvPr>
        </p:nvSpPr>
        <p:spPr>
          <a:xfrm>
            <a:off x="1000441" y="1374536"/>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sym typeface="+mn-ea"/>
            </a:endParaRPr>
          </a:p>
        </p:txBody>
      </p:sp>
      <p:sp>
        <p:nvSpPr>
          <p:cNvPr id="36" name="圆角矩形 35"/>
          <p:cNvSpPr/>
          <p:nvPr>
            <p:custDataLst>
              <p:tags r:id="rId7"/>
            </p:custDataLst>
          </p:nvPr>
        </p:nvSpPr>
        <p:spPr>
          <a:xfrm>
            <a:off x="635316" y="1680606"/>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ct val="0"/>
              </a:spcBef>
              <a:spcAft>
                <a:spcPct val="0"/>
              </a:spcAft>
            </a:pPr>
            <a:r>
              <a:rPr lang="zh-CN" altLang="en-US" sz="2400" b="1" dirty="0">
                <a:solidFill>
                  <a:schemeClr val="lt1">
                    <a:lumMod val="100000"/>
                  </a:schemeClr>
                </a:solidFill>
                <a:latin typeface="Times New Roman" panose="02020603050405020304" charset="0"/>
                <a:ea typeface="汉仪粗宋简" panose="02010600000101010101" charset="-122"/>
                <a:cs typeface="+mn-ea"/>
                <a:sym typeface="+mn-ea"/>
              </a:rPr>
              <a:t>市场趋势预测指标</a:t>
            </a:r>
            <a:endParaRPr lang="zh-CN" altLang="en-US" sz="2400" b="1" dirty="0">
              <a:solidFill>
                <a:schemeClr val="lt1">
                  <a:lumMod val="100000"/>
                </a:schemeClr>
              </a:solidFill>
              <a:latin typeface="Times New Roman" panose="02020603050405020304" charset="0"/>
              <a:ea typeface="汉仪粗宋简" panose="02010600000101010101" charset="-122"/>
              <a:cs typeface="+mn-ea"/>
              <a:sym typeface="+mn-ea"/>
            </a:endParaRPr>
          </a:p>
        </p:txBody>
      </p:sp>
      <p:sp>
        <p:nvSpPr>
          <p:cNvPr id="13" name="矩形 12"/>
          <p:cNvSpPr/>
          <p:nvPr>
            <p:custDataLst>
              <p:tags r:id="rId8"/>
            </p:custDataLst>
          </p:nvPr>
        </p:nvSpPr>
        <p:spPr>
          <a:xfrm>
            <a:off x="2968942" y="1441211"/>
            <a:ext cx="4512039" cy="1198735"/>
          </a:xfrm>
          <a:prstGeom prst="rect">
            <a:avLst/>
          </a:prstGeom>
          <a:noFill/>
        </p:spPr>
        <p:txBody>
          <a:bodyPr wrap="square" lIns="0" tIns="0" rIns="0" bIns="0" rtlCol="0" anchor="ctr" anchorCtr="0">
            <a:noAutofit/>
          </a:bodyPr>
          <a:lstStyle/>
          <a:p>
            <a:pPr algn="just">
              <a:lnSpc>
                <a:spcPct val="150000"/>
              </a:lnSpc>
              <a:spcBef>
                <a:spcPct val="0"/>
              </a:spcBef>
              <a:spcAft>
                <a:spcPct val="0"/>
              </a:spcAft>
            </a:pPr>
            <a:r>
              <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rPr>
              <a:t>通过大数据分析和AI预测模型，项目团队可以提前洞察市场趋势，优化决策。</a:t>
            </a:r>
            <a:endPar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4" name="矩形 13"/>
          <p:cNvSpPr/>
          <p:nvPr>
            <p:custDataLst>
              <p:tags r:id="rId9"/>
            </p:custDataLst>
          </p:nvPr>
        </p:nvSpPr>
        <p:spPr>
          <a:xfrm>
            <a:off x="2968942" y="3029981"/>
            <a:ext cx="4512039" cy="1332948"/>
          </a:xfrm>
          <a:prstGeom prst="rect">
            <a:avLst/>
          </a:prstGeom>
          <a:noFill/>
        </p:spPr>
        <p:txBody>
          <a:bodyPr wrap="square" lIns="0" tIns="0" rIns="0" bIns="0" rtlCol="0" anchor="ctr" anchorCtr="0">
            <a:noAutofit/>
          </a:bodyPr>
          <a:lstStyle/>
          <a:p>
            <a:pPr algn="just" fontAlgn="b">
              <a:lnSpc>
                <a:spcPct val="150000"/>
              </a:lnSpc>
              <a:spcBef>
                <a:spcPct val="0"/>
              </a:spcBef>
              <a:spcAft>
                <a:spcPct val="0"/>
              </a:spcAft>
            </a:pPr>
            <a:r>
              <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rPr>
              <a:t>关注行业内的技术进步，引入相关技术成熟度指标，指导项目的技术选择和创新。</a:t>
            </a:r>
            <a:endPar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6" name="圆角矩形 15"/>
          <p:cNvSpPr/>
          <p:nvPr>
            <p:custDataLst>
              <p:tags r:id="rId10"/>
            </p:custDataLst>
          </p:nvPr>
        </p:nvSpPr>
        <p:spPr>
          <a:xfrm>
            <a:off x="1000441" y="4686062"/>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600">
              <a:sym typeface="+mn-ea"/>
            </a:endParaRPr>
          </a:p>
        </p:txBody>
      </p:sp>
      <p:sp>
        <p:nvSpPr>
          <p:cNvPr id="18" name="圆角矩形 35"/>
          <p:cNvSpPr/>
          <p:nvPr>
            <p:custDataLst>
              <p:tags r:id="rId11"/>
            </p:custDataLst>
          </p:nvPr>
        </p:nvSpPr>
        <p:spPr>
          <a:xfrm>
            <a:off x="635316" y="4992132"/>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ct val="0"/>
              </a:spcBef>
              <a:spcAft>
                <a:spcPct val="0"/>
              </a:spcAft>
            </a:pPr>
            <a:r>
              <a:rPr lang="zh-CN" altLang="en-US" sz="2400" b="1" dirty="0">
                <a:solidFill>
                  <a:schemeClr val="lt1">
                    <a:lumMod val="100000"/>
                  </a:schemeClr>
                </a:solidFill>
                <a:latin typeface="Times New Roman" panose="02020603050405020304" charset="0"/>
                <a:ea typeface="汉仪粗宋简" panose="02010600000101010101" charset="-122"/>
                <a:cs typeface="+mn-ea"/>
                <a:sym typeface="+mn-ea"/>
              </a:rPr>
              <a:t>环境影响评估指标</a:t>
            </a:r>
            <a:endParaRPr lang="zh-CN" altLang="en-US" sz="2400" b="1" dirty="0">
              <a:solidFill>
                <a:schemeClr val="lt1">
                  <a:lumMod val="100000"/>
                </a:schemeClr>
              </a:solidFill>
              <a:latin typeface="Times New Roman" panose="02020603050405020304" charset="0"/>
              <a:ea typeface="汉仪粗宋简" panose="02010600000101010101" charset="-122"/>
              <a:cs typeface="+mn-ea"/>
              <a:sym typeface="+mn-ea"/>
            </a:endParaRPr>
          </a:p>
        </p:txBody>
      </p:sp>
      <p:sp>
        <p:nvSpPr>
          <p:cNvPr id="19" name="矩形 18"/>
          <p:cNvSpPr/>
          <p:nvPr>
            <p:custDataLst>
              <p:tags r:id="rId12"/>
            </p:custDataLst>
          </p:nvPr>
        </p:nvSpPr>
        <p:spPr>
          <a:xfrm>
            <a:off x="2968942" y="4685427"/>
            <a:ext cx="4512039" cy="1332948"/>
          </a:xfrm>
          <a:prstGeom prst="rect">
            <a:avLst/>
          </a:prstGeom>
          <a:noFill/>
        </p:spPr>
        <p:txBody>
          <a:bodyPr wrap="square" lIns="0" tIns="0" rIns="0" bIns="0" rtlCol="0" anchor="ctr" anchorCtr="0">
            <a:noAutofit/>
          </a:bodyPr>
          <a:lstStyle/>
          <a:p>
            <a:pPr algn="just" fontAlgn="b">
              <a:lnSpc>
                <a:spcPct val="150000"/>
              </a:lnSpc>
              <a:spcBef>
                <a:spcPct val="0"/>
              </a:spcBef>
              <a:spcAft>
                <a:spcPct val="0"/>
              </a:spcAft>
            </a:pPr>
            <a:r>
              <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rPr>
              <a:t>评估项目对环境的潜在影响，采用可持续发展指标，确保项目符合环保要求。</a:t>
            </a:r>
            <a:endPar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Tree>
    <p:custDataLst>
      <p:tags r:id="rId13"/>
    </p:custData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data/temp/161160a5-c862-11ef-960f-c618bc714f7c.jpg161160a5-c862-11ef-960f-c618bc714f7c"/>
          <p:cNvPicPr>
            <a:picLocks noChangeAspect="1"/>
          </p:cNvPicPr>
          <p:nvPr>
            <p:custDataLst>
              <p:tags r:id="rId1"/>
            </p:custDataLst>
          </p:nvPr>
        </p:nvPicPr>
        <p:blipFill rotWithShape="1">
          <a:blip r:embed="rId2"/>
          <a:srcRect/>
          <a:stretch>
            <a:fillRect/>
          </a:stretch>
        </p:blipFill>
        <p:spPr>
          <a:xfrm>
            <a:off x="2899" y="0"/>
            <a:ext cx="3877900" cy="6858000"/>
          </a:xfrm>
          <a:custGeom>
            <a:avLst/>
            <a:gdLst>
              <a:gd name="connsiteX0" fmla="*/ 0 w 3877900"/>
              <a:gd name="connsiteY0" fmla="*/ 0 h 6858000"/>
              <a:gd name="connsiteX1" fmla="*/ 3877900 w 3877900"/>
              <a:gd name="connsiteY1" fmla="*/ 0 h 6858000"/>
              <a:gd name="connsiteX2" fmla="*/ 3877900 w 3877900"/>
              <a:gd name="connsiteY2" fmla="*/ 6858000 h 6858000"/>
              <a:gd name="connsiteX3" fmla="*/ 0 w 3877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877900" h="6858000">
                <a:moveTo>
                  <a:pt x="0" y="0"/>
                </a:moveTo>
                <a:lnTo>
                  <a:pt x="3877900" y="0"/>
                </a:lnTo>
                <a:lnTo>
                  <a:pt x="3877900" y="6858000"/>
                </a:lnTo>
                <a:lnTo>
                  <a:pt x="0" y="6858000"/>
                </a:lnTo>
                <a:close/>
              </a:path>
            </a:pathLst>
          </a:cu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6" name="标题 5"/>
          <p:cNvSpPr>
            <a:spLocks noGrp="1"/>
          </p:cNvSpPr>
          <p:nvPr>
            <p:ph type="title"/>
            <p:custDataLst>
              <p:tags r:id="rId3"/>
            </p:custDataLst>
          </p:nvPr>
        </p:nvSpPr>
        <p:spPr>
          <a:xfrm>
            <a:off x="4436001" y="311324"/>
            <a:ext cx="6237358" cy="1051236"/>
          </a:xfrm>
        </p:spPr>
        <p:txBody>
          <a:bodyPr lIns="0" tIns="0" rIns="0" bIns="0" anchor="b" anchorCtr="0">
            <a:noAutofit/>
          </a:bodyPr>
          <a:lstStyle/>
          <a:p>
            <a:r>
              <a:rPr lang="zh-CN" altLang="en-US" sz="3600" dirty="0">
                <a:latin typeface="+mj-ea"/>
                <a:sym typeface="+mn-ea"/>
              </a:rPr>
              <a:t>指标体系优化</a:t>
            </a:r>
            <a:r>
              <a:rPr lang="en-US" altLang="zh-CN" sz="3600" dirty="0">
                <a:latin typeface="+mj-ea"/>
                <a:sym typeface="+mn-ea"/>
              </a:rPr>
              <a:t>——</a:t>
            </a:r>
            <a:r>
              <a:rPr lang="zh-CN" altLang="en-US" sz="3600" dirty="0">
                <a:latin typeface="+mj-ea"/>
              </a:rPr>
              <a:t>定期评估与调整现有指标</a:t>
            </a:r>
            <a:endParaRPr lang="zh-CN" altLang="en-US" sz="3600" dirty="0">
              <a:latin typeface="+mj-ea"/>
            </a:endParaRPr>
          </a:p>
        </p:txBody>
      </p:sp>
      <p:sp>
        <p:nvSpPr>
          <p:cNvPr id="4" name="矩形 3"/>
          <p:cNvSpPr/>
          <p:nvPr>
            <p:custDataLst>
              <p:tags r:id="rId4"/>
            </p:custDataLst>
          </p:nvPr>
        </p:nvSpPr>
        <p:spPr>
          <a:xfrm>
            <a:off x="4440504" y="2340930"/>
            <a:ext cx="2161290" cy="1524481"/>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rPr>
              <a:t>为确保指标体系的时效性，应定期设定评估周期，如每季度或每半年进行一次。</a:t>
            </a:r>
            <a:endParaRPr lang="zh-CN" altLang="en-US" sz="14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2" name="矩形 11"/>
          <p:cNvSpPr/>
          <p:nvPr>
            <p:custDataLst>
              <p:tags r:id="rId5"/>
            </p:custDataLst>
          </p:nvPr>
        </p:nvSpPr>
        <p:spPr>
          <a:xfrm>
            <a:off x="6906046" y="2340930"/>
            <a:ext cx="2161290" cy="1524481"/>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rPr>
              <a:t>通过问卷调查、会议讨论等方式收集项目团队和利益相关者的反馈，以指导指标调整。</a:t>
            </a:r>
            <a:endParaRPr lang="zh-CN" altLang="en-US" sz="14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3" name="矩形 12"/>
          <p:cNvSpPr/>
          <p:nvPr>
            <p:custDataLst>
              <p:tags r:id="rId6"/>
            </p:custDataLst>
          </p:nvPr>
        </p:nvSpPr>
        <p:spPr>
          <a:xfrm>
            <a:off x="4440504" y="4448831"/>
            <a:ext cx="2161290" cy="1524481"/>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b="1" spc="10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rPr>
              <a:t>根据评估结果，对不适应项目需求的指标进行调整，包括增加新指标或删除过时指标。</a:t>
            </a:r>
            <a:endParaRPr lang="zh-CN" altLang="en-US" sz="1400" b="1" spc="10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4" name="矩形 13"/>
          <p:cNvSpPr/>
          <p:nvPr>
            <p:custDataLst>
              <p:tags r:id="rId7"/>
            </p:custDataLst>
          </p:nvPr>
        </p:nvSpPr>
        <p:spPr>
          <a:xfrm>
            <a:off x="6906046" y="4448831"/>
            <a:ext cx="2161290" cy="1524481"/>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rPr>
              <a:t>调整后，持续跟踪新指标的表现，确保优化措施达到预期效果，并及时进行必要的二次调整。</a:t>
            </a:r>
            <a:endParaRPr lang="zh-CN" altLang="en-US" sz="14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5" name="矩形 14"/>
          <p:cNvSpPr/>
          <p:nvPr>
            <p:custDataLst>
              <p:tags r:id="rId8"/>
            </p:custDataLst>
          </p:nvPr>
        </p:nvSpPr>
        <p:spPr>
          <a:xfrm>
            <a:off x="4825169" y="1907432"/>
            <a:ext cx="2006912" cy="372437"/>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000" b="1" dirty="0">
                <a:solidFill>
                  <a:schemeClr val="accent1"/>
                </a:solidFill>
                <a:latin typeface="Times New Roman" panose="02020603050405020304" charset="0"/>
                <a:ea typeface="汉仪粗宋简" panose="02010600000101010101" charset="-122"/>
                <a:cs typeface="+mn-ea"/>
              </a:rPr>
              <a:t>设定评估周期</a:t>
            </a:r>
            <a:endParaRPr lang="zh-CN" altLang="en-US" sz="2000" b="1" dirty="0">
              <a:solidFill>
                <a:schemeClr val="accent1"/>
              </a:solidFill>
              <a:latin typeface="Times New Roman" panose="02020603050405020304" charset="0"/>
              <a:ea typeface="汉仪粗宋简" panose="02010600000101010101" charset="-122"/>
              <a:cs typeface="+mn-ea"/>
            </a:endParaRPr>
          </a:p>
        </p:txBody>
      </p:sp>
      <p:pic>
        <p:nvPicPr>
          <p:cNvPr id="19" name="图形 11"/>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4440504" y="1945980"/>
            <a:ext cx="326767" cy="326767"/>
          </a:xfrm>
          <a:prstGeom prst="rect">
            <a:avLst/>
          </a:prstGeom>
        </p:spPr>
      </p:pic>
      <p:sp>
        <p:nvSpPr>
          <p:cNvPr id="23" name="矩形 22"/>
          <p:cNvSpPr/>
          <p:nvPr>
            <p:custDataLst>
              <p:tags r:id="rId12"/>
            </p:custDataLst>
          </p:nvPr>
        </p:nvSpPr>
        <p:spPr>
          <a:xfrm>
            <a:off x="7364677" y="1873937"/>
            <a:ext cx="2060294" cy="372437"/>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000" b="1" dirty="0">
                <a:solidFill>
                  <a:schemeClr val="accent1"/>
                </a:solidFill>
                <a:latin typeface="Times New Roman" panose="02020603050405020304" charset="0"/>
                <a:ea typeface="汉仪粗宋简" panose="02010600000101010101" charset="-122"/>
                <a:cs typeface="+mn-ea"/>
              </a:rPr>
              <a:t>收集反馈信息</a:t>
            </a:r>
            <a:endParaRPr lang="zh-CN" altLang="en-US" sz="2000" b="1" dirty="0">
              <a:solidFill>
                <a:schemeClr val="accent1"/>
              </a:solidFill>
              <a:latin typeface="Times New Roman" panose="02020603050405020304" charset="0"/>
              <a:ea typeface="汉仪粗宋简" panose="02010600000101010101" charset="-122"/>
              <a:cs typeface="+mn-ea"/>
            </a:endParaRPr>
          </a:p>
        </p:txBody>
      </p:sp>
      <p:pic>
        <p:nvPicPr>
          <p:cNvPr id="25" name="图形 18"/>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6906046" y="1947910"/>
            <a:ext cx="330640" cy="327814"/>
          </a:xfrm>
          <a:prstGeom prst="rect">
            <a:avLst/>
          </a:prstGeom>
        </p:spPr>
      </p:pic>
      <p:sp>
        <p:nvSpPr>
          <p:cNvPr id="29" name="矩形 28"/>
          <p:cNvSpPr/>
          <p:nvPr>
            <p:custDataLst>
              <p:tags r:id="rId16"/>
            </p:custDataLst>
          </p:nvPr>
        </p:nvSpPr>
        <p:spPr>
          <a:xfrm>
            <a:off x="4897205" y="3977978"/>
            <a:ext cx="1702659" cy="372437"/>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000" b="1" dirty="0">
                <a:solidFill>
                  <a:schemeClr val="accent1"/>
                </a:solidFill>
                <a:latin typeface="Times New Roman" panose="02020603050405020304" charset="0"/>
                <a:ea typeface="汉仪粗宋简" panose="02010600000101010101" charset="-122"/>
                <a:cs typeface="+mn-ea"/>
              </a:rPr>
              <a:t>实施调整措施</a:t>
            </a:r>
            <a:endParaRPr lang="zh-CN" altLang="en-US" sz="2000" b="1" dirty="0">
              <a:solidFill>
                <a:schemeClr val="accent1"/>
              </a:solidFill>
              <a:latin typeface="Times New Roman" panose="02020603050405020304" charset="0"/>
              <a:ea typeface="汉仪粗宋简" panose="02010600000101010101" charset="-122"/>
              <a:cs typeface="+mn-ea"/>
            </a:endParaRPr>
          </a:p>
        </p:txBody>
      </p:sp>
      <p:pic>
        <p:nvPicPr>
          <p:cNvPr id="30" name="图形 23"/>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36001" y="4051951"/>
            <a:ext cx="328119" cy="328119"/>
          </a:xfrm>
          <a:prstGeom prst="rect">
            <a:avLst/>
          </a:prstGeom>
        </p:spPr>
      </p:pic>
      <p:sp>
        <p:nvSpPr>
          <p:cNvPr id="33" name="矩形 32"/>
          <p:cNvSpPr/>
          <p:nvPr>
            <p:custDataLst>
              <p:tags r:id="rId20"/>
            </p:custDataLst>
          </p:nvPr>
        </p:nvSpPr>
        <p:spPr>
          <a:xfrm>
            <a:off x="7364677" y="3977978"/>
            <a:ext cx="1702659" cy="372437"/>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000" b="1" dirty="0">
                <a:solidFill>
                  <a:schemeClr val="accent1"/>
                </a:solidFill>
                <a:latin typeface="Times New Roman" panose="02020603050405020304" charset="0"/>
                <a:ea typeface="汉仪粗宋简" panose="02010600000101010101" charset="-122"/>
                <a:cs typeface="+mn-ea"/>
              </a:rPr>
              <a:t>跟踪调整效果</a:t>
            </a:r>
            <a:endParaRPr lang="zh-CN" altLang="en-US" sz="2000" b="1" dirty="0">
              <a:solidFill>
                <a:schemeClr val="accent1"/>
              </a:solidFill>
              <a:latin typeface="Times New Roman" panose="02020603050405020304" charset="0"/>
              <a:ea typeface="汉仪粗宋简" panose="02010600000101010101" charset="-122"/>
              <a:cs typeface="+mn-ea"/>
            </a:endParaRPr>
          </a:p>
        </p:txBody>
      </p:sp>
      <p:pic>
        <p:nvPicPr>
          <p:cNvPr id="34" name="图形 26"/>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904117" y="4050664"/>
            <a:ext cx="328054" cy="328054"/>
          </a:xfrm>
          <a:prstGeom prst="rect">
            <a:avLst/>
          </a:prstGeom>
        </p:spPr>
      </p:pic>
      <p:pic>
        <p:nvPicPr>
          <p:cNvPr id="24" name="图形 23"/>
          <p:cNvPicPr>
            <a:picLocks noChangeAspect="1"/>
          </p:cNvPicPr>
          <p:nvPr>
            <p:custDataLst>
              <p:tags r:id="rId24"/>
            </p:custDataLst>
          </p:nvPr>
        </p:nvPicPr>
        <p:blipFill>
          <a:blip r:embed="rId18">
            <a:extLst>
              <a:ext uri="{96DAC541-7B7A-43D3-8B79-37D633B846F1}">
                <asvg:svgBlip xmlns:asvg="http://schemas.microsoft.com/office/drawing/2016/SVG/main" r:embed="rId19"/>
              </a:ext>
            </a:extLst>
          </a:blip>
          <a:stretch>
            <a:fillRect/>
          </a:stretch>
        </p:blipFill>
        <p:spPr>
          <a:xfrm>
            <a:off x="9391529" y="1947910"/>
            <a:ext cx="328119" cy="328119"/>
          </a:xfrm>
          <a:prstGeom prst="rect">
            <a:avLst/>
          </a:prstGeom>
        </p:spPr>
      </p:pic>
      <p:sp>
        <p:nvSpPr>
          <p:cNvPr id="22" name="矩形 21"/>
          <p:cNvSpPr/>
          <p:nvPr>
            <p:custDataLst>
              <p:tags r:id="rId25"/>
            </p:custDataLst>
          </p:nvPr>
        </p:nvSpPr>
        <p:spPr>
          <a:xfrm>
            <a:off x="9370946" y="2340930"/>
            <a:ext cx="2161290" cy="1524481"/>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rPr>
              <a:t>利用数据分析工具，对现有指标的表现进行深入分析，识别哪些指标需要优化或替换。</a:t>
            </a:r>
            <a:endParaRPr lang="zh-CN" altLang="en-US" sz="1400" b="1" spc="130" dirty="0">
              <a:ln>
                <a:noFill/>
                <a:prstDash val="sysDot"/>
              </a:ln>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26" name="矩形 25"/>
          <p:cNvSpPr/>
          <p:nvPr>
            <p:custDataLst>
              <p:tags r:id="rId26"/>
            </p:custDataLst>
          </p:nvPr>
        </p:nvSpPr>
        <p:spPr>
          <a:xfrm>
            <a:off x="9829576" y="1873937"/>
            <a:ext cx="1702659" cy="372437"/>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000" b="1" dirty="0">
                <a:solidFill>
                  <a:schemeClr val="accent1"/>
                </a:solidFill>
                <a:latin typeface="Times New Roman" panose="02020603050405020304" charset="0"/>
                <a:ea typeface="汉仪粗宋简" panose="02010600000101010101" charset="-122"/>
                <a:cs typeface="+mn-ea"/>
              </a:rPr>
              <a:t>分析指标表现</a:t>
            </a:r>
            <a:endParaRPr lang="zh-CN" altLang="en-US" sz="2000" b="1" dirty="0">
              <a:solidFill>
                <a:schemeClr val="accent1"/>
              </a:solidFill>
              <a:latin typeface="Times New Roman" panose="02020603050405020304" charset="0"/>
              <a:ea typeface="汉仪粗宋简" panose="02010600000101010101" charset="-122"/>
              <a:cs typeface="+mn-ea"/>
            </a:endParaRPr>
          </a:p>
        </p:txBody>
      </p:sp>
    </p:spTree>
    <p:custDataLst>
      <p:tags r:id="rId27"/>
    </p:custData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6762750" y="0"/>
            <a:ext cx="5429250" cy="4535170"/>
          </a:xfrm>
          <a:custGeom>
            <a:avLst/>
            <a:gdLst/>
            <a:ahLst/>
            <a:cxnLst>
              <a:cxn ang="3">
                <a:pos x="hc" y="t"/>
              </a:cxn>
              <a:cxn ang="cd2">
                <a:pos x="l" y="vc"/>
              </a:cxn>
              <a:cxn ang="cd4">
                <a:pos x="hc" y="b"/>
              </a:cxn>
              <a:cxn ang="0">
                <a:pos x="r" y="vc"/>
              </a:cxn>
            </a:cxnLst>
            <a:rect l="l" t="t" r="r" b="b"/>
            <a:pathLst>
              <a:path w="7975" h="6662">
                <a:moveTo>
                  <a:pt x="271" y="0"/>
                </a:moveTo>
                <a:lnTo>
                  <a:pt x="7975" y="0"/>
                </a:lnTo>
                <a:lnTo>
                  <a:pt x="7975" y="5710"/>
                </a:lnTo>
                <a:lnTo>
                  <a:pt x="7941" y="5734"/>
                </a:lnTo>
                <a:cubicBezTo>
                  <a:pt x="7119" y="6318"/>
                  <a:pt x="6115" y="6662"/>
                  <a:pt x="5030" y="6662"/>
                </a:cubicBezTo>
                <a:cubicBezTo>
                  <a:pt x="2252" y="6662"/>
                  <a:pt x="0" y="4410"/>
                  <a:pt x="0" y="1633"/>
                </a:cubicBezTo>
                <a:cubicBezTo>
                  <a:pt x="0" y="1068"/>
                  <a:pt x="93" y="526"/>
                  <a:pt x="264" y="19"/>
                </a:cubicBezTo>
                <a:lnTo>
                  <a:pt x="271" y="0"/>
                </a:lnTo>
                <a:close/>
              </a:path>
            </a:pathLst>
          </a:cu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data/temp/14b72a65-c862-11ef-8da6-f2e456ed1c46.jpg14b72a65-c862-11ef-8da6-f2e456ed1c46"/>
          <p:cNvPicPr>
            <a:picLocks noChangeAspect="1"/>
          </p:cNvPicPr>
          <p:nvPr>
            <p:custDataLst>
              <p:tags r:id="rId2"/>
            </p:custDataLst>
          </p:nvPr>
        </p:nvPicPr>
        <p:blipFill>
          <a:blip r:embed="rId3"/>
          <a:srcRect/>
          <a:stretch>
            <a:fillRect/>
          </a:stretch>
        </p:blipFill>
        <p:spPr>
          <a:xfrm>
            <a:off x="7008495" y="0"/>
            <a:ext cx="5183505" cy="4330065"/>
          </a:xfrm>
          <a:custGeom>
            <a:avLst/>
            <a:gdLst/>
            <a:ahLst/>
            <a:cxnLst>
              <a:cxn ang="3">
                <a:pos x="hc" y="t"/>
              </a:cxn>
              <a:cxn ang="cd2">
                <a:pos x="l" y="vc"/>
              </a:cxn>
              <a:cxn ang="cd4">
                <a:pos x="hc" y="b"/>
              </a:cxn>
              <a:cxn ang="0">
                <a:pos x="r" y="vc"/>
              </a:cxn>
            </a:cxnLst>
            <a:rect l="l" t="t" r="r" b="b"/>
            <a:pathLst>
              <a:path w="7492" h="6258">
                <a:moveTo>
                  <a:pt x="235" y="0"/>
                </a:moveTo>
                <a:lnTo>
                  <a:pt x="7492" y="0"/>
                </a:lnTo>
                <a:lnTo>
                  <a:pt x="7492" y="5409"/>
                </a:lnTo>
                <a:lnTo>
                  <a:pt x="7491" y="5410"/>
                </a:lnTo>
                <a:cubicBezTo>
                  <a:pt x="6720" y="5945"/>
                  <a:pt x="5784" y="6258"/>
                  <a:pt x="4774" y="6258"/>
                </a:cubicBezTo>
                <a:cubicBezTo>
                  <a:pt x="2137" y="6258"/>
                  <a:pt x="0" y="4120"/>
                  <a:pt x="0" y="1484"/>
                </a:cubicBezTo>
                <a:cubicBezTo>
                  <a:pt x="0" y="969"/>
                  <a:pt x="82" y="473"/>
                  <a:pt x="232" y="8"/>
                </a:cubicBezTo>
                <a:lnTo>
                  <a:pt x="235" y="0"/>
                </a:lnTo>
                <a:close/>
              </a:path>
            </a:pathLst>
          </a:custGeom>
          <a:ln w="9525" cap="flat" cmpd="sng" algn="ctr">
            <a:solidFill>
              <a:schemeClr val="accent1">
                <a:alpha val="50000"/>
              </a:schemeClr>
            </a:solidFill>
            <a:prstDash val="solid"/>
            <a:round/>
            <a:headEnd type="none" w="med" len="med"/>
            <a:tailEnd type="none" w="med" len="med"/>
          </a:ln>
        </p:spPr>
      </p:pic>
      <p:sp>
        <p:nvSpPr>
          <p:cNvPr id="30" name="任意多边形 29"/>
          <p:cNvSpPr/>
          <p:nvPr>
            <p:custDataLst>
              <p:tags r:id="rId4"/>
            </p:custDataLst>
          </p:nvPr>
        </p:nvSpPr>
        <p:spPr>
          <a:xfrm>
            <a:off x="10591165" y="5557520"/>
            <a:ext cx="1600835" cy="1300480"/>
          </a:xfrm>
          <a:custGeom>
            <a:avLst/>
            <a:gdLst/>
            <a:ahLst/>
            <a:cxnLst>
              <a:cxn ang="3">
                <a:pos x="hc" y="t"/>
              </a:cxn>
              <a:cxn ang="cd2">
                <a:pos x="l" y="vc"/>
              </a:cxn>
              <a:cxn ang="cd4">
                <a:pos x="hc" y="b"/>
              </a:cxn>
              <a:cxn ang="0">
                <a:pos x="r" y="vc"/>
              </a:cxn>
            </a:cxnLst>
            <a:rect l="l" t="t" r="r" b="b"/>
            <a:pathLst>
              <a:path w="1329" h="1080">
                <a:moveTo>
                  <a:pt x="1027" y="0"/>
                </a:moveTo>
                <a:cubicBezTo>
                  <a:pt x="1124" y="0"/>
                  <a:pt x="1218" y="14"/>
                  <a:pt x="1308" y="39"/>
                </a:cubicBezTo>
                <a:lnTo>
                  <a:pt x="1329" y="45"/>
                </a:lnTo>
                <a:lnTo>
                  <a:pt x="1329" y="1080"/>
                </a:lnTo>
                <a:lnTo>
                  <a:pt x="1" y="1080"/>
                </a:lnTo>
                <a:lnTo>
                  <a:pt x="1" y="1079"/>
                </a:lnTo>
                <a:cubicBezTo>
                  <a:pt x="0" y="1062"/>
                  <a:pt x="0" y="1044"/>
                  <a:pt x="0" y="1027"/>
                </a:cubicBezTo>
                <a:cubicBezTo>
                  <a:pt x="0" y="460"/>
                  <a:pt x="460" y="0"/>
                  <a:pt x="1027" y="0"/>
                </a:cubicBezTo>
                <a:close/>
              </a:path>
            </a:pathLst>
          </a:custGeom>
          <a:solidFill>
            <a:schemeClr val="accent1">
              <a:lumMod val="40000"/>
              <a:lumOff val="60000"/>
              <a:alpha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7" name="标题 36"/>
          <p:cNvSpPr>
            <a:spLocks noGrp="1"/>
          </p:cNvSpPr>
          <p:nvPr>
            <p:ph type="title"/>
            <p:custDataLst>
              <p:tags r:id="rId5"/>
            </p:custDataLst>
          </p:nvPr>
        </p:nvSpPr>
        <p:spPr>
          <a:xfrm>
            <a:off x="482600" y="294118"/>
            <a:ext cx="6055677" cy="1128167"/>
          </a:xfrm>
        </p:spPr>
        <p:txBody>
          <a:bodyPr lIns="0" tIns="0" rIns="0" bIns="0" anchor="b">
            <a:noAutofit/>
          </a:bodyPr>
          <a:lstStyle/>
          <a:p>
            <a:pPr algn="l"/>
            <a:r>
              <a:rPr lang="zh-CN" altLang="en-US" sz="3600" dirty="0">
                <a:latin typeface="+mj-ea"/>
                <a:sym typeface="+mn-ea"/>
              </a:rPr>
              <a:t>大模型应用与定制化服务</a:t>
            </a:r>
            <a:br>
              <a:rPr lang="zh-CN" altLang="en-US" sz="3600" dirty="0">
                <a:latin typeface="+mj-ea"/>
                <a:sym typeface="+mn-ea"/>
              </a:rPr>
            </a:br>
            <a:r>
              <a:rPr lang="en-US" altLang="zh-CN" sz="3600" dirty="0">
                <a:latin typeface="+mj-ea"/>
                <a:sym typeface="+mn-ea"/>
              </a:rPr>
              <a:t>——</a:t>
            </a:r>
            <a:r>
              <a:rPr lang="zh-CN" altLang="en-US" sz="3600" dirty="0">
                <a:latin typeface="+mj-ea"/>
              </a:rPr>
              <a:t>模型训练数据与算法优化</a:t>
            </a:r>
            <a:endParaRPr lang="zh-CN" altLang="en-US" sz="3600" dirty="0">
              <a:latin typeface="+mj-ea"/>
            </a:endParaRPr>
          </a:p>
        </p:txBody>
      </p:sp>
      <p:cxnSp>
        <p:nvCxnSpPr>
          <p:cNvPr id="13" name="直接连接符 12"/>
          <p:cNvCxnSpPr/>
          <p:nvPr>
            <p:custDataLst>
              <p:tags r:id="rId6"/>
            </p:custDataLst>
          </p:nvPr>
        </p:nvCxnSpPr>
        <p:spPr>
          <a:xfrm flipV="1">
            <a:off x="781050" y="2551747"/>
            <a:ext cx="0" cy="360000"/>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15" name="矩形 14"/>
          <p:cNvSpPr/>
          <p:nvPr>
            <p:custDataLst>
              <p:tags r:id="rId7"/>
            </p:custDataLst>
          </p:nvPr>
        </p:nvSpPr>
        <p:spPr>
          <a:xfrm>
            <a:off x="482600" y="2159952"/>
            <a:ext cx="595630" cy="360045"/>
          </a:xfrm>
          <a:prstGeom prst="rect">
            <a:avLst/>
          </a:prstGeom>
          <a:noFill/>
        </p:spPr>
        <p:txBody>
          <a:bodyPr wrap="square" rtlCol="0">
            <a:noAutofit/>
          </a:bodyPr>
          <a:lstStyle/>
          <a:p>
            <a:pPr algn="ctr">
              <a:spcBef>
                <a:spcPct val="0"/>
              </a:spcBef>
              <a:spcAft>
                <a:spcPct val="0"/>
              </a:spcAft>
            </a:pPr>
            <a:r>
              <a:rPr lang="en-US" altLang="zh-CN" sz="2400" b="1" dirty="0">
                <a:gradFill>
                  <a:gsLst>
                    <a:gs pos="15000">
                      <a:schemeClr val="accent1">
                        <a:lumMod val="60000"/>
                        <a:lumOff val="40000"/>
                      </a:schemeClr>
                    </a:gs>
                    <a:gs pos="100000">
                      <a:schemeClr val="accent1"/>
                    </a:gs>
                  </a:gsLst>
                  <a:lin ang="0" scaled="0"/>
                </a:gradFill>
                <a:latin typeface="+mn-ea"/>
                <a:cs typeface="+mn-ea"/>
              </a:rPr>
              <a:t>01</a:t>
            </a:r>
            <a:endParaRPr lang="zh-CN" altLang="en-US" sz="2400" b="1" dirty="0">
              <a:gradFill>
                <a:gsLst>
                  <a:gs pos="15000">
                    <a:schemeClr val="accent1">
                      <a:lumMod val="60000"/>
                      <a:lumOff val="40000"/>
                    </a:schemeClr>
                  </a:gs>
                  <a:gs pos="100000">
                    <a:schemeClr val="accent1"/>
                  </a:gs>
                </a:gsLst>
                <a:lin ang="0" scaled="0"/>
              </a:gradFill>
              <a:latin typeface="+mn-ea"/>
              <a:cs typeface="+mn-ea"/>
            </a:endParaRPr>
          </a:p>
        </p:txBody>
      </p:sp>
      <p:sp>
        <p:nvSpPr>
          <p:cNvPr id="16" name="矩形 15"/>
          <p:cNvSpPr/>
          <p:nvPr>
            <p:custDataLst>
              <p:tags r:id="rId8"/>
            </p:custDataLst>
          </p:nvPr>
        </p:nvSpPr>
        <p:spPr>
          <a:xfrm>
            <a:off x="1078230" y="2202824"/>
            <a:ext cx="5943600" cy="360045"/>
          </a:xfrm>
          <a:prstGeom prst="rect">
            <a:avLst/>
          </a:prstGeom>
          <a:noFill/>
        </p:spPr>
        <p:txBody>
          <a:bodyPr wrap="square" lIns="90170" tIns="46990" rIns="90170" bIns="46990" rtlCol="0" anchor="ctr" anchorCtr="0">
            <a:noAutofit/>
          </a:bodyPr>
          <a:lstStyle/>
          <a:p>
            <a:pPr>
              <a:spcBef>
                <a:spcPct val="0"/>
              </a:spcBef>
              <a:spcAft>
                <a:spcPct val="0"/>
              </a:spcAft>
            </a:pPr>
            <a:r>
              <a:rPr lang="zh-CN" altLang="en-US" sz="2400" b="1" dirty="0">
                <a:solidFill>
                  <a:schemeClr val="accent1"/>
                </a:solidFill>
                <a:latin typeface="Times New Roman" panose="02020603050405020304" charset="0"/>
                <a:ea typeface="汉仪粗宋简" panose="02010600000101010101" charset="-122"/>
                <a:cs typeface="+mn-ea"/>
              </a:rPr>
              <a:t>数据清洗与预处理</a:t>
            </a:r>
            <a:endParaRPr lang="zh-CN" altLang="en-US" sz="2400" b="1" dirty="0">
              <a:solidFill>
                <a:schemeClr val="accent1"/>
              </a:solidFill>
              <a:latin typeface="Times New Roman" panose="02020603050405020304" charset="0"/>
              <a:ea typeface="汉仪粗宋简" panose="02010600000101010101" charset="-122"/>
              <a:cs typeface="+mn-ea"/>
            </a:endParaRPr>
          </a:p>
        </p:txBody>
      </p:sp>
      <p:sp>
        <p:nvSpPr>
          <p:cNvPr id="17" name="矩形 16"/>
          <p:cNvSpPr/>
          <p:nvPr>
            <p:custDataLst>
              <p:tags r:id="rId9"/>
            </p:custDataLst>
          </p:nvPr>
        </p:nvSpPr>
        <p:spPr>
          <a:xfrm>
            <a:off x="1078229" y="2448365"/>
            <a:ext cx="8065767" cy="412750"/>
          </a:xfrm>
          <a:prstGeom prst="rect">
            <a:avLst/>
          </a:prstGeom>
          <a:ln>
            <a:noFill/>
            <a:prstDash val="sysDash"/>
          </a:ln>
        </p:spPr>
        <p:txBody>
          <a:bodyPr vert="horz" wrap="square" lIns="90170" tIns="46990" rIns="90170" bIns="46990" rtlCol="0" anchor="t" anchorCtr="0">
            <a:noAutofit/>
          </a:bodyPr>
          <a:lstStyle/>
          <a:p>
            <a:pPr>
              <a:lnSpc>
                <a:spcPct val="140000"/>
              </a:lnSpc>
              <a:spcBef>
                <a:spcPct val="0"/>
              </a:spcBef>
              <a:spcAft>
                <a:spcPct val="0"/>
              </a:spcAft>
            </a:pPr>
            <a:r>
              <a:rPr lang="zh-CN" altLang="en-US" sz="1600" b="1" spc="130" dirty="0">
                <a:ln>
                  <a:noFill/>
                  <a:prstDash val="sysDot"/>
                </a:ln>
                <a:solidFill>
                  <a:schemeClr val="tx1">
                    <a:lumMod val="85000"/>
                    <a:lumOff val="15000"/>
                  </a:schemeClr>
                </a:solidFill>
                <a:latin typeface="+mn-ea"/>
                <a:cs typeface="+mn-ea"/>
              </a:rPr>
              <a:t>在模型训练前，对数据进行清洗和预处理，以提高数据质量，确保算法的准确性。</a:t>
            </a:r>
            <a:endParaRPr lang="zh-CN" altLang="en-US" sz="1600" b="1" spc="130" dirty="0">
              <a:ln>
                <a:noFill/>
                <a:prstDash val="sysDot"/>
              </a:ln>
              <a:solidFill>
                <a:schemeClr val="tx1">
                  <a:lumMod val="85000"/>
                  <a:lumOff val="15000"/>
                </a:schemeClr>
              </a:solidFill>
              <a:latin typeface="+mn-ea"/>
              <a:cs typeface="+mn-ea"/>
            </a:endParaRPr>
          </a:p>
        </p:txBody>
      </p:sp>
      <p:sp>
        <p:nvSpPr>
          <p:cNvPr id="18" name="矩形 17"/>
          <p:cNvSpPr/>
          <p:nvPr>
            <p:custDataLst>
              <p:tags r:id="rId10"/>
            </p:custDataLst>
          </p:nvPr>
        </p:nvSpPr>
        <p:spPr>
          <a:xfrm>
            <a:off x="482600" y="2927032"/>
            <a:ext cx="595630" cy="360045"/>
          </a:xfrm>
          <a:prstGeom prst="rect">
            <a:avLst/>
          </a:prstGeom>
          <a:noFill/>
        </p:spPr>
        <p:txBody>
          <a:bodyPr wrap="square" rtlCol="0">
            <a:noAutofit/>
          </a:bodyPr>
          <a:lstStyle/>
          <a:p>
            <a:pPr algn="ctr">
              <a:spcBef>
                <a:spcPct val="0"/>
              </a:spcBef>
              <a:spcAft>
                <a:spcPct val="0"/>
              </a:spcAft>
            </a:pPr>
            <a:r>
              <a:rPr lang="en-US" altLang="zh-CN" sz="2400" b="1" dirty="0">
                <a:gradFill>
                  <a:gsLst>
                    <a:gs pos="15000">
                      <a:schemeClr val="accent1">
                        <a:lumMod val="60000"/>
                        <a:lumOff val="40000"/>
                      </a:schemeClr>
                    </a:gs>
                    <a:gs pos="100000">
                      <a:schemeClr val="accent1"/>
                    </a:gs>
                  </a:gsLst>
                  <a:lin ang="0" scaled="0"/>
                </a:gradFill>
                <a:latin typeface="+mn-ea"/>
                <a:cs typeface="+mn-ea"/>
              </a:rPr>
              <a:t>02</a:t>
            </a:r>
            <a:endParaRPr lang="zh-CN" altLang="en-US" sz="2400" b="1" dirty="0">
              <a:gradFill>
                <a:gsLst>
                  <a:gs pos="15000">
                    <a:schemeClr val="accent1">
                      <a:lumMod val="60000"/>
                      <a:lumOff val="40000"/>
                    </a:schemeClr>
                  </a:gs>
                  <a:gs pos="100000">
                    <a:schemeClr val="accent1"/>
                  </a:gs>
                </a:gsLst>
                <a:lin ang="0" scaled="0"/>
              </a:gradFill>
              <a:latin typeface="+mn-ea"/>
              <a:cs typeface="+mn-ea"/>
            </a:endParaRPr>
          </a:p>
        </p:txBody>
      </p:sp>
      <p:sp>
        <p:nvSpPr>
          <p:cNvPr id="20" name="矩形 19"/>
          <p:cNvSpPr/>
          <p:nvPr>
            <p:custDataLst>
              <p:tags r:id="rId11"/>
            </p:custDataLst>
          </p:nvPr>
        </p:nvSpPr>
        <p:spPr>
          <a:xfrm>
            <a:off x="1078230" y="2962920"/>
            <a:ext cx="5943600" cy="360045"/>
          </a:xfrm>
          <a:prstGeom prst="rect">
            <a:avLst/>
          </a:prstGeom>
          <a:noFill/>
        </p:spPr>
        <p:txBody>
          <a:bodyPr wrap="square" lIns="90170" tIns="46990" rIns="90170" bIns="46990" rtlCol="0" anchor="ctr" anchorCtr="0">
            <a:noAutofit/>
          </a:bodyPr>
          <a:lstStyle/>
          <a:p>
            <a:pPr>
              <a:spcBef>
                <a:spcPct val="0"/>
              </a:spcBef>
              <a:spcAft>
                <a:spcPct val="0"/>
              </a:spcAft>
            </a:pPr>
            <a:r>
              <a:rPr lang="zh-CN" altLang="en-US" sz="2400" b="1" dirty="0">
                <a:solidFill>
                  <a:schemeClr val="accent1"/>
                </a:solidFill>
                <a:latin typeface="Times New Roman" panose="02020603050405020304" charset="0"/>
                <a:ea typeface="汉仪粗宋简" panose="02010600000101010101" charset="-122"/>
                <a:cs typeface="+mn-ea"/>
              </a:rPr>
              <a:t>特征工程</a:t>
            </a:r>
            <a:endParaRPr lang="zh-CN" altLang="en-US" sz="2400" b="1" dirty="0">
              <a:solidFill>
                <a:schemeClr val="accent1"/>
              </a:solidFill>
              <a:latin typeface="Times New Roman" panose="02020603050405020304" charset="0"/>
              <a:ea typeface="汉仪粗宋简" panose="02010600000101010101" charset="-122"/>
              <a:cs typeface="+mn-ea"/>
            </a:endParaRPr>
          </a:p>
        </p:txBody>
      </p:sp>
      <p:sp>
        <p:nvSpPr>
          <p:cNvPr id="21" name="矩形 20"/>
          <p:cNvSpPr/>
          <p:nvPr>
            <p:custDataLst>
              <p:tags r:id="rId12"/>
            </p:custDataLst>
          </p:nvPr>
        </p:nvSpPr>
        <p:spPr>
          <a:xfrm>
            <a:off x="1078229" y="3210227"/>
            <a:ext cx="7342756" cy="412750"/>
          </a:xfrm>
          <a:prstGeom prst="rect">
            <a:avLst/>
          </a:prstGeom>
          <a:ln>
            <a:noFill/>
            <a:prstDash val="sysDash"/>
          </a:ln>
        </p:spPr>
        <p:txBody>
          <a:bodyPr vert="horz" wrap="square" lIns="90170" tIns="46990" rIns="90170" bIns="46990" rtlCol="0" anchor="t" anchorCtr="0">
            <a:noAutofit/>
          </a:bodyPr>
          <a:lstStyle/>
          <a:p>
            <a:pPr>
              <a:lnSpc>
                <a:spcPct val="140000"/>
              </a:lnSpc>
              <a:spcBef>
                <a:spcPct val="0"/>
              </a:spcBef>
              <a:spcAft>
                <a:spcPct val="0"/>
              </a:spcAft>
            </a:pPr>
            <a:r>
              <a:rPr lang="zh-CN" altLang="en-US" sz="1600" b="1" spc="130" dirty="0">
                <a:ln>
                  <a:noFill/>
                  <a:prstDash val="sysDot"/>
                </a:ln>
                <a:solidFill>
                  <a:schemeClr val="tx1">
                    <a:lumMod val="85000"/>
                    <a:lumOff val="15000"/>
                  </a:schemeClr>
                </a:solidFill>
                <a:latin typeface="+mn-ea"/>
                <a:cs typeface="+mn-ea"/>
              </a:rPr>
              <a:t>通过特征选择和特征构造，优化模型输入，提升算法性能和预测准确性。</a:t>
            </a:r>
            <a:endParaRPr lang="zh-CN" altLang="en-US" sz="1600" b="1" spc="130" dirty="0">
              <a:ln>
                <a:noFill/>
                <a:prstDash val="sysDot"/>
              </a:ln>
              <a:solidFill>
                <a:schemeClr val="tx1">
                  <a:lumMod val="85000"/>
                  <a:lumOff val="15000"/>
                </a:schemeClr>
              </a:solidFill>
              <a:latin typeface="+mn-ea"/>
              <a:cs typeface="+mn-ea"/>
            </a:endParaRPr>
          </a:p>
        </p:txBody>
      </p:sp>
      <p:sp>
        <p:nvSpPr>
          <p:cNvPr id="22" name="矩形 21"/>
          <p:cNvSpPr/>
          <p:nvPr>
            <p:custDataLst>
              <p:tags r:id="rId13"/>
            </p:custDataLst>
          </p:nvPr>
        </p:nvSpPr>
        <p:spPr>
          <a:xfrm>
            <a:off x="482600" y="3693477"/>
            <a:ext cx="595630" cy="360045"/>
          </a:xfrm>
          <a:prstGeom prst="rect">
            <a:avLst/>
          </a:prstGeom>
          <a:noFill/>
        </p:spPr>
        <p:txBody>
          <a:bodyPr wrap="square" rtlCol="0">
            <a:noAutofit/>
          </a:bodyPr>
          <a:lstStyle/>
          <a:p>
            <a:pPr algn="ctr">
              <a:spcBef>
                <a:spcPct val="0"/>
              </a:spcBef>
              <a:spcAft>
                <a:spcPct val="0"/>
              </a:spcAft>
            </a:pPr>
            <a:r>
              <a:rPr lang="en-US" altLang="zh-CN" sz="2400" b="1" dirty="0">
                <a:gradFill>
                  <a:gsLst>
                    <a:gs pos="15000">
                      <a:schemeClr val="accent1">
                        <a:lumMod val="60000"/>
                        <a:lumOff val="40000"/>
                      </a:schemeClr>
                    </a:gs>
                    <a:gs pos="100000">
                      <a:schemeClr val="accent1"/>
                    </a:gs>
                  </a:gsLst>
                  <a:lin ang="0" scaled="0"/>
                </a:gradFill>
                <a:latin typeface="+mn-ea"/>
                <a:cs typeface="+mn-ea"/>
              </a:rPr>
              <a:t>03</a:t>
            </a:r>
            <a:endParaRPr lang="zh-CN" altLang="en-US" sz="2400" b="1" dirty="0">
              <a:gradFill>
                <a:gsLst>
                  <a:gs pos="15000">
                    <a:schemeClr val="accent1">
                      <a:lumMod val="60000"/>
                      <a:lumOff val="40000"/>
                    </a:schemeClr>
                  </a:gs>
                  <a:gs pos="100000">
                    <a:schemeClr val="accent1"/>
                  </a:gs>
                </a:gsLst>
                <a:lin ang="0" scaled="0"/>
              </a:gradFill>
              <a:latin typeface="+mn-ea"/>
              <a:cs typeface="+mn-ea"/>
            </a:endParaRPr>
          </a:p>
        </p:txBody>
      </p:sp>
      <p:sp>
        <p:nvSpPr>
          <p:cNvPr id="29" name="矩形 28"/>
          <p:cNvSpPr/>
          <p:nvPr>
            <p:custDataLst>
              <p:tags r:id="rId14"/>
            </p:custDataLst>
          </p:nvPr>
        </p:nvSpPr>
        <p:spPr>
          <a:xfrm>
            <a:off x="1078230" y="3741739"/>
            <a:ext cx="5943600" cy="360045"/>
          </a:xfrm>
          <a:prstGeom prst="rect">
            <a:avLst/>
          </a:prstGeom>
          <a:noFill/>
        </p:spPr>
        <p:txBody>
          <a:bodyPr wrap="square" lIns="90170" tIns="46990" rIns="90170" bIns="46990" rtlCol="0" anchor="ctr" anchorCtr="0">
            <a:noAutofit/>
          </a:bodyPr>
          <a:lstStyle/>
          <a:p>
            <a:pPr>
              <a:spcBef>
                <a:spcPct val="0"/>
              </a:spcBef>
              <a:spcAft>
                <a:spcPct val="0"/>
              </a:spcAft>
            </a:pPr>
            <a:r>
              <a:rPr lang="zh-CN" altLang="en-US" sz="2400" b="1" dirty="0">
                <a:solidFill>
                  <a:schemeClr val="accent1"/>
                </a:solidFill>
                <a:latin typeface="Times New Roman" panose="02020603050405020304" charset="0"/>
                <a:ea typeface="汉仪粗宋简" panose="02010600000101010101" charset="-122"/>
                <a:cs typeface="+mn-ea"/>
              </a:rPr>
              <a:t>模型调参</a:t>
            </a:r>
            <a:endParaRPr lang="zh-CN" altLang="en-US" sz="2400" b="1" dirty="0">
              <a:solidFill>
                <a:schemeClr val="accent1"/>
              </a:solidFill>
              <a:latin typeface="Times New Roman" panose="02020603050405020304" charset="0"/>
              <a:ea typeface="汉仪粗宋简" panose="02010600000101010101" charset="-122"/>
              <a:cs typeface="+mn-ea"/>
            </a:endParaRPr>
          </a:p>
        </p:txBody>
      </p:sp>
      <p:sp>
        <p:nvSpPr>
          <p:cNvPr id="19" name="矩形 18"/>
          <p:cNvSpPr/>
          <p:nvPr>
            <p:custDataLst>
              <p:tags r:id="rId15"/>
            </p:custDataLst>
          </p:nvPr>
        </p:nvSpPr>
        <p:spPr>
          <a:xfrm>
            <a:off x="1078229" y="4000575"/>
            <a:ext cx="7172635" cy="412750"/>
          </a:xfrm>
          <a:prstGeom prst="rect">
            <a:avLst/>
          </a:prstGeom>
          <a:ln>
            <a:noFill/>
            <a:prstDash val="sysDash"/>
          </a:ln>
        </p:spPr>
        <p:txBody>
          <a:bodyPr vert="horz" wrap="square" lIns="90170" tIns="46990" rIns="90170" bIns="46990" rtlCol="0" anchor="t" anchorCtr="0">
            <a:noAutofit/>
          </a:bodyPr>
          <a:lstStyle/>
          <a:p>
            <a:pPr>
              <a:lnSpc>
                <a:spcPct val="140000"/>
              </a:lnSpc>
              <a:spcBef>
                <a:spcPct val="0"/>
              </a:spcBef>
              <a:spcAft>
                <a:spcPct val="0"/>
              </a:spcAft>
            </a:pPr>
            <a:r>
              <a:rPr lang="zh-CN" altLang="en-US" sz="1600" b="1" dirty="0">
                <a:ln>
                  <a:noFill/>
                  <a:prstDash val="sysDot"/>
                </a:ln>
                <a:solidFill>
                  <a:schemeClr val="tx1">
                    <a:lumMod val="85000"/>
                    <a:lumOff val="15000"/>
                  </a:schemeClr>
                </a:solidFill>
                <a:latin typeface="+mn-ea"/>
                <a:cs typeface="+mn-ea"/>
              </a:rPr>
              <a:t>调整算法参数，如学习率、迭代次数等，以达到最佳的模型性能和泛化能力。</a:t>
            </a:r>
            <a:endParaRPr lang="zh-CN" altLang="en-US" sz="1600" b="1" dirty="0">
              <a:ln>
                <a:noFill/>
                <a:prstDash val="sysDot"/>
              </a:ln>
              <a:solidFill>
                <a:schemeClr val="tx1">
                  <a:lumMod val="85000"/>
                  <a:lumOff val="15000"/>
                </a:schemeClr>
              </a:solidFill>
              <a:latin typeface="+mn-ea"/>
              <a:cs typeface="+mn-ea"/>
            </a:endParaRPr>
          </a:p>
        </p:txBody>
      </p:sp>
      <p:sp>
        <p:nvSpPr>
          <p:cNvPr id="31" name="矩形 30"/>
          <p:cNvSpPr/>
          <p:nvPr>
            <p:custDataLst>
              <p:tags r:id="rId16"/>
            </p:custDataLst>
          </p:nvPr>
        </p:nvSpPr>
        <p:spPr>
          <a:xfrm>
            <a:off x="482600" y="4453573"/>
            <a:ext cx="595630" cy="360045"/>
          </a:xfrm>
          <a:prstGeom prst="rect">
            <a:avLst/>
          </a:prstGeom>
          <a:noFill/>
        </p:spPr>
        <p:txBody>
          <a:bodyPr wrap="square" rtlCol="0">
            <a:noAutofit/>
          </a:bodyPr>
          <a:lstStyle/>
          <a:p>
            <a:pPr algn="ctr">
              <a:spcBef>
                <a:spcPct val="0"/>
              </a:spcBef>
              <a:spcAft>
                <a:spcPct val="0"/>
              </a:spcAft>
            </a:pPr>
            <a:r>
              <a:rPr lang="en-US" altLang="zh-CN" sz="2400" b="1" dirty="0">
                <a:gradFill>
                  <a:gsLst>
                    <a:gs pos="15000">
                      <a:schemeClr val="accent1">
                        <a:lumMod val="60000"/>
                        <a:lumOff val="40000"/>
                      </a:schemeClr>
                    </a:gs>
                    <a:gs pos="100000">
                      <a:schemeClr val="accent1"/>
                    </a:gs>
                  </a:gsLst>
                  <a:lin ang="0" scaled="0"/>
                </a:gradFill>
                <a:latin typeface="+mn-ea"/>
                <a:cs typeface="+mn-ea"/>
              </a:rPr>
              <a:t>04</a:t>
            </a:r>
            <a:endParaRPr lang="zh-CN" altLang="en-US" sz="2400" b="1" dirty="0">
              <a:gradFill>
                <a:gsLst>
                  <a:gs pos="15000">
                    <a:schemeClr val="accent1">
                      <a:lumMod val="60000"/>
                      <a:lumOff val="40000"/>
                    </a:schemeClr>
                  </a:gs>
                  <a:gs pos="100000">
                    <a:schemeClr val="accent1"/>
                  </a:gs>
                </a:gsLst>
                <a:lin ang="0" scaled="0"/>
              </a:gradFill>
              <a:latin typeface="+mn-ea"/>
              <a:cs typeface="+mn-ea"/>
            </a:endParaRPr>
          </a:p>
        </p:txBody>
      </p:sp>
      <p:sp>
        <p:nvSpPr>
          <p:cNvPr id="32" name="矩形 31"/>
          <p:cNvSpPr/>
          <p:nvPr>
            <p:custDataLst>
              <p:tags r:id="rId17"/>
            </p:custDataLst>
          </p:nvPr>
        </p:nvSpPr>
        <p:spPr>
          <a:xfrm>
            <a:off x="1078230" y="4497388"/>
            <a:ext cx="5943600" cy="360045"/>
          </a:xfrm>
          <a:prstGeom prst="rect">
            <a:avLst/>
          </a:prstGeom>
          <a:noFill/>
        </p:spPr>
        <p:txBody>
          <a:bodyPr wrap="square" lIns="90170" tIns="46990" rIns="90170" bIns="46990" rtlCol="0" anchor="ctr" anchorCtr="0">
            <a:noAutofit/>
          </a:bodyPr>
          <a:lstStyle/>
          <a:p>
            <a:pPr>
              <a:spcBef>
                <a:spcPct val="0"/>
              </a:spcBef>
              <a:spcAft>
                <a:spcPct val="0"/>
              </a:spcAft>
            </a:pPr>
            <a:r>
              <a:rPr lang="zh-CN" altLang="en-US" sz="2400" b="1" dirty="0">
                <a:solidFill>
                  <a:schemeClr val="accent1"/>
                </a:solidFill>
                <a:latin typeface="Times New Roman" panose="02020603050405020304" charset="0"/>
                <a:ea typeface="汉仪粗宋简" panose="02010600000101010101" charset="-122"/>
                <a:cs typeface="+mn-ea"/>
              </a:rPr>
              <a:t>交叉验证</a:t>
            </a:r>
            <a:endParaRPr lang="zh-CN" altLang="en-US" sz="2400" b="1" dirty="0">
              <a:solidFill>
                <a:schemeClr val="accent1"/>
              </a:solidFill>
              <a:latin typeface="Times New Roman" panose="02020603050405020304" charset="0"/>
              <a:ea typeface="汉仪粗宋简" panose="02010600000101010101" charset="-122"/>
              <a:cs typeface="+mn-ea"/>
            </a:endParaRPr>
          </a:p>
        </p:txBody>
      </p:sp>
      <p:sp>
        <p:nvSpPr>
          <p:cNvPr id="33" name="矩形 32"/>
          <p:cNvSpPr/>
          <p:nvPr>
            <p:custDataLst>
              <p:tags r:id="rId18"/>
            </p:custDataLst>
          </p:nvPr>
        </p:nvSpPr>
        <p:spPr>
          <a:xfrm>
            <a:off x="1078229" y="4777277"/>
            <a:ext cx="6910365" cy="412750"/>
          </a:xfrm>
          <a:prstGeom prst="rect">
            <a:avLst/>
          </a:prstGeom>
          <a:ln>
            <a:noFill/>
            <a:prstDash val="sysDash"/>
          </a:ln>
        </p:spPr>
        <p:txBody>
          <a:bodyPr vert="horz" wrap="square" lIns="90170" tIns="46990" rIns="90170" bIns="46990" rtlCol="0" anchor="t" anchorCtr="0">
            <a:noAutofit/>
          </a:bodyPr>
          <a:lstStyle/>
          <a:p>
            <a:pPr>
              <a:lnSpc>
                <a:spcPct val="140000"/>
              </a:lnSpc>
              <a:spcBef>
                <a:spcPct val="0"/>
              </a:spcBef>
              <a:spcAft>
                <a:spcPct val="0"/>
              </a:spcAft>
            </a:pPr>
            <a:r>
              <a:rPr lang="zh-CN" altLang="en-US" sz="1600" b="1" spc="130" dirty="0">
                <a:ln>
                  <a:noFill/>
                  <a:prstDash val="sysDot"/>
                </a:ln>
                <a:solidFill>
                  <a:schemeClr val="tx1">
                    <a:lumMod val="85000"/>
                    <a:lumOff val="15000"/>
                  </a:schemeClr>
                </a:solidFill>
                <a:latin typeface="+mn-ea"/>
                <a:cs typeface="+mn-ea"/>
              </a:rPr>
              <a:t>使用交叉验证方法评估模型的稳定性和泛化能力，减少过拟合的风险。</a:t>
            </a:r>
            <a:endParaRPr lang="zh-CN" altLang="en-US" sz="1600" b="1" spc="130" dirty="0">
              <a:ln>
                <a:noFill/>
                <a:prstDash val="sysDot"/>
              </a:ln>
              <a:solidFill>
                <a:schemeClr val="tx1">
                  <a:lumMod val="85000"/>
                  <a:lumOff val="15000"/>
                </a:schemeClr>
              </a:solidFill>
              <a:latin typeface="+mn-ea"/>
              <a:cs typeface="+mn-ea"/>
            </a:endParaRPr>
          </a:p>
        </p:txBody>
      </p:sp>
      <p:sp>
        <p:nvSpPr>
          <p:cNvPr id="34" name="矩形 33"/>
          <p:cNvSpPr/>
          <p:nvPr>
            <p:custDataLst>
              <p:tags r:id="rId19"/>
            </p:custDataLst>
          </p:nvPr>
        </p:nvSpPr>
        <p:spPr>
          <a:xfrm>
            <a:off x="482600" y="5226368"/>
            <a:ext cx="595630" cy="360045"/>
          </a:xfrm>
          <a:prstGeom prst="rect">
            <a:avLst/>
          </a:prstGeom>
          <a:noFill/>
        </p:spPr>
        <p:txBody>
          <a:bodyPr wrap="square" rtlCol="0">
            <a:noAutofit/>
          </a:bodyPr>
          <a:lstStyle/>
          <a:p>
            <a:pPr algn="ctr">
              <a:spcBef>
                <a:spcPct val="0"/>
              </a:spcBef>
              <a:spcAft>
                <a:spcPct val="0"/>
              </a:spcAft>
            </a:pPr>
            <a:r>
              <a:rPr lang="en-US" altLang="zh-CN" sz="2400" b="1" dirty="0">
                <a:gradFill>
                  <a:gsLst>
                    <a:gs pos="15000">
                      <a:schemeClr val="accent1">
                        <a:lumMod val="60000"/>
                        <a:lumOff val="40000"/>
                      </a:schemeClr>
                    </a:gs>
                    <a:gs pos="100000">
                      <a:schemeClr val="accent1"/>
                    </a:gs>
                  </a:gsLst>
                  <a:lin ang="0" scaled="0"/>
                </a:gradFill>
                <a:latin typeface="+mn-ea"/>
                <a:cs typeface="+mn-ea"/>
              </a:rPr>
              <a:t>05</a:t>
            </a:r>
            <a:endParaRPr lang="zh-CN" altLang="en-US" sz="2400" b="1" dirty="0">
              <a:gradFill>
                <a:gsLst>
                  <a:gs pos="15000">
                    <a:schemeClr val="accent1">
                      <a:lumMod val="60000"/>
                      <a:lumOff val="40000"/>
                    </a:schemeClr>
                  </a:gs>
                  <a:gs pos="100000">
                    <a:schemeClr val="accent1"/>
                  </a:gs>
                </a:gsLst>
                <a:lin ang="0" scaled="0"/>
              </a:gradFill>
              <a:latin typeface="+mn-ea"/>
              <a:cs typeface="+mn-ea"/>
            </a:endParaRPr>
          </a:p>
        </p:txBody>
      </p:sp>
      <p:sp>
        <p:nvSpPr>
          <p:cNvPr id="35" name="矩形 34"/>
          <p:cNvSpPr/>
          <p:nvPr>
            <p:custDataLst>
              <p:tags r:id="rId20"/>
            </p:custDataLst>
          </p:nvPr>
        </p:nvSpPr>
        <p:spPr>
          <a:xfrm>
            <a:off x="1078230" y="5270524"/>
            <a:ext cx="5943600" cy="360045"/>
          </a:xfrm>
          <a:prstGeom prst="rect">
            <a:avLst/>
          </a:prstGeom>
          <a:noFill/>
        </p:spPr>
        <p:txBody>
          <a:bodyPr wrap="square" lIns="90170" tIns="46990" rIns="90170" bIns="46990" rtlCol="0" anchor="ctr" anchorCtr="0">
            <a:noAutofit/>
          </a:bodyPr>
          <a:lstStyle/>
          <a:p>
            <a:pPr>
              <a:spcBef>
                <a:spcPct val="0"/>
              </a:spcBef>
              <a:spcAft>
                <a:spcPct val="0"/>
              </a:spcAft>
            </a:pPr>
            <a:r>
              <a:rPr lang="zh-CN" altLang="en-US" sz="2400" b="1" dirty="0">
                <a:solidFill>
                  <a:schemeClr val="accent1"/>
                </a:solidFill>
                <a:latin typeface="Times New Roman" panose="02020603050405020304" charset="0"/>
                <a:ea typeface="汉仪粗宋简" panose="02010600000101010101" charset="-122"/>
                <a:cs typeface="+mn-ea"/>
              </a:rPr>
              <a:t>集成学习</a:t>
            </a:r>
            <a:endParaRPr lang="zh-CN" altLang="en-US" sz="2400" b="1" dirty="0">
              <a:solidFill>
                <a:schemeClr val="accent1"/>
              </a:solidFill>
              <a:latin typeface="Times New Roman" panose="02020603050405020304" charset="0"/>
              <a:ea typeface="汉仪粗宋简" panose="02010600000101010101" charset="-122"/>
              <a:cs typeface="+mn-ea"/>
            </a:endParaRPr>
          </a:p>
        </p:txBody>
      </p:sp>
      <p:sp>
        <p:nvSpPr>
          <p:cNvPr id="36" name="矩形 35"/>
          <p:cNvSpPr/>
          <p:nvPr>
            <p:custDataLst>
              <p:tags r:id="rId21"/>
            </p:custDataLst>
          </p:nvPr>
        </p:nvSpPr>
        <p:spPr>
          <a:xfrm>
            <a:off x="1078229" y="5557886"/>
            <a:ext cx="8597398" cy="412750"/>
          </a:xfrm>
          <a:prstGeom prst="rect">
            <a:avLst/>
          </a:prstGeom>
          <a:ln>
            <a:noFill/>
            <a:prstDash val="sysDash"/>
          </a:ln>
        </p:spPr>
        <p:txBody>
          <a:bodyPr vert="horz" wrap="square" lIns="90170" tIns="46990" rIns="90170" bIns="46990" rtlCol="0" anchor="t" anchorCtr="0">
            <a:noAutofit/>
          </a:bodyPr>
          <a:lstStyle/>
          <a:p>
            <a:pPr>
              <a:lnSpc>
                <a:spcPct val="140000"/>
              </a:lnSpc>
              <a:spcBef>
                <a:spcPct val="0"/>
              </a:spcBef>
              <a:spcAft>
                <a:spcPct val="0"/>
              </a:spcAft>
            </a:pPr>
            <a:r>
              <a:rPr lang="zh-CN" altLang="en-US" sz="1600" b="1" spc="130" dirty="0">
                <a:ln>
                  <a:noFill/>
                  <a:prstDash val="sysDot"/>
                </a:ln>
                <a:solidFill>
                  <a:schemeClr val="tx1">
                    <a:lumMod val="85000"/>
                    <a:lumOff val="15000"/>
                  </a:schemeClr>
                </a:solidFill>
                <a:latin typeface="+mn-ea"/>
                <a:cs typeface="+mn-ea"/>
              </a:rPr>
              <a:t>结合多个模型的预测结果，通过投票或平均等方式提高整体模型的准确性和鲁棒性。</a:t>
            </a:r>
            <a:endParaRPr lang="zh-CN" altLang="en-US" sz="1600" b="1" spc="130" dirty="0">
              <a:ln>
                <a:noFill/>
                <a:prstDash val="sysDot"/>
              </a:ln>
              <a:solidFill>
                <a:schemeClr val="tx1">
                  <a:lumMod val="85000"/>
                  <a:lumOff val="15000"/>
                </a:schemeClr>
              </a:solidFill>
              <a:latin typeface="+mn-ea"/>
              <a:cs typeface="+mn-ea"/>
            </a:endParaRPr>
          </a:p>
        </p:txBody>
      </p:sp>
      <p:cxnSp>
        <p:nvCxnSpPr>
          <p:cNvPr id="26" name="直接连接符 25"/>
          <p:cNvCxnSpPr/>
          <p:nvPr>
            <p:custDataLst>
              <p:tags r:id="rId22"/>
            </p:custDataLst>
          </p:nvPr>
        </p:nvCxnSpPr>
        <p:spPr>
          <a:xfrm flipV="1">
            <a:off x="781050" y="3287077"/>
            <a:ext cx="0" cy="360000"/>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27" name="直接连接符 26"/>
          <p:cNvCxnSpPr/>
          <p:nvPr>
            <p:custDataLst>
              <p:tags r:id="rId23"/>
            </p:custDataLst>
          </p:nvPr>
        </p:nvCxnSpPr>
        <p:spPr>
          <a:xfrm flipV="1">
            <a:off x="781050" y="4054157"/>
            <a:ext cx="0" cy="360000"/>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28" name="直接连接符 27"/>
          <p:cNvCxnSpPr/>
          <p:nvPr>
            <p:custDataLst>
              <p:tags r:id="rId24"/>
            </p:custDataLst>
          </p:nvPr>
        </p:nvCxnSpPr>
        <p:spPr>
          <a:xfrm flipV="1">
            <a:off x="781050" y="4816158"/>
            <a:ext cx="0" cy="360000"/>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Tree>
    <p:custDataLst>
      <p:tags r:id="rId25"/>
    </p:custData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152537" y="204079"/>
            <a:ext cx="10815108" cy="929232"/>
          </a:xfrm>
        </p:spPr>
        <p:txBody>
          <a:bodyPr anchor="ctr">
            <a:normAutofit/>
          </a:bodyPr>
          <a:lstStyle/>
          <a:p>
            <a:r>
              <a:rPr lang="zh-CN" altLang="en-US" sz="3600" dirty="0">
                <a:latin typeface="+mj-ea"/>
                <a:sym typeface="+mn-ea"/>
              </a:rPr>
              <a:t>大模型应用与定制化服务</a:t>
            </a:r>
            <a:r>
              <a:rPr lang="en-US" altLang="zh-CN" sz="3600" dirty="0">
                <a:latin typeface="+mj-ea"/>
                <a:sym typeface="+mn-ea"/>
              </a:rPr>
              <a:t>——</a:t>
            </a:r>
            <a:r>
              <a:rPr lang="zh-CN" altLang="en-US" sz="3600" dirty="0">
                <a:latin typeface="+mj-ea"/>
              </a:rPr>
              <a:t>针对性生成决策建议</a:t>
            </a:r>
            <a:endParaRPr lang="zh-CN" altLang="en-US" sz="3600" dirty="0">
              <a:latin typeface="+mj-ea"/>
            </a:endParaRPr>
          </a:p>
        </p:txBody>
      </p:sp>
      <p:pic>
        <p:nvPicPr>
          <p:cNvPr id="31" name="图片 30" descr="/data/temp/14d6713d-c862-11ef-898e-ce87b265245b.jpg14d6713d-c862-11ef-898e-ce87b265245b"/>
          <p:cNvPicPr>
            <a:picLocks noChangeAspect="1"/>
          </p:cNvPicPr>
          <p:nvPr>
            <p:custDataLst>
              <p:tags r:id="rId2"/>
            </p:custDataLst>
          </p:nvPr>
        </p:nvPicPr>
        <p:blipFill rotWithShape="1">
          <a:blip r:embed="rId3"/>
          <a:srcRect/>
          <a:stretch>
            <a:fillRect/>
          </a:stretch>
        </p:blipFill>
        <p:spPr>
          <a:xfrm>
            <a:off x="4596697" y="1288123"/>
            <a:ext cx="2495152" cy="2596462"/>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29" name="图片 28" descr="/data/temp/14d67184-c862-11ef-898e-ce87b265245b.jpg14d67184-c862-11ef-898e-ce87b265245b"/>
          <p:cNvPicPr>
            <a:picLocks noChangeAspect="1"/>
          </p:cNvPicPr>
          <p:nvPr>
            <p:custDataLst>
              <p:tags r:id="rId4"/>
            </p:custDataLst>
          </p:nvPr>
        </p:nvPicPr>
        <p:blipFill rotWithShape="1">
          <a:blip r:embed="rId5"/>
          <a:srcRect/>
          <a:stretch>
            <a:fillRect/>
          </a:stretch>
        </p:blipFill>
        <p:spPr>
          <a:xfrm>
            <a:off x="1665124" y="1288123"/>
            <a:ext cx="2494281" cy="2596462"/>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25" name="图片 24" descr="/data/temp/14d670af-c862-11ef-898e-ce87b265245b.jpg14d670af-c862-11ef-898e-ce87b265245b"/>
          <p:cNvPicPr>
            <a:picLocks noChangeAspect="1"/>
          </p:cNvPicPr>
          <p:nvPr>
            <p:custDataLst>
              <p:tags r:id="rId6"/>
            </p:custDataLst>
          </p:nvPr>
        </p:nvPicPr>
        <p:blipFill rotWithShape="1">
          <a:blip r:embed="rId7"/>
          <a:srcRect/>
          <a:stretch>
            <a:fillRect/>
          </a:stretch>
        </p:blipFill>
        <p:spPr>
          <a:xfrm>
            <a:off x="7530176" y="1294474"/>
            <a:ext cx="2495152" cy="2590642"/>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sp>
        <p:nvSpPr>
          <p:cNvPr id="5" name="Rectangle 41757_#color-886&amp;3357"/>
          <p:cNvSpPr/>
          <p:nvPr>
            <p:custDataLst>
              <p:tags r:id="rId8"/>
            </p:custDataLst>
          </p:nvPr>
        </p:nvSpPr>
        <p:spPr>
          <a:xfrm>
            <a:off x="1996006" y="3260711"/>
            <a:ext cx="2429267" cy="2944910"/>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6" name="矩形 5"/>
          <p:cNvSpPr/>
          <p:nvPr>
            <p:custDataLst>
              <p:tags r:id="rId9"/>
            </p:custDataLst>
          </p:nvPr>
        </p:nvSpPr>
        <p:spPr>
          <a:xfrm>
            <a:off x="2222733" y="3434602"/>
            <a:ext cx="1982750" cy="461710"/>
          </a:xfrm>
          <a:prstGeom prst="rect">
            <a:avLst/>
          </a:prstGeom>
          <a:noFill/>
        </p:spPr>
        <p:txBody>
          <a:bodyPr wrap="none" lIns="0" tIns="0" rIns="0" bIns="0" rtlCol="0" anchor="ctr" anchorCtr="0">
            <a:noAutofit/>
          </a:bodyPr>
          <a:lstStyle/>
          <a:p>
            <a:pPr>
              <a:spcBef>
                <a:spcPct val="0"/>
              </a:spcBef>
              <a:spcAft>
                <a:spcPct val="0"/>
              </a:spcAft>
            </a:pPr>
            <a:r>
              <a:rPr lang="en-US" altLang="zh-CN" sz="3000" b="1" dirty="0">
                <a:solidFill>
                  <a:schemeClr val="accent1"/>
                </a:solidFill>
                <a:latin typeface="+mn-ea"/>
                <a:cs typeface="+mn-ea"/>
              </a:rPr>
              <a:t>01</a:t>
            </a:r>
            <a:endParaRPr lang="zh-CN" altLang="en-US" sz="3000" b="1" dirty="0">
              <a:solidFill>
                <a:schemeClr val="accent1"/>
              </a:solidFill>
              <a:latin typeface="+mn-ea"/>
              <a:cs typeface="+mn-ea"/>
            </a:endParaRPr>
          </a:p>
        </p:txBody>
      </p:sp>
      <p:sp>
        <p:nvSpPr>
          <p:cNvPr id="7" name="矩形 6"/>
          <p:cNvSpPr/>
          <p:nvPr>
            <p:custDataLst>
              <p:tags r:id="rId10"/>
            </p:custDataLst>
          </p:nvPr>
        </p:nvSpPr>
        <p:spPr>
          <a:xfrm>
            <a:off x="2222733" y="4723767"/>
            <a:ext cx="1982750" cy="1357821"/>
          </a:xfrm>
          <a:prstGeom prst="rect">
            <a:avLst/>
          </a:prstGeom>
          <a:noFill/>
        </p:spPr>
        <p:txBody>
          <a:bodyPr wrap="square" lIns="0" tIns="0" rIns="0" bIns="0" rtlCol="0" anchor="t">
            <a:noAutofit/>
          </a:bodyPr>
          <a:lstStyle/>
          <a:p>
            <a:pPr algn="just">
              <a:lnSpc>
                <a:spcPct val="150000"/>
              </a:lnSpc>
              <a:spcBef>
                <a:spcPct val="0"/>
              </a:spcBef>
              <a:spcAft>
                <a:spcPct val="0"/>
              </a:spcAft>
            </a:pPr>
            <a:r>
              <a:rPr lang="zh-CN" altLang="en-US" sz="1400" b="1" spc="130" dirty="0">
                <a:solidFill>
                  <a:schemeClr val="dk1">
                    <a:lumMod val="85000"/>
                    <a:lumOff val="15000"/>
                  </a:schemeClr>
                </a:solidFill>
                <a:latin typeface="Times New Roman" panose="02020603050405020304" charset="0"/>
                <a:ea typeface="汉仪粗仿宋简" panose="00020600040101010101" charset="-122"/>
                <a:cs typeface="+mn-ea"/>
              </a:rPr>
              <a:t>利用大数据分析，模型可以提供基于实时数据的决策建议，如市场趋势预测。</a:t>
            </a:r>
            <a:endParaRPr lang="zh-CN" altLang="en-US" sz="1400" b="1" spc="130" dirty="0">
              <a:solidFill>
                <a:schemeClr val="dk1">
                  <a:lumMod val="85000"/>
                  <a:lumOff val="15000"/>
                </a:schemeClr>
              </a:solidFill>
              <a:latin typeface="Times New Roman" panose="02020603050405020304" charset="0"/>
              <a:ea typeface="汉仪粗仿宋简" panose="00020600040101010101" charset="-122"/>
              <a:cs typeface="+mn-ea"/>
            </a:endParaRPr>
          </a:p>
        </p:txBody>
      </p:sp>
      <p:sp>
        <p:nvSpPr>
          <p:cNvPr id="8" name="矩形 7"/>
          <p:cNvSpPr/>
          <p:nvPr>
            <p:custDataLst>
              <p:tags r:id="rId11"/>
            </p:custDataLst>
          </p:nvPr>
        </p:nvSpPr>
        <p:spPr>
          <a:xfrm>
            <a:off x="2222963" y="4027319"/>
            <a:ext cx="1982750" cy="541986"/>
          </a:xfrm>
          <a:prstGeom prst="rect">
            <a:avLst/>
          </a:prstGeom>
          <a:noFill/>
        </p:spPr>
        <p:txBody>
          <a:bodyPr wrap="square" lIns="0" tIns="0" rIns="0" bIns="0" rtlCol="0" anchor="ctr">
            <a:noAutofit/>
          </a:bodyPr>
          <a:lstStyle/>
          <a:p>
            <a:pPr>
              <a:spcBef>
                <a:spcPct val="0"/>
              </a:spcBef>
              <a:spcAft>
                <a:spcPct val="0"/>
              </a:spcAft>
            </a:pPr>
            <a:r>
              <a:rPr lang="zh-CN" altLang="en-US" sz="2400" b="1" dirty="0">
                <a:solidFill>
                  <a:schemeClr val="dk1">
                    <a:lumMod val="100000"/>
                  </a:schemeClr>
                </a:solidFill>
                <a:latin typeface="Times New Roman" panose="02020603050405020304" charset="0"/>
                <a:ea typeface="汉仪粗宋简" panose="02010600000101010101" charset="-122"/>
                <a:cs typeface="+mn-ea"/>
              </a:rPr>
              <a:t>数据驱动的决策优化</a:t>
            </a:r>
            <a:endParaRPr lang="zh-CN" altLang="en-US" sz="2400" b="1" dirty="0">
              <a:solidFill>
                <a:schemeClr val="dk1">
                  <a:lumMod val="100000"/>
                </a:schemeClr>
              </a:solidFill>
              <a:latin typeface="Times New Roman" panose="02020603050405020304" charset="0"/>
              <a:ea typeface="汉仪粗宋简" panose="02010600000101010101" charset="-122"/>
              <a:cs typeface="+mn-ea"/>
            </a:endParaRPr>
          </a:p>
        </p:txBody>
      </p:sp>
      <p:sp>
        <p:nvSpPr>
          <p:cNvPr id="14" name="Rectangle 41757_#color-886&amp;3357"/>
          <p:cNvSpPr/>
          <p:nvPr>
            <p:custDataLst>
              <p:tags r:id="rId12"/>
            </p:custDataLst>
          </p:nvPr>
        </p:nvSpPr>
        <p:spPr>
          <a:xfrm>
            <a:off x="4920593" y="3260711"/>
            <a:ext cx="2429267" cy="2944910"/>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9" name="矩形 8"/>
          <p:cNvSpPr/>
          <p:nvPr>
            <p:custDataLst>
              <p:tags r:id="rId13"/>
            </p:custDataLst>
          </p:nvPr>
        </p:nvSpPr>
        <p:spPr>
          <a:xfrm>
            <a:off x="5143510" y="3410797"/>
            <a:ext cx="1981479" cy="461710"/>
          </a:xfrm>
          <a:prstGeom prst="rect">
            <a:avLst/>
          </a:prstGeom>
          <a:noFill/>
        </p:spPr>
        <p:txBody>
          <a:bodyPr wrap="none" lIns="0" tIns="0" rIns="0" bIns="0" rtlCol="0" anchor="ctr" anchorCtr="0">
            <a:noAutofit/>
          </a:bodyPr>
          <a:lstStyle/>
          <a:p>
            <a:pPr>
              <a:spcBef>
                <a:spcPct val="0"/>
              </a:spcBef>
              <a:spcAft>
                <a:spcPct val="0"/>
              </a:spcAft>
            </a:pPr>
            <a:r>
              <a:rPr lang="en-US" altLang="zh-CN" sz="3000" b="1" dirty="0">
                <a:solidFill>
                  <a:schemeClr val="accent1"/>
                </a:solidFill>
                <a:latin typeface="+mn-ea"/>
                <a:cs typeface="+mn-ea"/>
              </a:rPr>
              <a:t>02</a:t>
            </a:r>
            <a:endParaRPr lang="zh-CN" altLang="en-US" sz="3000" b="1" dirty="0">
              <a:solidFill>
                <a:schemeClr val="accent1"/>
              </a:solidFill>
              <a:latin typeface="+mn-ea"/>
              <a:cs typeface="+mn-ea"/>
            </a:endParaRPr>
          </a:p>
        </p:txBody>
      </p:sp>
      <p:sp>
        <p:nvSpPr>
          <p:cNvPr id="19" name="矩形 18"/>
          <p:cNvSpPr/>
          <p:nvPr>
            <p:custDataLst>
              <p:tags r:id="rId14"/>
            </p:custDataLst>
          </p:nvPr>
        </p:nvSpPr>
        <p:spPr>
          <a:xfrm>
            <a:off x="5143510" y="4723766"/>
            <a:ext cx="1981479" cy="1357821"/>
          </a:xfrm>
          <a:prstGeom prst="rect">
            <a:avLst/>
          </a:prstGeom>
          <a:noFill/>
        </p:spPr>
        <p:txBody>
          <a:bodyPr wrap="square" lIns="0" tIns="0" rIns="0" bIns="0" rtlCol="0" anchor="t">
            <a:noAutofit/>
          </a:bodyPr>
          <a:lstStyle/>
          <a:p>
            <a:pPr algn="just">
              <a:lnSpc>
                <a:spcPct val="150000"/>
              </a:lnSpc>
              <a:spcBef>
                <a:spcPct val="0"/>
              </a:spcBef>
              <a:spcAft>
                <a:spcPct val="0"/>
              </a:spcAft>
            </a:pPr>
            <a:r>
              <a:rPr lang="zh-CN" altLang="en-US" sz="1400" b="1" spc="130" dirty="0">
                <a:solidFill>
                  <a:schemeClr val="dk1">
                    <a:lumMod val="85000"/>
                    <a:lumOff val="15000"/>
                  </a:schemeClr>
                </a:solidFill>
                <a:latin typeface="Times New Roman" panose="02020603050405020304" charset="0"/>
                <a:ea typeface="汉仪粗仿宋简" panose="00020600040101010101" charset="-122"/>
                <a:cs typeface="+mn-ea"/>
              </a:rPr>
              <a:t>根据企业特定需求，模型可生成定制化的决策方案，如特定行业风险评估。</a:t>
            </a:r>
            <a:endParaRPr lang="zh-CN" altLang="en-US" sz="1400" b="1" spc="130" dirty="0">
              <a:solidFill>
                <a:schemeClr val="dk1">
                  <a:lumMod val="85000"/>
                  <a:lumOff val="15000"/>
                </a:schemeClr>
              </a:solidFill>
              <a:latin typeface="Times New Roman" panose="02020603050405020304" charset="0"/>
              <a:ea typeface="汉仪粗仿宋简" panose="00020600040101010101" charset="-122"/>
              <a:cs typeface="+mn-ea"/>
            </a:endParaRPr>
          </a:p>
        </p:txBody>
      </p:sp>
      <p:sp>
        <p:nvSpPr>
          <p:cNvPr id="20" name="矩形 19"/>
          <p:cNvSpPr/>
          <p:nvPr>
            <p:custDataLst>
              <p:tags r:id="rId15"/>
            </p:custDataLst>
          </p:nvPr>
        </p:nvSpPr>
        <p:spPr>
          <a:xfrm>
            <a:off x="5143510" y="4027319"/>
            <a:ext cx="1981479" cy="541986"/>
          </a:xfrm>
          <a:prstGeom prst="rect">
            <a:avLst/>
          </a:prstGeom>
          <a:noFill/>
        </p:spPr>
        <p:txBody>
          <a:bodyPr wrap="square" lIns="0" tIns="0" rIns="0" bIns="0" rtlCol="0" anchor="ctr">
            <a:noAutofit/>
          </a:bodyPr>
          <a:lstStyle/>
          <a:p>
            <a:pPr>
              <a:spcBef>
                <a:spcPct val="0"/>
              </a:spcBef>
              <a:spcAft>
                <a:spcPct val="0"/>
              </a:spcAft>
            </a:pPr>
            <a:r>
              <a:rPr lang="zh-CN" altLang="en-US" sz="2400" b="1" dirty="0">
                <a:solidFill>
                  <a:schemeClr val="dk1">
                    <a:lumMod val="100000"/>
                  </a:schemeClr>
                </a:solidFill>
                <a:latin typeface="Times New Roman" panose="02020603050405020304" charset="0"/>
                <a:ea typeface="汉仪粗宋简" panose="02010600000101010101" charset="-122"/>
                <a:cs typeface="+mn-ea"/>
              </a:rPr>
              <a:t>个性化定制化建议</a:t>
            </a:r>
            <a:endParaRPr lang="zh-CN" altLang="en-US" sz="2400" b="1" dirty="0">
              <a:solidFill>
                <a:schemeClr val="dk1">
                  <a:lumMod val="100000"/>
                </a:schemeClr>
              </a:solidFill>
              <a:latin typeface="Times New Roman" panose="02020603050405020304" charset="0"/>
              <a:ea typeface="汉仪粗宋简" panose="02010600000101010101" charset="-122"/>
              <a:cs typeface="+mn-ea"/>
            </a:endParaRPr>
          </a:p>
        </p:txBody>
      </p:sp>
      <p:sp>
        <p:nvSpPr>
          <p:cNvPr id="21" name="Rectangle 41757_#color-886&amp;3357"/>
          <p:cNvSpPr/>
          <p:nvPr>
            <p:custDataLst>
              <p:tags r:id="rId16"/>
            </p:custDataLst>
          </p:nvPr>
        </p:nvSpPr>
        <p:spPr>
          <a:xfrm>
            <a:off x="7837559" y="3282940"/>
            <a:ext cx="2429267" cy="2922682"/>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22" name="矩形 21"/>
          <p:cNvSpPr/>
          <p:nvPr>
            <p:custDataLst>
              <p:tags r:id="rId17"/>
            </p:custDataLst>
          </p:nvPr>
        </p:nvSpPr>
        <p:spPr>
          <a:xfrm>
            <a:off x="8082704" y="3410797"/>
            <a:ext cx="1982512" cy="461710"/>
          </a:xfrm>
          <a:prstGeom prst="rect">
            <a:avLst/>
          </a:prstGeom>
          <a:noFill/>
        </p:spPr>
        <p:txBody>
          <a:bodyPr wrap="none" lIns="0" tIns="0" rIns="0" bIns="0" rtlCol="0" anchor="ctr" anchorCtr="0">
            <a:noAutofit/>
          </a:bodyPr>
          <a:lstStyle/>
          <a:p>
            <a:pPr>
              <a:spcBef>
                <a:spcPct val="0"/>
              </a:spcBef>
              <a:spcAft>
                <a:spcPct val="0"/>
              </a:spcAft>
            </a:pPr>
            <a:r>
              <a:rPr lang="en-US" altLang="zh-CN" sz="3000" b="1" dirty="0">
                <a:solidFill>
                  <a:schemeClr val="accent1"/>
                </a:solidFill>
                <a:latin typeface="+mn-ea"/>
                <a:cs typeface="+mn-ea"/>
              </a:rPr>
              <a:t>03</a:t>
            </a:r>
            <a:endParaRPr lang="zh-CN" altLang="en-US" sz="3000" b="1" dirty="0">
              <a:solidFill>
                <a:schemeClr val="accent1"/>
              </a:solidFill>
              <a:latin typeface="+mn-ea"/>
              <a:cs typeface="+mn-ea"/>
            </a:endParaRPr>
          </a:p>
        </p:txBody>
      </p:sp>
      <p:sp>
        <p:nvSpPr>
          <p:cNvPr id="23" name="矩形 22"/>
          <p:cNvSpPr/>
          <p:nvPr>
            <p:custDataLst>
              <p:tags r:id="rId18"/>
            </p:custDataLst>
          </p:nvPr>
        </p:nvSpPr>
        <p:spPr>
          <a:xfrm>
            <a:off x="8082704" y="4723766"/>
            <a:ext cx="1982750" cy="1333688"/>
          </a:xfrm>
          <a:prstGeom prst="rect">
            <a:avLst/>
          </a:prstGeom>
          <a:noFill/>
        </p:spPr>
        <p:txBody>
          <a:bodyPr wrap="square" lIns="0" tIns="0" rIns="0" bIns="0" rtlCol="0" anchor="t">
            <a:noAutofit/>
          </a:bodyPr>
          <a:lstStyle/>
          <a:p>
            <a:pPr algn="just">
              <a:lnSpc>
                <a:spcPct val="150000"/>
              </a:lnSpc>
              <a:spcBef>
                <a:spcPct val="0"/>
              </a:spcBef>
              <a:spcAft>
                <a:spcPct val="0"/>
              </a:spcAft>
            </a:pPr>
            <a:r>
              <a:rPr lang="zh-CN" altLang="en-US" sz="1400" b="1" spc="130" dirty="0">
                <a:solidFill>
                  <a:schemeClr val="dk1">
                    <a:lumMod val="85000"/>
                    <a:lumOff val="15000"/>
                  </a:schemeClr>
                </a:solidFill>
                <a:latin typeface="Times New Roman" panose="02020603050405020304" charset="0"/>
                <a:ea typeface="汉仪粗仿宋简" panose="00020600040101010101" charset="-122"/>
                <a:cs typeface="+mn-ea"/>
              </a:rPr>
              <a:t>模型能够根据项目进展实时提供反馈，并调整决策建议，确保项目管理的灵活性。</a:t>
            </a:r>
            <a:endParaRPr lang="zh-CN" altLang="en-US" sz="1400" b="1" spc="130" dirty="0">
              <a:solidFill>
                <a:schemeClr val="dk1">
                  <a:lumMod val="85000"/>
                  <a:lumOff val="15000"/>
                </a:schemeClr>
              </a:solidFill>
              <a:latin typeface="Times New Roman" panose="02020603050405020304" charset="0"/>
              <a:ea typeface="汉仪粗仿宋简" panose="00020600040101010101" charset="-122"/>
              <a:cs typeface="+mn-ea"/>
            </a:endParaRPr>
          </a:p>
        </p:txBody>
      </p:sp>
      <p:sp>
        <p:nvSpPr>
          <p:cNvPr id="24" name="矩形 23"/>
          <p:cNvSpPr/>
          <p:nvPr>
            <p:custDataLst>
              <p:tags r:id="rId19"/>
            </p:custDataLst>
          </p:nvPr>
        </p:nvSpPr>
        <p:spPr>
          <a:xfrm>
            <a:off x="8082704" y="4027319"/>
            <a:ext cx="1982512" cy="541986"/>
          </a:xfrm>
          <a:prstGeom prst="rect">
            <a:avLst/>
          </a:prstGeom>
          <a:noFill/>
        </p:spPr>
        <p:txBody>
          <a:bodyPr wrap="square" lIns="0" tIns="0" rIns="0" bIns="0" rtlCol="0" anchor="ctr">
            <a:noAutofit/>
          </a:bodyPr>
          <a:lstStyle/>
          <a:p>
            <a:pPr>
              <a:spcBef>
                <a:spcPct val="0"/>
              </a:spcBef>
              <a:spcAft>
                <a:spcPct val="0"/>
              </a:spcAft>
            </a:pPr>
            <a:r>
              <a:rPr lang="zh-CN" altLang="en-US" sz="2400" b="1" dirty="0">
                <a:solidFill>
                  <a:schemeClr val="dk1">
                    <a:lumMod val="100000"/>
                  </a:schemeClr>
                </a:solidFill>
                <a:latin typeface="Times New Roman" panose="02020603050405020304" charset="0"/>
                <a:ea typeface="汉仪粗宋简" panose="02010600000101010101" charset="-122"/>
                <a:cs typeface="+mn-ea"/>
              </a:rPr>
              <a:t>实时反馈与调整</a:t>
            </a:r>
            <a:endParaRPr lang="zh-CN" altLang="en-US" sz="2400" b="1" dirty="0">
              <a:solidFill>
                <a:schemeClr val="dk1">
                  <a:lumMod val="100000"/>
                </a:schemeClr>
              </a:solidFill>
              <a:latin typeface="Times New Roman" panose="02020603050405020304" charset="0"/>
              <a:ea typeface="汉仪粗宋简" panose="02010600000101010101" charset="-122"/>
              <a:cs typeface="+mn-ea"/>
            </a:endParaRPr>
          </a:p>
        </p:txBody>
      </p:sp>
    </p:spTree>
    <p:custDataLst>
      <p:tags r:id="rId20"/>
    </p:custData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custDataLst>
              <p:tags r:id="rId1"/>
            </p:custDataLst>
          </p:nvPr>
        </p:nvCxnSpPr>
        <p:spPr>
          <a:xfrm>
            <a:off x="3223270" y="2490748"/>
            <a:ext cx="190800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8" name="矩形 27"/>
          <p:cNvSpPr/>
          <p:nvPr>
            <p:custDataLst>
              <p:tags r:id="rId2"/>
            </p:custDataLst>
          </p:nvPr>
        </p:nvSpPr>
        <p:spPr>
          <a:xfrm>
            <a:off x="695970" y="4506873"/>
            <a:ext cx="3142615" cy="195326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rPr>
              <a:t>通过集成实时数据流，模型能够即时反映市场变化，为决策提供最新信息支持。</a:t>
            </a:r>
            <a:endPar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32" name="矩形 31"/>
          <p:cNvSpPr/>
          <p:nvPr>
            <p:custDataLst>
              <p:tags r:id="rId3"/>
            </p:custDataLst>
          </p:nvPr>
        </p:nvSpPr>
        <p:spPr>
          <a:xfrm>
            <a:off x="695970" y="3945533"/>
            <a:ext cx="3142615" cy="407670"/>
          </a:xfrm>
          <a:prstGeom prst="rect">
            <a:avLst/>
          </a:prstGeom>
          <a:noFill/>
        </p:spPr>
        <p:txBody>
          <a:bodyPr wrap="square" lIns="0" tIns="0" rIns="0" bIns="0" rtlCol="0" anchor="b">
            <a:noAutofit/>
          </a:bodyPr>
          <a:lstStyle/>
          <a:p>
            <a:pPr algn="ctr">
              <a:spcBef>
                <a:spcPct val="0"/>
              </a:spcBef>
              <a:spcAft>
                <a:spcPct val="0"/>
              </a:spcAft>
            </a:pPr>
            <a:r>
              <a:rPr lang="zh-CN" altLang="en-US" sz="2800" b="1" dirty="0">
                <a:solidFill>
                  <a:schemeClr val="accent1"/>
                </a:solidFill>
                <a:latin typeface="Times New Roman" panose="02020603050405020304" charset="0"/>
                <a:ea typeface="汉仪粗宋简" panose="02010600000101010101" charset="-122"/>
                <a:cs typeface="+mn-ea"/>
              </a:rPr>
              <a:t>集成实时数据流</a:t>
            </a:r>
            <a:endParaRPr lang="zh-CN" altLang="en-US" sz="2800" b="1" dirty="0">
              <a:solidFill>
                <a:schemeClr val="accent1"/>
              </a:solidFill>
              <a:latin typeface="Times New Roman" panose="02020603050405020304" charset="0"/>
              <a:ea typeface="汉仪粗宋简" panose="02010600000101010101" charset="-122"/>
              <a:cs typeface="+mn-ea"/>
            </a:endParaRPr>
          </a:p>
        </p:txBody>
      </p:sp>
      <p:pic>
        <p:nvPicPr>
          <p:cNvPr id="35" name="图片 5" descr="32313538333630393b32313538333731303bbdbbd7f7d2b5"/>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2004705" y="2242463"/>
            <a:ext cx="525600" cy="525600"/>
          </a:xfrm>
          <a:prstGeom prst="rect">
            <a:avLst/>
          </a:prstGeom>
        </p:spPr>
      </p:pic>
      <p:sp>
        <p:nvSpPr>
          <p:cNvPr id="36" name="弧形 35"/>
          <p:cNvSpPr/>
          <p:nvPr>
            <p:custDataLst>
              <p:tags r:id="rId7"/>
            </p:custDataLst>
          </p:nvPr>
        </p:nvSpPr>
        <p:spPr>
          <a:xfrm>
            <a:off x="1308745" y="1532533"/>
            <a:ext cx="1916430" cy="1916430"/>
          </a:xfrm>
          <a:prstGeom prst="arc">
            <a:avLst>
              <a:gd name="adj1" fmla="val 6375916"/>
              <a:gd name="adj2" fmla="val 4453969"/>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8"/>
            </p:custDataLst>
          </p:nvPr>
        </p:nvSpPr>
        <p:spPr>
          <a:xfrm>
            <a:off x="1998990" y="3150513"/>
            <a:ext cx="536575" cy="536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lstStyle/>
          <a:p>
            <a:pPr algn="ctr">
              <a:spcBef>
                <a:spcPct val="0"/>
              </a:spcBef>
              <a:spcAft>
                <a:spcPct val="0"/>
              </a:spcAft>
            </a:pPr>
            <a:r>
              <a:rPr lang="en-US" altLang="zh-CN" sz="2400" b="1" dirty="0">
                <a:solidFill>
                  <a:schemeClr val="tx1">
                    <a:lumMod val="85000"/>
                    <a:lumOff val="15000"/>
                  </a:schemeClr>
                </a:solidFill>
                <a:latin typeface="+mn-ea"/>
                <a:cs typeface="+mn-ea"/>
                <a:sym typeface="+mn-ea"/>
              </a:rPr>
              <a:t>1</a:t>
            </a:r>
            <a:endParaRPr lang="en-US" altLang="zh-CN" sz="2400" b="1" dirty="0">
              <a:solidFill>
                <a:schemeClr val="tx1">
                  <a:lumMod val="85000"/>
                  <a:lumOff val="15000"/>
                </a:schemeClr>
              </a:solidFill>
              <a:latin typeface="+mn-ea"/>
              <a:cs typeface="+mn-ea"/>
              <a:sym typeface="+mn-ea"/>
            </a:endParaRPr>
          </a:p>
        </p:txBody>
      </p:sp>
      <p:sp>
        <p:nvSpPr>
          <p:cNvPr id="38" name="矩形 37"/>
          <p:cNvSpPr/>
          <p:nvPr>
            <p:custDataLst>
              <p:tags r:id="rId9"/>
            </p:custDataLst>
          </p:nvPr>
        </p:nvSpPr>
        <p:spPr>
          <a:xfrm>
            <a:off x="4525020" y="4506873"/>
            <a:ext cx="3142615" cy="195326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rPr>
              <a:t>调整和优化算法以适应特定业务需求，确保模型输出与实际决策场景高度匹配。</a:t>
            </a:r>
            <a:endPar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39" name="矩形 38"/>
          <p:cNvSpPr/>
          <p:nvPr>
            <p:custDataLst>
              <p:tags r:id="rId10"/>
            </p:custDataLst>
          </p:nvPr>
        </p:nvSpPr>
        <p:spPr>
          <a:xfrm>
            <a:off x="4631690" y="3935025"/>
            <a:ext cx="2928620" cy="407670"/>
          </a:xfrm>
          <a:prstGeom prst="rect">
            <a:avLst/>
          </a:prstGeom>
          <a:noFill/>
        </p:spPr>
        <p:txBody>
          <a:bodyPr wrap="square" lIns="0" tIns="0" rIns="0" bIns="0" rtlCol="0" anchor="b">
            <a:noAutofit/>
          </a:bodyPr>
          <a:lstStyle/>
          <a:p>
            <a:pPr algn="ctr">
              <a:spcBef>
                <a:spcPct val="0"/>
              </a:spcBef>
              <a:spcAft>
                <a:spcPct val="0"/>
              </a:spcAft>
            </a:pPr>
            <a:r>
              <a:rPr lang="zh-CN" altLang="en-US" sz="2800" b="1" dirty="0">
                <a:solidFill>
                  <a:schemeClr val="accent1"/>
                </a:solidFill>
                <a:latin typeface="Times New Roman" panose="02020603050405020304" charset="0"/>
                <a:ea typeface="汉仪粗宋简" panose="02010600000101010101" charset="-122"/>
                <a:cs typeface="+mn-ea"/>
              </a:rPr>
              <a:t>优化算法适应性</a:t>
            </a:r>
            <a:endParaRPr lang="zh-CN" altLang="en-US" sz="2800" b="1" dirty="0">
              <a:solidFill>
                <a:schemeClr val="accent1"/>
              </a:solidFill>
              <a:latin typeface="Times New Roman" panose="02020603050405020304" charset="0"/>
              <a:ea typeface="汉仪粗宋简" panose="02010600000101010101" charset="-122"/>
              <a:cs typeface="+mn-ea"/>
            </a:endParaRPr>
          </a:p>
        </p:txBody>
      </p:sp>
      <p:sp>
        <p:nvSpPr>
          <p:cNvPr id="40" name="弧形 39"/>
          <p:cNvSpPr/>
          <p:nvPr>
            <p:custDataLst>
              <p:tags r:id="rId11"/>
            </p:custDataLst>
          </p:nvPr>
        </p:nvSpPr>
        <p:spPr>
          <a:xfrm>
            <a:off x="5137795" y="1532533"/>
            <a:ext cx="1916430" cy="1916430"/>
          </a:xfrm>
          <a:prstGeom prst="arc">
            <a:avLst>
              <a:gd name="adj1" fmla="val 6375851"/>
              <a:gd name="adj2" fmla="val 4457771"/>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椭圆 40"/>
          <p:cNvSpPr/>
          <p:nvPr>
            <p:custDataLst>
              <p:tags r:id="rId12"/>
            </p:custDataLst>
          </p:nvPr>
        </p:nvSpPr>
        <p:spPr>
          <a:xfrm>
            <a:off x="5828040" y="3150513"/>
            <a:ext cx="536575" cy="536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lstStyle/>
          <a:p>
            <a:pPr algn="ctr">
              <a:spcBef>
                <a:spcPct val="0"/>
              </a:spcBef>
              <a:spcAft>
                <a:spcPct val="0"/>
              </a:spcAft>
            </a:pPr>
            <a:r>
              <a:rPr lang="en-US" altLang="zh-CN" sz="2400" b="1" dirty="0">
                <a:solidFill>
                  <a:schemeClr val="tx1">
                    <a:lumMod val="85000"/>
                    <a:lumOff val="15000"/>
                  </a:schemeClr>
                </a:solidFill>
                <a:latin typeface="+mn-ea"/>
                <a:cs typeface="+mn-ea"/>
                <a:sym typeface="+mn-ea"/>
              </a:rPr>
              <a:t>2</a:t>
            </a:r>
            <a:endParaRPr lang="en-US" altLang="zh-CN" sz="2400" b="1" dirty="0">
              <a:solidFill>
                <a:schemeClr val="tx1">
                  <a:lumMod val="85000"/>
                  <a:lumOff val="15000"/>
                </a:schemeClr>
              </a:solidFill>
              <a:latin typeface="+mn-ea"/>
              <a:cs typeface="+mn-ea"/>
              <a:sym typeface="+mn-ea"/>
            </a:endParaRPr>
          </a:p>
        </p:txBody>
      </p:sp>
      <p:sp>
        <p:nvSpPr>
          <p:cNvPr id="42" name="矩形 41"/>
          <p:cNvSpPr/>
          <p:nvPr>
            <p:custDataLst>
              <p:tags r:id="rId13"/>
            </p:custDataLst>
          </p:nvPr>
        </p:nvSpPr>
        <p:spPr>
          <a:xfrm>
            <a:off x="8355340" y="4506873"/>
            <a:ext cx="3142615" cy="195326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rPr>
              <a:t>提高模型的透明度和解释性，帮助决策者理解模型建议，增强决策的可信度。</a:t>
            </a:r>
            <a:endPar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43" name="矩形 42"/>
          <p:cNvSpPr/>
          <p:nvPr>
            <p:custDataLst>
              <p:tags r:id="rId14"/>
            </p:custDataLst>
          </p:nvPr>
        </p:nvSpPr>
        <p:spPr>
          <a:xfrm>
            <a:off x="8439131" y="3914418"/>
            <a:ext cx="3145154" cy="407670"/>
          </a:xfrm>
          <a:prstGeom prst="rect">
            <a:avLst/>
          </a:prstGeom>
          <a:noFill/>
        </p:spPr>
        <p:txBody>
          <a:bodyPr wrap="square" lIns="0" tIns="0" rIns="0" bIns="0" rtlCol="0" anchor="b">
            <a:noAutofit/>
          </a:bodyPr>
          <a:lstStyle/>
          <a:p>
            <a:pPr algn="ctr">
              <a:spcBef>
                <a:spcPct val="0"/>
              </a:spcBef>
              <a:spcAft>
                <a:spcPct val="0"/>
              </a:spcAft>
            </a:pPr>
            <a:r>
              <a:rPr lang="zh-CN" altLang="en-US" sz="2800" b="1" dirty="0">
                <a:solidFill>
                  <a:schemeClr val="accent1"/>
                </a:solidFill>
                <a:latin typeface="Times New Roman" panose="02020603050405020304" charset="0"/>
                <a:ea typeface="汉仪粗宋简" panose="02010600000101010101" charset="-122"/>
                <a:cs typeface="+mn-ea"/>
              </a:rPr>
              <a:t>增强模型解释性</a:t>
            </a:r>
            <a:endParaRPr lang="zh-CN" altLang="en-US" sz="2800" b="1" dirty="0">
              <a:solidFill>
                <a:schemeClr val="accent1"/>
              </a:solidFill>
              <a:latin typeface="Times New Roman" panose="02020603050405020304" charset="0"/>
              <a:ea typeface="汉仪粗宋简" panose="02010600000101010101" charset="-122"/>
              <a:cs typeface="+mn-ea"/>
            </a:endParaRPr>
          </a:p>
        </p:txBody>
      </p:sp>
      <p:sp>
        <p:nvSpPr>
          <p:cNvPr id="44" name="弧形 43"/>
          <p:cNvSpPr/>
          <p:nvPr>
            <p:custDataLst>
              <p:tags r:id="rId15"/>
            </p:custDataLst>
          </p:nvPr>
        </p:nvSpPr>
        <p:spPr>
          <a:xfrm>
            <a:off x="8968115" y="1532533"/>
            <a:ext cx="1916430" cy="1916430"/>
          </a:xfrm>
          <a:prstGeom prst="arc">
            <a:avLst>
              <a:gd name="adj1" fmla="val 6392578"/>
              <a:gd name="adj2" fmla="val 4437989"/>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椭圆 44"/>
          <p:cNvSpPr/>
          <p:nvPr>
            <p:custDataLst>
              <p:tags r:id="rId16"/>
            </p:custDataLst>
          </p:nvPr>
        </p:nvSpPr>
        <p:spPr>
          <a:xfrm>
            <a:off x="9658360" y="3150513"/>
            <a:ext cx="536575" cy="536575"/>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lstStyle/>
          <a:p>
            <a:pPr algn="ctr">
              <a:spcBef>
                <a:spcPct val="0"/>
              </a:spcBef>
              <a:spcAft>
                <a:spcPct val="0"/>
              </a:spcAft>
            </a:pPr>
            <a:r>
              <a:rPr lang="en-US" altLang="zh-CN" sz="2400" b="1" dirty="0">
                <a:solidFill>
                  <a:schemeClr val="tx1">
                    <a:lumMod val="85000"/>
                    <a:lumOff val="15000"/>
                  </a:schemeClr>
                </a:solidFill>
                <a:latin typeface="+mn-ea"/>
                <a:cs typeface="+mn-ea"/>
                <a:sym typeface="+mn-ea"/>
              </a:rPr>
              <a:t>3</a:t>
            </a:r>
            <a:endParaRPr lang="en-US" altLang="zh-CN" sz="2400" b="1" dirty="0">
              <a:solidFill>
                <a:schemeClr val="tx1">
                  <a:lumMod val="85000"/>
                  <a:lumOff val="15000"/>
                </a:schemeClr>
              </a:solidFill>
              <a:latin typeface="+mn-ea"/>
              <a:cs typeface="+mn-ea"/>
              <a:sym typeface="+mn-ea"/>
            </a:endParaRPr>
          </a:p>
        </p:txBody>
      </p:sp>
      <p:pic>
        <p:nvPicPr>
          <p:cNvPr id="46" name="图片 13" descr="32313538333630393b32313538333732303bcad5b2d8bfceb3cc"/>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9636770" y="2238653"/>
            <a:ext cx="579600" cy="579600"/>
          </a:xfrm>
          <a:prstGeom prst="rect">
            <a:avLst/>
          </a:prstGeom>
        </p:spPr>
      </p:pic>
      <p:pic>
        <p:nvPicPr>
          <p:cNvPr id="47" name="图片 14" descr="32313538333630393b32313538333732313bb6fac2f3"/>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5806450" y="2201823"/>
            <a:ext cx="579600" cy="579600"/>
          </a:xfrm>
          <a:prstGeom prst="rect">
            <a:avLst/>
          </a:prstGeom>
        </p:spPr>
      </p:pic>
      <p:cxnSp>
        <p:nvCxnSpPr>
          <p:cNvPr id="48" name="直接连接符 47"/>
          <p:cNvCxnSpPr/>
          <p:nvPr>
            <p:custDataLst>
              <p:tags r:id="rId23"/>
            </p:custDataLst>
          </p:nvPr>
        </p:nvCxnSpPr>
        <p:spPr>
          <a:xfrm>
            <a:off x="7060575" y="2490748"/>
            <a:ext cx="190800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5" name="标题 14"/>
          <p:cNvSpPr>
            <a:spLocks noGrp="1"/>
          </p:cNvSpPr>
          <p:nvPr>
            <p:ph type="title"/>
            <p:custDataLst>
              <p:tags r:id="rId24"/>
            </p:custDataLst>
          </p:nvPr>
        </p:nvSpPr>
        <p:spPr>
          <a:xfrm>
            <a:off x="152536" y="204079"/>
            <a:ext cx="11656691" cy="929232"/>
          </a:xfrm>
        </p:spPr>
        <p:txBody>
          <a:bodyPr anchor="ctr">
            <a:noAutofit/>
          </a:bodyPr>
          <a:lstStyle/>
          <a:p>
            <a:r>
              <a:rPr lang="zh-CN" altLang="en-US" sz="3600" dirty="0">
                <a:latin typeface="+mj-ea"/>
                <a:sym typeface="+mn-ea"/>
              </a:rPr>
              <a:t>大模型应用与定制化服务</a:t>
            </a:r>
            <a:r>
              <a:rPr lang="en-US" altLang="zh-CN" sz="3600" dirty="0">
                <a:latin typeface="+mj-ea"/>
                <a:sym typeface="+mn-ea"/>
              </a:rPr>
              <a:t>——</a:t>
            </a:r>
            <a:r>
              <a:rPr lang="zh-CN" altLang="en-US" sz="3600" dirty="0">
                <a:latin typeface="+mj-ea"/>
              </a:rPr>
              <a:t>提升模型在决策中的实用性</a:t>
            </a:r>
            <a:endParaRPr lang="zh-CN" altLang="en-US" sz="3600" dirty="0">
              <a:latin typeface="+mj-ea"/>
            </a:endParaRPr>
          </a:p>
        </p:txBody>
      </p:sp>
    </p:spTree>
    <p:custDataLst>
      <p:tags r:id="rId25"/>
    </p:custData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normAutofit/>
          </a:bodyPr>
          <a:lstStyle/>
          <a:p>
            <a:r>
              <a:rPr lang="zh-CN" altLang="en-US" sz="3600" dirty="0">
                <a:latin typeface="+mj-ea"/>
                <a:sym typeface="+mn-ea"/>
              </a:rPr>
              <a:t>时间轴管理与预测功能</a:t>
            </a:r>
            <a:r>
              <a:rPr lang="en-US" altLang="zh-CN" sz="3600" dirty="0">
                <a:latin typeface="+mj-ea"/>
                <a:sym typeface="+mn-ea"/>
              </a:rPr>
              <a:t>——</a:t>
            </a:r>
            <a:r>
              <a:rPr lang="zh-CN" altLang="en-US" sz="3600" dirty="0">
                <a:latin typeface="+mj-ea"/>
              </a:rPr>
              <a:t>实现时间轴的精细化管理</a:t>
            </a:r>
            <a:endParaRPr lang="zh-CN" altLang="en-US" sz="3600" dirty="0">
              <a:latin typeface="+mj-ea"/>
            </a:endParaRPr>
          </a:p>
        </p:txBody>
      </p:sp>
      <p:sp>
        <p:nvSpPr>
          <p:cNvPr id="34" name="任意多边形: 形状 33"/>
          <p:cNvSpPr/>
          <p:nvPr>
            <p:custDataLst>
              <p:tags r:id="rId2"/>
            </p:custDataLst>
          </p:nvPr>
        </p:nvSpPr>
        <p:spPr>
          <a:xfrm>
            <a:off x="8075006" y="1888490"/>
            <a:ext cx="3420072" cy="2425161"/>
          </a:xfrm>
          <a:custGeom>
            <a:avLst/>
            <a:gdLst>
              <a:gd name="connsiteX0" fmla="*/ 226895 w 3419475"/>
              <a:gd name="connsiteY0" fmla="*/ 0 h 2424738"/>
              <a:gd name="connsiteX1" fmla="*/ 3192580 w 3419475"/>
              <a:gd name="connsiteY1" fmla="*/ 0 h 2424738"/>
              <a:gd name="connsiteX2" fmla="*/ 3419475 w 3419475"/>
              <a:gd name="connsiteY2" fmla="*/ 226895 h 2424738"/>
              <a:gd name="connsiteX3" fmla="*/ 3419475 w 3419475"/>
              <a:gd name="connsiteY3" fmla="*/ 1978968 h 2424738"/>
              <a:gd name="connsiteX4" fmla="*/ 3192580 w 3419475"/>
              <a:gd name="connsiteY4" fmla="*/ 2205863 h 2424738"/>
              <a:gd name="connsiteX5" fmla="*/ 895506 w 3419475"/>
              <a:gd name="connsiteY5" fmla="*/ 2205863 h 2424738"/>
              <a:gd name="connsiteX6" fmla="*/ 889574 w 3419475"/>
              <a:gd name="connsiteY6" fmla="*/ 2213354 h 2424738"/>
              <a:gd name="connsiteX7" fmla="*/ 740251 w 3419475"/>
              <a:gd name="connsiteY7" fmla="*/ 2401913 h 2424738"/>
              <a:gd name="connsiteX8" fmla="*/ 693034 w 3419475"/>
              <a:gd name="connsiteY8" fmla="*/ 2424738 h 2424738"/>
              <a:gd name="connsiteX9" fmla="*/ 645800 w 3419475"/>
              <a:gd name="connsiteY9" fmla="*/ 2401891 h 2424738"/>
              <a:gd name="connsiteX10" fmla="*/ 496476 w 3419475"/>
              <a:gd name="connsiteY10" fmla="*/ 2213332 h 2424738"/>
              <a:gd name="connsiteX11" fmla="*/ 490561 w 3419475"/>
              <a:gd name="connsiteY11" fmla="*/ 2205863 h 2424738"/>
              <a:gd name="connsiteX12" fmla="*/ 226895 w 3419475"/>
              <a:gd name="connsiteY12" fmla="*/ 2205863 h 2424738"/>
              <a:gd name="connsiteX13" fmla="*/ 0 w 3419475"/>
              <a:gd name="connsiteY13" fmla="*/ 1978968 h 2424738"/>
              <a:gd name="connsiteX14" fmla="*/ 0 w 3419475"/>
              <a:gd name="connsiteY14" fmla="*/ 226895 h 2424738"/>
              <a:gd name="connsiteX15" fmla="*/ 226895 w 3419475"/>
              <a:gd name="connsiteY15" fmla="*/ 0 h 242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9475" h="2424738">
                <a:moveTo>
                  <a:pt x="226895" y="0"/>
                </a:moveTo>
                <a:lnTo>
                  <a:pt x="3192580" y="0"/>
                </a:lnTo>
                <a:cubicBezTo>
                  <a:pt x="3317891" y="0"/>
                  <a:pt x="3419475" y="101584"/>
                  <a:pt x="3419475" y="226895"/>
                </a:cubicBezTo>
                <a:lnTo>
                  <a:pt x="3419475" y="1978968"/>
                </a:lnTo>
                <a:cubicBezTo>
                  <a:pt x="3419475" y="2104279"/>
                  <a:pt x="3317891" y="2205863"/>
                  <a:pt x="3192580" y="2205863"/>
                </a:cubicBezTo>
                <a:lnTo>
                  <a:pt x="895506" y="2205863"/>
                </a:lnTo>
                <a:lnTo>
                  <a:pt x="889574" y="2213354"/>
                </a:lnTo>
                <a:cubicBezTo>
                  <a:pt x="809384" y="2314615"/>
                  <a:pt x="744479" y="2396574"/>
                  <a:pt x="740251" y="2401913"/>
                </a:cubicBezTo>
                <a:cubicBezTo>
                  <a:pt x="728975" y="2416153"/>
                  <a:pt x="711196" y="2424738"/>
                  <a:pt x="693034" y="2424738"/>
                </a:cubicBezTo>
                <a:cubicBezTo>
                  <a:pt x="674871" y="2424737"/>
                  <a:pt x="657075" y="2416130"/>
                  <a:pt x="645800" y="2401891"/>
                </a:cubicBezTo>
                <a:cubicBezTo>
                  <a:pt x="641571" y="2396552"/>
                  <a:pt x="576666" y="2314593"/>
                  <a:pt x="496476" y="2213332"/>
                </a:cubicBezTo>
                <a:lnTo>
                  <a:pt x="490561" y="2205863"/>
                </a:lnTo>
                <a:lnTo>
                  <a:pt x="226895" y="2205863"/>
                </a:lnTo>
                <a:cubicBezTo>
                  <a:pt x="101584" y="2205863"/>
                  <a:pt x="0" y="2104279"/>
                  <a:pt x="0" y="1978968"/>
                </a:cubicBezTo>
                <a:lnTo>
                  <a:pt x="0" y="226895"/>
                </a:lnTo>
                <a:cubicBezTo>
                  <a:pt x="0" y="101584"/>
                  <a:pt x="101584" y="0"/>
                  <a:pt x="226895"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53695" tIns="250532" rIns="349250" bIns="821980" rtlCol="0" anchor="ctr">
            <a:noAutofit/>
          </a:bodyPr>
          <a:lstStyle/>
          <a:p>
            <a:pPr algn="just">
              <a:lnSpc>
                <a:spcPct val="150000"/>
              </a:lnSpc>
            </a:pPr>
            <a:r>
              <a:rPr lang="zh-CN" altLang="en-US" sz="1600" b="1" spc="130" dirty="0">
                <a:solidFill>
                  <a:srgbClr val="FFFFFF"/>
                </a:solidFill>
                <a:latin typeface="Times New Roman" panose="02020603050405020304" charset="0"/>
                <a:ea typeface="汉仪粗仿宋简" panose="00020600040101010101" charset="-122"/>
              </a:rPr>
              <a:t>定期对时间轴进行审查和调整，确保项目进度与计划同步，及时发现并解决问题。</a:t>
            </a:r>
            <a:endParaRPr lang="zh-CN" altLang="en-US" sz="1600" b="1" spc="130" dirty="0">
              <a:solidFill>
                <a:srgbClr val="FFFFFF"/>
              </a:solidFill>
              <a:latin typeface="Times New Roman" panose="02020603050405020304" charset="0"/>
              <a:ea typeface="汉仪粗仿宋简" panose="00020600040101010101" charset="-122"/>
            </a:endParaRPr>
          </a:p>
        </p:txBody>
      </p:sp>
      <p:sp>
        <p:nvSpPr>
          <p:cNvPr id="32" name="任意多边形: 形状 31"/>
          <p:cNvSpPr/>
          <p:nvPr>
            <p:custDataLst>
              <p:tags r:id="rId3"/>
            </p:custDataLst>
          </p:nvPr>
        </p:nvSpPr>
        <p:spPr>
          <a:xfrm>
            <a:off x="4386282" y="1888490"/>
            <a:ext cx="3420072" cy="2425161"/>
          </a:xfrm>
          <a:custGeom>
            <a:avLst/>
            <a:gdLst>
              <a:gd name="connsiteX0" fmla="*/ 226895 w 3419475"/>
              <a:gd name="connsiteY0" fmla="*/ 0 h 2424738"/>
              <a:gd name="connsiteX1" fmla="*/ 3192580 w 3419475"/>
              <a:gd name="connsiteY1" fmla="*/ 0 h 2424738"/>
              <a:gd name="connsiteX2" fmla="*/ 3419475 w 3419475"/>
              <a:gd name="connsiteY2" fmla="*/ 226895 h 2424738"/>
              <a:gd name="connsiteX3" fmla="*/ 3419475 w 3419475"/>
              <a:gd name="connsiteY3" fmla="*/ 1978968 h 2424738"/>
              <a:gd name="connsiteX4" fmla="*/ 3192580 w 3419475"/>
              <a:gd name="connsiteY4" fmla="*/ 2205863 h 2424738"/>
              <a:gd name="connsiteX5" fmla="*/ 895506 w 3419475"/>
              <a:gd name="connsiteY5" fmla="*/ 2205863 h 2424738"/>
              <a:gd name="connsiteX6" fmla="*/ 889574 w 3419475"/>
              <a:gd name="connsiteY6" fmla="*/ 2213354 h 2424738"/>
              <a:gd name="connsiteX7" fmla="*/ 740251 w 3419475"/>
              <a:gd name="connsiteY7" fmla="*/ 2401913 h 2424738"/>
              <a:gd name="connsiteX8" fmla="*/ 693034 w 3419475"/>
              <a:gd name="connsiteY8" fmla="*/ 2424738 h 2424738"/>
              <a:gd name="connsiteX9" fmla="*/ 645800 w 3419475"/>
              <a:gd name="connsiteY9" fmla="*/ 2401891 h 2424738"/>
              <a:gd name="connsiteX10" fmla="*/ 496476 w 3419475"/>
              <a:gd name="connsiteY10" fmla="*/ 2213332 h 2424738"/>
              <a:gd name="connsiteX11" fmla="*/ 490561 w 3419475"/>
              <a:gd name="connsiteY11" fmla="*/ 2205863 h 2424738"/>
              <a:gd name="connsiteX12" fmla="*/ 226895 w 3419475"/>
              <a:gd name="connsiteY12" fmla="*/ 2205863 h 2424738"/>
              <a:gd name="connsiteX13" fmla="*/ 0 w 3419475"/>
              <a:gd name="connsiteY13" fmla="*/ 1978968 h 2424738"/>
              <a:gd name="connsiteX14" fmla="*/ 0 w 3419475"/>
              <a:gd name="connsiteY14" fmla="*/ 226895 h 2424738"/>
              <a:gd name="connsiteX15" fmla="*/ 226895 w 3419475"/>
              <a:gd name="connsiteY15" fmla="*/ 0 h 242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9475" h="2424738">
                <a:moveTo>
                  <a:pt x="226895" y="0"/>
                </a:moveTo>
                <a:lnTo>
                  <a:pt x="3192580" y="0"/>
                </a:lnTo>
                <a:cubicBezTo>
                  <a:pt x="3317891" y="0"/>
                  <a:pt x="3419475" y="101584"/>
                  <a:pt x="3419475" y="226895"/>
                </a:cubicBezTo>
                <a:lnTo>
                  <a:pt x="3419475" y="1978968"/>
                </a:lnTo>
                <a:cubicBezTo>
                  <a:pt x="3419475" y="2104279"/>
                  <a:pt x="3317891" y="2205863"/>
                  <a:pt x="3192580" y="2205863"/>
                </a:cubicBezTo>
                <a:lnTo>
                  <a:pt x="895506" y="2205863"/>
                </a:lnTo>
                <a:lnTo>
                  <a:pt x="889574" y="2213354"/>
                </a:lnTo>
                <a:cubicBezTo>
                  <a:pt x="809384" y="2314615"/>
                  <a:pt x="744479" y="2396574"/>
                  <a:pt x="740251" y="2401913"/>
                </a:cubicBezTo>
                <a:cubicBezTo>
                  <a:pt x="728975" y="2416153"/>
                  <a:pt x="711196" y="2424738"/>
                  <a:pt x="693034" y="2424738"/>
                </a:cubicBezTo>
                <a:cubicBezTo>
                  <a:pt x="674871" y="2424737"/>
                  <a:pt x="657075" y="2416130"/>
                  <a:pt x="645800" y="2401891"/>
                </a:cubicBezTo>
                <a:cubicBezTo>
                  <a:pt x="641571" y="2396552"/>
                  <a:pt x="576666" y="2314593"/>
                  <a:pt x="496476" y="2213332"/>
                </a:cubicBezTo>
                <a:lnTo>
                  <a:pt x="490561" y="2205863"/>
                </a:lnTo>
                <a:lnTo>
                  <a:pt x="226895" y="2205863"/>
                </a:lnTo>
                <a:cubicBezTo>
                  <a:pt x="101584" y="2205863"/>
                  <a:pt x="0" y="2104279"/>
                  <a:pt x="0" y="1978968"/>
                </a:cubicBezTo>
                <a:lnTo>
                  <a:pt x="0" y="226895"/>
                </a:lnTo>
                <a:cubicBezTo>
                  <a:pt x="0" y="101584"/>
                  <a:pt x="101584" y="0"/>
                  <a:pt x="226895"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51790" tIns="241642" rIns="351156" bIns="830870" rtlCol="0" anchor="ctr">
            <a:noAutofit/>
          </a:bodyPr>
          <a:lstStyle/>
          <a:p>
            <a:pPr algn="just">
              <a:lnSpc>
                <a:spcPct val="150000"/>
              </a:lnSpc>
            </a:pPr>
            <a:r>
              <a:rPr lang="zh-CN" altLang="en-US" sz="1600" b="1" spc="130" dirty="0">
                <a:solidFill>
                  <a:srgbClr val="FFFFFF"/>
                </a:solidFill>
                <a:latin typeface="Times New Roman" panose="02020603050405020304" charset="0"/>
                <a:ea typeface="汉仪粗仿宋简" panose="00020600040101010101" charset="-122"/>
                <a:cs typeface="+mn-ea"/>
                <a:sym typeface="+mn-ea"/>
              </a:rPr>
              <a:t>通过敏捷开发的迭代周期，快速响应变化，持续优化时间轴，提高项目适应性。</a:t>
            </a:r>
            <a:endParaRPr lang="zh-CN" altLang="en-US" sz="1600" b="1" spc="130" dirty="0">
              <a:solidFill>
                <a:srgbClr val="FFFFFF"/>
              </a:solidFill>
              <a:latin typeface="Times New Roman" panose="02020603050405020304" charset="0"/>
              <a:ea typeface="汉仪粗仿宋简" panose="00020600040101010101" charset="-122"/>
              <a:cs typeface="+mn-ea"/>
              <a:sym typeface="+mn-ea"/>
            </a:endParaRPr>
          </a:p>
        </p:txBody>
      </p:sp>
      <p:sp>
        <p:nvSpPr>
          <p:cNvPr id="31" name="任意多边形: 形状 30"/>
          <p:cNvSpPr/>
          <p:nvPr>
            <p:custDataLst>
              <p:tags r:id="rId4"/>
            </p:custDataLst>
          </p:nvPr>
        </p:nvSpPr>
        <p:spPr>
          <a:xfrm>
            <a:off x="695653" y="1888490"/>
            <a:ext cx="3420072" cy="2425161"/>
          </a:xfrm>
          <a:custGeom>
            <a:avLst/>
            <a:gdLst>
              <a:gd name="connsiteX0" fmla="*/ 226895 w 3419475"/>
              <a:gd name="connsiteY0" fmla="*/ 0 h 2424738"/>
              <a:gd name="connsiteX1" fmla="*/ 3192580 w 3419475"/>
              <a:gd name="connsiteY1" fmla="*/ 0 h 2424738"/>
              <a:gd name="connsiteX2" fmla="*/ 3419475 w 3419475"/>
              <a:gd name="connsiteY2" fmla="*/ 226895 h 2424738"/>
              <a:gd name="connsiteX3" fmla="*/ 3419475 w 3419475"/>
              <a:gd name="connsiteY3" fmla="*/ 1978968 h 2424738"/>
              <a:gd name="connsiteX4" fmla="*/ 3192580 w 3419475"/>
              <a:gd name="connsiteY4" fmla="*/ 2205863 h 2424738"/>
              <a:gd name="connsiteX5" fmla="*/ 895506 w 3419475"/>
              <a:gd name="connsiteY5" fmla="*/ 2205863 h 2424738"/>
              <a:gd name="connsiteX6" fmla="*/ 889574 w 3419475"/>
              <a:gd name="connsiteY6" fmla="*/ 2213354 h 2424738"/>
              <a:gd name="connsiteX7" fmla="*/ 740251 w 3419475"/>
              <a:gd name="connsiteY7" fmla="*/ 2401913 h 2424738"/>
              <a:gd name="connsiteX8" fmla="*/ 693034 w 3419475"/>
              <a:gd name="connsiteY8" fmla="*/ 2424738 h 2424738"/>
              <a:gd name="connsiteX9" fmla="*/ 645800 w 3419475"/>
              <a:gd name="connsiteY9" fmla="*/ 2401891 h 2424738"/>
              <a:gd name="connsiteX10" fmla="*/ 496476 w 3419475"/>
              <a:gd name="connsiteY10" fmla="*/ 2213332 h 2424738"/>
              <a:gd name="connsiteX11" fmla="*/ 490561 w 3419475"/>
              <a:gd name="connsiteY11" fmla="*/ 2205863 h 2424738"/>
              <a:gd name="connsiteX12" fmla="*/ 226895 w 3419475"/>
              <a:gd name="connsiteY12" fmla="*/ 2205863 h 2424738"/>
              <a:gd name="connsiteX13" fmla="*/ 0 w 3419475"/>
              <a:gd name="connsiteY13" fmla="*/ 1978968 h 2424738"/>
              <a:gd name="connsiteX14" fmla="*/ 0 w 3419475"/>
              <a:gd name="connsiteY14" fmla="*/ 226895 h 2424738"/>
              <a:gd name="connsiteX15" fmla="*/ 226895 w 3419475"/>
              <a:gd name="connsiteY15" fmla="*/ 0 h 242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9475" h="2424738">
                <a:moveTo>
                  <a:pt x="226895" y="0"/>
                </a:moveTo>
                <a:lnTo>
                  <a:pt x="3192580" y="0"/>
                </a:lnTo>
                <a:cubicBezTo>
                  <a:pt x="3317891" y="0"/>
                  <a:pt x="3419475" y="101584"/>
                  <a:pt x="3419475" y="226895"/>
                </a:cubicBezTo>
                <a:lnTo>
                  <a:pt x="3419475" y="1978968"/>
                </a:lnTo>
                <a:cubicBezTo>
                  <a:pt x="3419475" y="2104279"/>
                  <a:pt x="3317891" y="2205863"/>
                  <a:pt x="3192580" y="2205863"/>
                </a:cubicBezTo>
                <a:lnTo>
                  <a:pt x="895506" y="2205863"/>
                </a:lnTo>
                <a:lnTo>
                  <a:pt x="889574" y="2213354"/>
                </a:lnTo>
                <a:cubicBezTo>
                  <a:pt x="809384" y="2314615"/>
                  <a:pt x="744479" y="2396574"/>
                  <a:pt x="740251" y="2401913"/>
                </a:cubicBezTo>
                <a:cubicBezTo>
                  <a:pt x="728975" y="2416153"/>
                  <a:pt x="711196" y="2424738"/>
                  <a:pt x="693034" y="2424738"/>
                </a:cubicBezTo>
                <a:cubicBezTo>
                  <a:pt x="674871" y="2424737"/>
                  <a:pt x="657075" y="2416130"/>
                  <a:pt x="645800" y="2401891"/>
                </a:cubicBezTo>
                <a:cubicBezTo>
                  <a:pt x="641571" y="2396552"/>
                  <a:pt x="576666" y="2314593"/>
                  <a:pt x="496476" y="2213332"/>
                </a:cubicBezTo>
                <a:lnTo>
                  <a:pt x="490561" y="2205863"/>
                </a:lnTo>
                <a:lnTo>
                  <a:pt x="226895" y="2205863"/>
                </a:lnTo>
                <a:cubicBezTo>
                  <a:pt x="101584" y="2205863"/>
                  <a:pt x="0" y="2104279"/>
                  <a:pt x="0" y="1978968"/>
                </a:cubicBezTo>
                <a:lnTo>
                  <a:pt x="0" y="226895"/>
                </a:lnTo>
                <a:cubicBezTo>
                  <a:pt x="0" y="101584"/>
                  <a:pt x="101584" y="0"/>
                  <a:pt x="226895"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51750" tIns="232752" rIns="351195" bIns="839760" rtlCol="0" anchor="ctr">
            <a:noAutofit/>
          </a:bodyPr>
          <a:lstStyle/>
          <a:p>
            <a:pPr algn="just">
              <a:lnSpc>
                <a:spcPct val="150000"/>
              </a:lnSpc>
            </a:pPr>
            <a:r>
              <a:rPr lang="zh-CN" altLang="en-US" sz="1600" b="1" spc="130" dirty="0">
                <a:solidFill>
                  <a:srgbClr val="FFFFFF"/>
                </a:solidFill>
                <a:latin typeface="Times New Roman" panose="02020603050405020304" charset="0"/>
                <a:ea typeface="汉仪粗仿宋简" panose="00020600040101010101" charset="-122"/>
                <a:cs typeface="+mn-ea"/>
                <a:sym typeface="+mn-ea"/>
              </a:rPr>
              <a:t>设定具体的时间节点，如项目里程碑、关键交付物完成日期，确保每个阶段目标清晰。</a:t>
            </a:r>
            <a:endParaRPr lang="zh-CN" altLang="en-US" sz="1600" b="1" spc="130" dirty="0">
              <a:solidFill>
                <a:srgbClr val="FFFFFF"/>
              </a:solidFill>
              <a:latin typeface="Times New Roman" panose="02020603050405020304" charset="0"/>
              <a:ea typeface="汉仪粗仿宋简" panose="00020600040101010101" charset="-122"/>
              <a:cs typeface="+mn-ea"/>
              <a:sym typeface="+mn-ea"/>
            </a:endParaRPr>
          </a:p>
        </p:txBody>
      </p:sp>
      <p:sp>
        <p:nvSpPr>
          <p:cNvPr id="2" name="“_#color-824&amp;2665"/>
          <p:cNvSpPr/>
          <p:nvPr>
            <p:custDataLst>
              <p:tags r:id="rId5"/>
            </p:custDataLst>
          </p:nvPr>
        </p:nvSpPr>
        <p:spPr>
          <a:xfrm>
            <a:off x="3466641" y="3524536"/>
            <a:ext cx="358838" cy="30739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lstStyle/>
          <a:p>
            <a:endParaRPr lang="zh-CN" altLang="en-US"/>
          </a:p>
        </p:txBody>
      </p:sp>
      <p:pic>
        <p:nvPicPr>
          <p:cNvPr id="4" name="图片 3" descr="/data/temp/15832dd4-c862-11ef-9b11-1e5b51880fbc.jpg15832dd4-c862-11ef-9b11-1e5b51880fbc"/>
          <p:cNvPicPr>
            <a:picLocks noChangeAspect="1"/>
          </p:cNvPicPr>
          <p:nvPr>
            <p:custDataLst>
              <p:tags r:id="rId6"/>
            </p:custDataLst>
          </p:nvPr>
        </p:nvPicPr>
        <p:blipFill>
          <a:blip r:embed="rId7"/>
          <a:srcRect/>
          <a:stretch>
            <a:fillRect/>
          </a:stretch>
        </p:blipFill>
        <p:spPr>
          <a:xfrm>
            <a:off x="897618" y="4548334"/>
            <a:ext cx="978071" cy="978071"/>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ln w="9525" cap="flat" cmpd="sng" algn="ctr">
            <a:solidFill>
              <a:schemeClr val="dk1">
                <a:lumMod val="40000"/>
                <a:lumOff val="60000"/>
                <a:alpha val="20000"/>
              </a:schemeClr>
            </a:solidFill>
            <a:prstDash val="solid"/>
            <a:round/>
            <a:headEnd type="none" w="med" len="med"/>
            <a:tailEnd type="none" w="med" len="med"/>
          </a:ln>
        </p:spPr>
      </p:pic>
      <p:sp>
        <p:nvSpPr>
          <p:cNvPr id="7" name="矩形 6"/>
          <p:cNvSpPr/>
          <p:nvPr>
            <p:custDataLst>
              <p:tags r:id="rId8"/>
            </p:custDataLst>
          </p:nvPr>
        </p:nvSpPr>
        <p:spPr>
          <a:xfrm>
            <a:off x="2067492" y="4663925"/>
            <a:ext cx="1951615" cy="746890"/>
          </a:xfrm>
          <a:prstGeom prst="rect">
            <a:avLst/>
          </a:prstGeom>
          <a:noFill/>
        </p:spPr>
        <p:txBody>
          <a:bodyPr wrap="square" lIns="0" tIns="0" rIns="0" bIns="0" rtlCol="0" anchor="ctr" anchorCtr="0">
            <a:noAutofit/>
          </a:bodyPr>
          <a:lstStyle/>
          <a:p>
            <a:pPr>
              <a:spcBef>
                <a:spcPct val="0"/>
              </a:spcBef>
              <a:spcAft>
                <a:spcPct val="0"/>
              </a:spcAft>
            </a:pPr>
            <a:r>
              <a:rPr lang="zh-CN" altLang="en-US" sz="2800" b="1" dirty="0">
                <a:solidFill>
                  <a:schemeClr val="accent1"/>
                </a:solidFill>
                <a:latin typeface="Times New Roman" panose="02020603050405020304" charset="0"/>
                <a:ea typeface="汉仪粗宋简" panose="02010600000101010101" charset="-122"/>
                <a:cs typeface="+mn-ea"/>
                <a:sym typeface="+mn-ea"/>
              </a:rPr>
              <a:t>定义明确的时间节点</a:t>
            </a:r>
            <a:endParaRPr lang="zh-CN" altLang="en-US" sz="2800" b="1" dirty="0">
              <a:solidFill>
                <a:schemeClr val="accent1"/>
              </a:solidFill>
              <a:latin typeface="Times New Roman" panose="02020603050405020304" charset="0"/>
              <a:ea typeface="汉仪粗宋简" panose="02010600000101010101" charset="-122"/>
              <a:cs typeface="+mn-ea"/>
              <a:sym typeface="+mn-ea"/>
            </a:endParaRPr>
          </a:p>
        </p:txBody>
      </p:sp>
      <p:sp>
        <p:nvSpPr>
          <p:cNvPr id="8" name="“_#color-824&amp;2668"/>
          <p:cNvSpPr/>
          <p:nvPr>
            <p:custDataLst>
              <p:tags r:id="rId9"/>
            </p:custDataLst>
          </p:nvPr>
        </p:nvSpPr>
        <p:spPr>
          <a:xfrm>
            <a:off x="7157271" y="3533427"/>
            <a:ext cx="358838" cy="30739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lstStyle/>
          <a:p>
            <a:endParaRPr lang="zh-CN" altLang="en-US"/>
          </a:p>
        </p:txBody>
      </p:sp>
      <p:sp>
        <p:nvSpPr>
          <p:cNvPr id="9" name="矩形 8"/>
          <p:cNvSpPr/>
          <p:nvPr>
            <p:custDataLst>
              <p:tags r:id="rId10"/>
            </p:custDataLst>
          </p:nvPr>
        </p:nvSpPr>
        <p:spPr>
          <a:xfrm>
            <a:off x="5737798" y="4663925"/>
            <a:ext cx="2068556" cy="746890"/>
          </a:xfrm>
          <a:prstGeom prst="rect">
            <a:avLst/>
          </a:prstGeom>
          <a:noFill/>
        </p:spPr>
        <p:txBody>
          <a:bodyPr wrap="square" lIns="0" tIns="0" rIns="0" bIns="0" rtlCol="0" anchor="ctr" anchorCtr="0">
            <a:noAutofit/>
          </a:bodyPr>
          <a:lstStyle/>
          <a:p>
            <a:pPr>
              <a:spcBef>
                <a:spcPct val="0"/>
              </a:spcBef>
              <a:spcAft>
                <a:spcPct val="0"/>
              </a:spcAft>
            </a:pPr>
            <a:r>
              <a:rPr lang="zh-CN" altLang="en-US" sz="2800" b="1" dirty="0">
                <a:solidFill>
                  <a:schemeClr val="accent1"/>
                </a:solidFill>
                <a:latin typeface="Times New Roman" panose="02020603050405020304" charset="0"/>
                <a:ea typeface="汉仪粗宋简" panose="02010600000101010101" charset="-122"/>
                <a:cs typeface="+mn-ea"/>
                <a:sym typeface="+mn-ea"/>
              </a:rPr>
              <a:t>采用敏捷方法论</a:t>
            </a:r>
            <a:endParaRPr lang="zh-CN" altLang="en-US" sz="2800" b="1" dirty="0">
              <a:solidFill>
                <a:schemeClr val="accent1"/>
              </a:solidFill>
              <a:latin typeface="Times New Roman" panose="02020603050405020304" charset="0"/>
              <a:ea typeface="汉仪粗宋简" panose="02010600000101010101" charset="-122"/>
              <a:cs typeface="+mn-ea"/>
              <a:sym typeface="+mn-ea"/>
            </a:endParaRPr>
          </a:p>
        </p:txBody>
      </p:sp>
      <p:pic>
        <p:nvPicPr>
          <p:cNvPr id="10" name="图片 9" descr="/data/temp/15832e49-c862-11ef-9b11-1e5b51880fbc.jpg15832e49-c862-11ef-9b11-1e5b51880fbc"/>
          <p:cNvPicPr>
            <a:picLocks noChangeAspect="1"/>
          </p:cNvPicPr>
          <p:nvPr>
            <p:custDataLst>
              <p:tags r:id="rId11"/>
            </p:custDataLst>
          </p:nvPr>
        </p:nvPicPr>
        <p:blipFill>
          <a:blip r:embed="rId12"/>
          <a:srcRect/>
          <a:stretch>
            <a:fillRect/>
          </a:stretch>
        </p:blipFill>
        <p:spPr>
          <a:xfrm>
            <a:off x="4591423" y="4548969"/>
            <a:ext cx="977436" cy="977436"/>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ln w="9525" cap="flat" cmpd="sng" algn="ctr">
            <a:solidFill>
              <a:schemeClr val="dk1">
                <a:lumMod val="40000"/>
                <a:lumOff val="60000"/>
                <a:alpha val="20000"/>
              </a:schemeClr>
            </a:solidFill>
            <a:prstDash val="solid"/>
            <a:round/>
            <a:headEnd type="none" w="med" len="med"/>
            <a:tailEnd type="none" w="med" len="med"/>
          </a:ln>
        </p:spPr>
      </p:pic>
      <p:sp>
        <p:nvSpPr>
          <p:cNvPr id="11" name="“_#color-824&amp;2668"/>
          <p:cNvSpPr/>
          <p:nvPr>
            <p:custDataLst>
              <p:tags r:id="rId13"/>
            </p:custDataLst>
          </p:nvPr>
        </p:nvSpPr>
        <p:spPr>
          <a:xfrm>
            <a:off x="10847900" y="3542319"/>
            <a:ext cx="358838" cy="308029"/>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lstStyle/>
          <a:p>
            <a:endParaRPr lang="zh-CN" altLang="en-US"/>
          </a:p>
        </p:txBody>
      </p:sp>
      <p:sp>
        <p:nvSpPr>
          <p:cNvPr id="12" name="矩形 11"/>
          <p:cNvSpPr/>
          <p:nvPr>
            <p:custDataLst>
              <p:tags r:id="rId14"/>
            </p:custDataLst>
          </p:nvPr>
        </p:nvSpPr>
        <p:spPr>
          <a:xfrm>
            <a:off x="9428427" y="4663925"/>
            <a:ext cx="2068556" cy="746890"/>
          </a:xfrm>
          <a:prstGeom prst="rect">
            <a:avLst/>
          </a:prstGeom>
          <a:noFill/>
        </p:spPr>
        <p:txBody>
          <a:bodyPr wrap="square" lIns="0" tIns="0" rIns="0" bIns="0" rtlCol="0" anchor="ctr" anchorCtr="0">
            <a:noAutofit/>
          </a:bodyPr>
          <a:lstStyle/>
          <a:p>
            <a:pPr>
              <a:spcBef>
                <a:spcPct val="0"/>
              </a:spcBef>
              <a:spcAft>
                <a:spcPct val="0"/>
              </a:spcAft>
            </a:pPr>
            <a:r>
              <a:rPr lang="zh-CN" altLang="en-US" sz="2800" b="1" dirty="0">
                <a:solidFill>
                  <a:schemeClr val="accent1"/>
                </a:solidFill>
                <a:latin typeface="Times New Roman" panose="02020603050405020304" charset="0"/>
                <a:ea typeface="汉仪粗宋简" panose="02010600000101010101" charset="-122"/>
                <a:cs typeface="+mn-ea"/>
                <a:sym typeface="+mn-ea"/>
              </a:rPr>
              <a:t>实施定期审查</a:t>
            </a:r>
            <a:endParaRPr lang="zh-CN" altLang="en-US" sz="2800" b="1" dirty="0">
              <a:solidFill>
                <a:schemeClr val="accent1"/>
              </a:solidFill>
              <a:latin typeface="Times New Roman" panose="02020603050405020304" charset="0"/>
              <a:ea typeface="汉仪粗宋简" panose="02010600000101010101" charset="-122"/>
              <a:cs typeface="+mn-ea"/>
              <a:sym typeface="+mn-ea"/>
            </a:endParaRPr>
          </a:p>
        </p:txBody>
      </p:sp>
      <p:pic>
        <p:nvPicPr>
          <p:cNvPr id="13" name="图片 12" descr="/data/temp/15832e79-c862-11ef-9b11-1e5b51880fbc.jpg15832e79-c862-11ef-9b11-1e5b51880fbc"/>
          <p:cNvPicPr>
            <a:picLocks noChangeAspect="1"/>
          </p:cNvPicPr>
          <p:nvPr>
            <p:custDataLst>
              <p:tags r:id="rId15"/>
            </p:custDataLst>
          </p:nvPr>
        </p:nvPicPr>
        <p:blipFill>
          <a:blip r:embed="rId16"/>
          <a:srcRect/>
          <a:stretch>
            <a:fillRect/>
          </a:stretch>
        </p:blipFill>
        <p:spPr>
          <a:xfrm>
            <a:off x="8284593" y="4548969"/>
            <a:ext cx="977436" cy="977436"/>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ln w="9525" cap="flat" cmpd="sng" algn="ctr">
            <a:solidFill>
              <a:schemeClr val="dk1">
                <a:lumMod val="40000"/>
                <a:lumOff val="60000"/>
                <a:alpha val="20000"/>
              </a:schemeClr>
            </a:solidFill>
            <a:prstDash val="solid"/>
            <a:round/>
            <a:headEnd type="none" w="med" len="med"/>
            <a:tailEnd type="none" w="med" len="med"/>
          </a:ln>
        </p:spPr>
      </p:pic>
    </p:spTree>
    <p:custDataLst>
      <p:tags r:id="rId17"/>
    </p:custData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1"/>
            </p:custDataLst>
          </p:nvPr>
        </p:nvSpPr>
        <p:spPr/>
        <p:txBody>
          <a:bodyPr>
            <a:normAutofit/>
          </a:bodyPr>
          <a:lstStyle/>
          <a:p>
            <a:r>
              <a:rPr lang="zh-CN" altLang="en-US" sz="3600" dirty="0">
                <a:latin typeface="+mj-ea"/>
                <a:sym typeface="+mn-ea"/>
              </a:rPr>
              <a:t>时间轴管理与预测功能</a:t>
            </a:r>
            <a:r>
              <a:rPr lang="en-US" altLang="zh-CN" sz="3600" dirty="0">
                <a:latin typeface="+mj-ea"/>
                <a:sym typeface="+mn-ea"/>
              </a:rPr>
              <a:t>——</a:t>
            </a:r>
            <a:r>
              <a:rPr lang="zh-CN" altLang="en-US" sz="3600" dirty="0">
                <a:latin typeface="+mj-ea"/>
              </a:rPr>
              <a:t>引入时间序列预测算法</a:t>
            </a:r>
            <a:endParaRPr lang="zh-CN" altLang="en-US" sz="3600" dirty="0">
              <a:latin typeface="+mj-ea"/>
            </a:endParaRPr>
          </a:p>
        </p:txBody>
      </p:sp>
      <p:sp>
        <p:nvSpPr>
          <p:cNvPr id="3" name="矩形: 圆角 2"/>
          <p:cNvSpPr/>
          <p:nvPr>
            <p:custDataLst>
              <p:tags r:id="rId2"/>
            </p:custDataLst>
          </p:nvPr>
        </p:nvSpPr>
        <p:spPr>
          <a:xfrm>
            <a:off x="696595" y="2332115"/>
            <a:ext cx="1959253" cy="3247599"/>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l"/>
            <a:endParaRPr lang="zh-CN" altLang="en-US" sz="1440">
              <a:solidFill>
                <a:schemeClr val="bg1"/>
              </a:solidFill>
              <a:latin typeface="+mj-ea"/>
              <a:ea typeface="+mj-ea"/>
            </a:endParaRPr>
          </a:p>
        </p:txBody>
      </p:sp>
      <p:sp>
        <p:nvSpPr>
          <p:cNvPr id="4" name="矩形 3"/>
          <p:cNvSpPr/>
          <p:nvPr>
            <p:custDataLst>
              <p:tags r:id="rId3"/>
            </p:custDataLst>
          </p:nvPr>
        </p:nvSpPr>
        <p:spPr>
          <a:xfrm>
            <a:off x="962030" y="3407222"/>
            <a:ext cx="1443660" cy="199362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rPr>
              <a:t>根据项目特点选择ARIMA、指数平滑等时间序列预测模型，以提高预测准确性。</a:t>
            </a:r>
            <a:endPar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0" name="圆角矩形 9"/>
          <p:cNvSpPr/>
          <p:nvPr>
            <p:custDataLst>
              <p:tags r:id="rId4"/>
            </p:custDataLst>
          </p:nvPr>
        </p:nvSpPr>
        <p:spPr>
          <a:xfrm>
            <a:off x="962030" y="1917094"/>
            <a:ext cx="660086" cy="658813"/>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lstStyle/>
          <a:p>
            <a:pPr algn="ctr">
              <a:spcBef>
                <a:spcPct val="0"/>
              </a:spcBef>
              <a:spcAft>
                <a:spcPct val="0"/>
              </a:spcAft>
            </a:pPr>
            <a:r>
              <a:rPr lang="en-US" altLang="zh-CN" sz="2800" b="1" dirty="0">
                <a:latin typeface="+mn-ea"/>
                <a:cs typeface="+mn-ea"/>
                <a:sym typeface="+mn-ea"/>
              </a:rPr>
              <a:t>01</a:t>
            </a:r>
            <a:endParaRPr lang="en-US" altLang="zh-CN" sz="2800" b="1" dirty="0">
              <a:latin typeface="+mn-ea"/>
              <a:cs typeface="+mn-ea"/>
              <a:sym typeface="+mn-ea"/>
            </a:endParaRPr>
          </a:p>
        </p:txBody>
      </p:sp>
      <p:cxnSp>
        <p:nvCxnSpPr>
          <p:cNvPr id="11" name="直接连接符 10"/>
          <p:cNvCxnSpPr/>
          <p:nvPr>
            <p:custDataLst>
              <p:tags r:id="rId5"/>
            </p:custDataLst>
          </p:nvPr>
        </p:nvCxnSpPr>
        <p:spPr>
          <a:xfrm flipV="1">
            <a:off x="882463" y="3273550"/>
            <a:ext cx="1622526"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12" name="矩形 11"/>
          <p:cNvSpPr/>
          <p:nvPr>
            <p:custDataLst>
              <p:tags r:id="rId6"/>
            </p:custDataLst>
          </p:nvPr>
        </p:nvSpPr>
        <p:spPr>
          <a:xfrm>
            <a:off x="965213" y="2702578"/>
            <a:ext cx="1443660" cy="444301"/>
          </a:xfrm>
          <a:prstGeom prst="rect">
            <a:avLst/>
          </a:prstGeom>
          <a:noFill/>
        </p:spPr>
        <p:txBody>
          <a:bodyPr wrap="square" lIns="0" tIns="0" rIns="0" bIns="0" rtlCol="0" anchor="ctr" anchorCtr="0">
            <a:noAutofit/>
          </a:bodyPr>
          <a:lstStyle/>
          <a:p>
            <a:pPr>
              <a:spcBef>
                <a:spcPct val="0"/>
              </a:spcBef>
              <a:spcAft>
                <a:spcPct val="0"/>
              </a:spcAft>
            </a:pPr>
            <a:r>
              <a:rPr lang="zh-CN" altLang="en-US" sz="2000" b="1" dirty="0">
                <a:solidFill>
                  <a:schemeClr val="accent1"/>
                </a:solidFill>
                <a:latin typeface="Times New Roman" panose="02020603050405020304" charset="0"/>
                <a:ea typeface="汉仪粗宋简" panose="02010600000101010101" charset="-122"/>
                <a:cs typeface="+mn-ea"/>
              </a:rPr>
              <a:t>选择合适的预测模型</a:t>
            </a:r>
            <a:endParaRPr lang="zh-CN" altLang="en-US" sz="2000" b="1" dirty="0">
              <a:solidFill>
                <a:schemeClr val="accent1"/>
              </a:solidFill>
              <a:latin typeface="Times New Roman" panose="02020603050405020304" charset="0"/>
              <a:ea typeface="汉仪粗宋简" panose="02010600000101010101" charset="-122"/>
              <a:cs typeface="+mn-ea"/>
            </a:endParaRPr>
          </a:p>
        </p:txBody>
      </p:sp>
      <p:sp>
        <p:nvSpPr>
          <p:cNvPr id="13" name="矩形: 圆角 2"/>
          <p:cNvSpPr/>
          <p:nvPr>
            <p:custDataLst>
              <p:tags r:id="rId7"/>
            </p:custDataLst>
          </p:nvPr>
        </p:nvSpPr>
        <p:spPr>
          <a:xfrm>
            <a:off x="2906643" y="2347392"/>
            <a:ext cx="1959253" cy="3247599"/>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l"/>
            <a:endParaRPr lang="zh-CN" altLang="en-US" sz="1440">
              <a:solidFill>
                <a:schemeClr val="bg1"/>
              </a:solidFill>
              <a:latin typeface="+mj-ea"/>
              <a:ea typeface="+mj-ea"/>
            </a:endParaRPr>
          </a:p>
        </p:txBody>
      </p:sp>
      <p:sp>
        <p:nvSpPr>
          <p:cNvPr id="14" name="矩形 13"/>
          <p:cNvSpPr/>
          <p:nvPr>
            <p:custDataLst>
              <p:tags r:id="rId8"/>
            </p:custDataLst>
          </p:nvPr>
        </p:nvSpPr>
        <p:spPr>
          <a:xfrm>
            <a:off x="3172078" y="3449233"/>
            <a:ext cx="1443660" cy="2025453"/>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rPr>
              <a:t>收集历史数据并进行清洗、归一化处理，为时间序列预测算法提供高质量输入。</a:t>
            </a:r>
            <a:endPar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5" name="圆角矩形 14"/>
          <p:cNvSpPr/>
          <p:nvPr>
            <p:custDataLst>
              <p:tags r:id="rId9"/>
            </p:custDataLst>
          </p:nvPr>
        </p:nvSpPr>
        <p:spPr>
          <a:xfrm>
            <a:off x="3172078" y="1902454"/>
            <a:ext cx="660086" cy="660723"/>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lstStyle/>
          <a:p>
            <a:pPr algn="ctr">
              <a:spcBef>
                <a:spcPct val="0"/>
              </a:spcBef>
              <a:spcAft>
                <a:spcPct val="0"/>
              </a:spcAft>
            </a:pPr>
            <a:r>
              <a:rPr lang="en-US" altLang="zh-CN" sz="2800" b="1" dirty="0">
                <a:latin typeface="+mn-ea"/>
                <a:cs typeface="+mn-ea"/>
                <a:sym typeface="+mn-ea"/>
              </a:rPr>
              <a:t>02</a:t>
            </a:r>
            <a:endParaRPr lang="en-US" altLang="zh-CN" sz="2800" b="1" dirty="0">
              <a:latin typeface="+mn-ea"/>
              <a:cs typeface="+mn-ea"/>
              <a:sym typeface="+mn-ea"/>
            </a:endParaRPr>
          </a:p>
        </p:txBody>
      </p:sp>
      <p:cxnSp>
        <p:nvCxnSpPr>
          <p:cNvPr id="16" name="直接连接符 15"/>
          <p:cNvCxnSpPr/>
          <p:nvPr>
            <p:custDataLst>
              <p:tags r:id="rId10"/>
            </p:custDataLst>
          </p:nvPr>
        </p:nvCxnSpPr>
        <p:spPr>
          <a:xfrm flipV="1">
            <a:off x="3092511" y="3302194"/>
            <a:ext cx="1623800"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17" name="矩形 16"/>
          <p:cNvSpPr/>
          <p:nvPr>
            <p:custDataLst>
              <p:tags r:id="rId11"/>
            </p:custDataLst>
          </p:nvPr>
        </p:nvSpPr>
        <p:spPr>
          <a:xfrm>
            <a:off x="3177807" y="2707034"/>
            <a:ext cx="1443660" cy="451303"/>
          </a:xfrm>
          <a:prstGeom prst="rect">
            <a:avLst/>
          </a:prstGeom>
          <a:noFill/>
        </p:spPr>
        <p:txBody>
          <a:bodyPr wrap="square" lIns="0" tIns="0" rIns="0" bIns="0" rtlCol="0" anchor="ctr" anchorCtr="0">
            <a:noAutofit/>
          </a:bodyPr>
          <a:lstStyle/>
          <a:p>
            <a:pPr>
              <a:spcBef>
                <a:spcPct val="0"/>
              </a:spcBef>
              <a:spcAft>
                <a:spcPct val="0"/>
              </a:spcAft>
            </a:pPr>
            <a:r>
              <a:rPr lang="zh-CN" altLang="en-US" sz="2000" b="1" dirty="0">
                <a:solidFill>
                  <a:schemeClr val="accent1"/>
                </a:solidFill>
                <a:latin typeface="Times New Roman" panose="02020603050405020304" charset="0"/>
                <a:ea typeface="汉仪粗宋简" panose="02010600000101010101" charset="-122"/>
                <a:cs typeface="+mn-ea"/>
              </a:rPr>
              <a:t>数据的收集与处理</a:t>
            </a:r>
            <a:endParaRPr lang="zh-CN" altLang="en-US" sz="2000" b="1" dirty="0">
              <a:solidFill>
                <a:schemeClr val="accent1"/>
              </a:solidFill>
              <a:latin typeface="Times New Roman" panose="02020603050405020304" charset="0"/>
              <a:ea typeface="汉仪粗宋简" panose="02010600000101010101" charset="-122"/>
              <a:cs typeface="+mn-ea"/>
            </a:endParaRPr>
          </a:p>
        </p:txBody>
      </p:sp>
      <p:sp>
        <p:nvSpPr>
          <p:cNvPr id="63" name="矩形: 圆角 2"/>
          <p:cNvSpPr/>
          <p:nvPr>
            <p:custDataLst>
              <p:tags r:id="rId12"/>
            </p:custDataLst>
          </p:nvPr>
        </p:nvSpPr>
        <p:spPr>
          <a:xfrm>
            <a:off x="5116691" y="2343573"/>
            <a:ext cx="1959253" cy="3247599"/>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l"/>
            <a:endParaRPr lang="zh-CN" altLang="en-US" sz="1440">
              <a:solidFill>
                <a:schemeClr val="bg1"/>
              </a:solidFill>
              <a:latin typeface="+mj-ea"/>
              <a:ea typeface="+mj-ea"/>
            </a:endParaRPr>
          </a:p>
        </p:txBody>
      </p:sp>
      <p:sp>
        <p:nvSpPr>
          <p:cNvPr id="18" name="矩形 17"/>
          <p:cNvSpPr/>
          <p:nvPr>
            <p:custDataLst>
              <p:tags r:id="rId13"/>
            </p:custDataLst>
          </p:nvPr>
        </p:nvSpPr>
        <p:spPr>
          <a:xfrm>
            <a:off x="5382126" y="3419952"/>
            <a:ext cx="1443660" cy="199362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rPr>
              <a:t>利用历史数据训练模型，并通过交叉验证等方法验证模型的预测能力。</a:t>
            </a:r>
            <a:endPar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65" name="圆角矩形 64"/>
          <p:cNvSpPr/>
          <p:nvPr>
            <p:custDataLst>
              <p:tags r:id="rId14"/>
            </p:custDataLst>
          </p:nvPr>
        </p:nvSpPr>
        <p:spPr>
          <a:xfrm>
            <a:off x="5382126" y="1905637"/>
            <a:ext cx="660086" cy="660086"/>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lstStyle/>
          <a:p>
            <a:pPr algn="ctr">
              <a:spcBef>
                <a:spcPct val="0"/>
              </a:spcBef>
              <a:spcAft>
                <a:spcPct val="0"/>
              </a:spcAft>
            </a:pPr>
            <a:r>
              <a:rPr lang="en-US" altLang="zh-CN" sz="2800" b="1" dirty="0">
                <a:latin typeface="+mn-ea"/>
                <a:cs typeface="+mn-ea"/>
                <a:sym typeface="+mn-ea"/>
              </a:rPr>
              <a:t>03</a:t>
            </a:r>
            <a:endParaRPr lang="en-US" altLang="zh-CN" sz="2800" b="1" dirty="0">
              <a:latin typeface="+mn-ea"/>
              <a:cs typeface="+mn-ea"/>
              <a:sym typeface="+mn-ea"/>
            </a:endParaRPr>
          </a:p>
        </p:txBody>
      </p:sp>
      <p:cxnSp>
        <p:nvCxnSpPr>
          <p:cNvPr id="75" name="直接连接符 74"/>
          <p:cNvCxnSpPr/>
          <p:nvPr>
            <p:custDataLst>
              <p:tags r:id="rId15"/>
            </p:custDataLst>
          </p:nvPr>
        </p:nvCxnSpPr>
        <p:spPr>
          <a:xfrm flipV="1">
            <a:off x="5302559" y="3281188"/>
            <a:ext cx="1623800"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19" name="矩形 18"/>
          <p:cNvSpPr/>
          <p:nvPr>
            <p:custDataLst>
              <p:tags r:id="rId16"/>
            </p:custDataLst>
          </p:nvPr>
        </p:nvSpPr>
        <p:spPr>
          <a:xfrm>
            <a:off x="5382126" y="2701305"/>
            <a:ext cx="1443660" cy="444301"/>
          </a:xfrm>
          <a:prstGeom prst="rect">
            <a:avLst/>
          </a:prstGeom>
          <a:noFill/>
        </p:spPr>
        <p:txBody>
          <a:bodyPr wrap="square" lIns="0" tIns="0" rIns="0" bIns="0" rtlCol="0" anchor="ctr" anchorCtr="0">
            <a:noAutofit/>
          </a:bodyPr>
          <a:lstStyle/>
          <a:p>
            <a:pPr>
              <a:spcBef>
                <a:spcPct val="0"/>
              </a:spcBef>
              <a:spcAft>
                <a:spcPct val="0"/>
              </a:spcAft>
            </a:pPr>
            <a:r>
              <a:rPr lang="zh-CN" altLang="en-US" sz="2000" b="1" dirty="0">
                <a:solidFill>
                  <a:schemeClr val="accent1"/>
                </a:solidFill>
                <a:latin typeface="Times New Roman" panose="02020603050405020304" charset="0"/>
                <a:ea typeface="汉仪粗宋简" panose="02010600000101010101" charset="-122"/>
                <a:cs typeface="+mn-ea"/>
              </a:rPr>
              <a:t>模型的训练与验证</a:t>
            </a:r>
            <a:endParaRPr lang="zh-CN" altLang="en-US" sz="2000" b="1" dirty="0">
              <a:solidFill>
                <a:schemeClr val="accent1"/>
              </a:solidFill>
              <a:latin typeface="Times New Roman" panose="02020603050405020304" charset="0"/>
              <a:ea typeface="汉仪粗宋简" panose="02010600000101010101" charset="-122"/>
              <a:cs typeface="+mn-ea"/>
            </a:endParaRPr>
          </a:p>
        </p:txBody>
      </p:sp>
      <p:sp>
        <p:nvSpPr>
          <p:cNvPr id="69" name="矩形: 圆角 2"/>
          <p:cNvSpPr/>
          <p:nvPr>
            <p:custDataLst>
              <p:tags r:id="rId17"/>
            </p:custDataLst>
          </p:nvPr>
        </p:nvSpPr>
        <p:spPr>
          <a:xfrm>
            <a:off x="7326739" y="2343573"/>
            <a:ext cx="1959253" cy="3247599"/>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l"/>
            <a:endParaRPr lang="zh-CN" altLang="en-US" sz="1440">
              <a:solidFill>
                <a:schemeClr val="bg1"/>
              </a:solidFill>
              <a:latin typeface="+mj-ea"/>
              <a:ea typeface="+mj-ea"/>
            </a:endParaRPr>
          </a:p>
        </p:txBody>
      </p:sp>
      <p:sp>
        <p:nvSpPr>
          <p:cNvPr id="20" name="矩形 19"/>
          <p:cNvSpPr/>
          <p:nvPr>
            <p:custDataLst>
              <p:tags r:id="rId18"/>
            </p:custDataLst>
          </p:nvPr>
        </p:nvSpPr>
        <p:spPr>
          <a:xfrm>
            <a:off x="7592174" y="3423772"/>
            <a:ext cx="1443660" cy="199362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rPr>
              <a:t>分析预测结果，识别趋势和周期性变化，为项目管理决策提供数据支持。</a:t>
            </a:r>
            <a:endPar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71" name="圆角矩形 70"/>
          <p:cNvSpPr/>
          <p:nvPr>
            <p:custDataLst>
              <p:tags r:id="rId19"/>
            </p:custDataLst>
          </p:nvPr>
        </p:nvSpPr>
        <p:spPr>
          <a:xfrm>
            <a:off x="7592174" y="1905637"/>
            <a:ext cx="660086" cy="660086"/>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lstStyle/>
          <a:p>
            <a:pPr algn="ctr">
              <a:spcBef>
                <a:spcPct val="0"/>
              </a:spcBef>
              <a:spcAft>
                <a:spcPct val="0"/>
              </a:spcAft>
            </a:pPr>
            <a:r>
              <a:rPr lang="en-US" altLang="zh-CN" sz="2800" b="1" dirty="0">
                <a:latin typeface="+mn-ea"/>
                <a:cs typeface="+mn-ea"/>
                <a:sym typeface="+mn-ea"/>
              </a:rPr>
              <a:t>04</a:t>
            </a:r>
            <a:endParaRPr lang="en-US" altLang="zh-CN" sz="2800" b="1" dirty="0">
              <a:latin typeface="+mn-ea"/>
              <a:cs typeface="+mn-ea"/>
              <a:sym typeface="+mn-ea"/>
            </a:endParaRPr>
          </a:p>
        </p:txBody>
      </p:sp>
      <p:cxnSp>
        <p:nvCxnSpPr>
          <p:cNvPr id="76" name="直接连接符 75"/>
          <p:cNvCxnSpPr/>
          <p:nvPr>
            <p:custDataLst>
              <p:tags r:id="rId20"/>
            </p:custDataLst>
          </p:nvPr>
        </p:nvCxnSpPr>
        <p:spPr>
          <a:xfrm flipV="1">
            <a:off x="7512607" y="3283734"/>
            <a:ext cx="1623800"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21" name="矩形 20"/>
          <p:cNvSpPr/>
          <p:nvPr>
            <p:custDataLst>
              <p:tags r:id="rId21"/>
            </p:custDataLst>
          </p:nvPr>
        </p:nvSpPr>
        <p:spPr>
          <a:xfrm>
            <a:off x="7592174" y="2702578"/>
            <a:ext cx="1443660" cy="444301"/>
          </a:xfrm>
          <a:prstGeom prst="rect">
            <a:avLst/>
          </a:prstGeom>
          <a:noFill/>
        </p:spPr>
        <p:txBody>
          <a:bodyPr wrap="square" lIns="0" tIns="0" rIns="0" bIns="0" rtlCol="0" anchor="ctr" anchorCtr="0">
            <a:noAutofit/>
          </a:bodyPr>
          <a:lstStyle/>
          <a:p>
            <a:pPr>
              <a:spcBef>
                <a:spcPct val="0"/>
              </a:spcBef>
              <a:spcAft>
                <a:spcPct val="0"/>
              </a:spcAft>
            </a:pPr>
            <a:r>
              <a:rPr lang="zh-CN" altLang="en-US" sz="2000" b="1" dirty="0">
                <a:solidFill>
                  <a:schemeClr val="accent1"/>
                </a:solidFill>
                <a:latin typeface="Times New Roman" panose="02020603050405020304" charset="0"/>
                <a:ea typeface="汉仪粗宋简" panose="02010600000101010101" charset="-122"/>
                <a:cs typeface="+mn-ea"/>
              </a:rPr>
              <a:t>预测结果的分析与应用</a:t>
            </a:r>
            <a:endParaRPr lang="zh-CN" altLang="en-US" sz="2000" b="1" dirty="0">
              <a:solidFill>
                <a:schemeClr val="accent1"/>
              </a:solidFill>
              <a:latin typeface="Times New Roman" panose="02020603050405020304" charset="0"/>
              <a:ea typeface="汉仪粗宋简" panose="02010600000101010101" charset="-122"/>
              <a:cs typeface="+mn-ea"/>
            </a:endParaRPr>
          </a:p>
        </p:txBody>
      </p:sp>
      <p:sp>
        <p:nvSpPr>
          <p:cNvPr id="22" name="矩形: 圆角 2"/>
          <p:cNvSpPr/>
          <p:nvPr>
            <p:custDataLst>
              <p:tags r:id="rId22"/>
            </p:custDataLst>
          </p:nvPr>
        </p:nvSpPr>
        <p:spPr>
          <a:xfrm>
            <a:off x="9536787" y="2343573"/>
            <a:ext cx="1959253" cy="3247599"/>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l"/>
            <a:endParaRPr lang="zh-CN" altLang="en-US" sz="1440">
              <a:solidFill>
                <a:schemeClr val="bg1"/>
              </a:solidFill>
              <a:latin typeface="+mj-ea"/>
              <a:ea typeface="+mj-ea"/>
            </a:endParaRPr>
          </a:p>
        </p:txBody>
      </p:sp>
      <p:sp>
        <p:nvSpPr>
          <p:cNvPr id="23" name="矩形 22"/>
          <p:cNvSpPr/>
          <p:nvPr>
            <p:custDataLst>
              <p:tags r:id="rId23"/>
            </p:custDataLst>
          </p:nvPr>
        </p:nvSpPr>
        <p:spPr>
          <a:xfrm>
            <a:off x="9802222" y="3419952"/>
            <a:ext cx="1443660" cy="199362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rPr>
              <a:t>根据实际项目进展和新数据不断调整模型参数，以适应变化，提高预测的实时性。</a:t>
            </a:r>
            <a:endParaRPr lang="zh-CN" altLang="en-US" sz="14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24" name="圆角矩形 23"/>
          <p:cNvSpPr/>
          <p:nvPr>
            <p:custDataLst>
              <p:tags r:id="rId24"/>
            </p:custDataLst>
          </p:nvPr>
        </p:nvSpPr>
        <p:spPr>
          <a:xfrm>
            <a:off x="9802222" y="1905637"/>
            <a:ext cx="660086" cy="660086"/>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lstStyle/>
          <a:p>
            <a:pPr algn="ctr">
              <a:spcBef>
                <a:spcPct val="0"/>
              </a:spcBef>
              <a:spcAft>
                <a:spcPct val="0"/>
              </a:spcAft>
            </a:pPr>
            <a:r>
              <a:rPr lang="en-US" altLang="zh-CN" sz="2800" b="1" dirty="0">
                <a:latin typeface="+mn-ea"/>
                <a:cs typeface="+mn-ea"/>
                <a:sym typeface="+mn-ea"/>
              </a:rPr>
              <a:t>05</a:t>
            </a:r>
            <a:endParaRPr lang="en-US" altLang="zh-CN" sz="2800" b="1" dirty="0">
              <a:latin typeface="+mn-ea"/>
              <a:cs typeface="+mn-ea"/>
              <a:sym typeface="+mn-ea"/>
            </a:endParaRPr>
          </a:p>
        </p:txBody>
      </p:sp>
      <p:cxnSp>
        <p:nvCxnSpPr>
          <p:cNvPr id="25" name="直接连接符 24"/>
          <p:cNvCxnSpPr/>
          <p:nvPr>
            <p:custDataLst>
              <p:tags r:id="rId25"/>
            </p:custDataLst>
          </p:nvPr>
        </p:nvCxnSpPr>
        <p:spPr>
          <a:xfrm flipV="1">
            <a:off x="9722655" y="3281188"/>
            <a:ext cx="1623800"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26" name="矩形 25"/>
          <p:cNvSpPr/>
          <p:nvPr>
            <p:custDataLst>
              <p:tags r:id="rId26"/>
            </p:custDataLst>
          </p:nvPr>
        </p:nvSpPr>
        <p:spPr>
          <a:xfrm>
            <a:off x="9802222" y="2701305"/>
            <a:ext cx="1443660" cy="444301"/>
          </a:xfrm>
          <a:prstGeom prst="rect">
            <a:avLst/>
          </a:prstGeom>
          <a:noFill/>
        </p:spPr>
        <p:txBody>
          <a:bodyPr wrap="square" lIns="0" tIns="0" rIns="0" bIns="0" rtlCol="0" anchor="ctr" anchorCtr="0">
            <a:noAutofit/>
          </a:bodyPr>
          <a:lstStyle/>
          <a:p>
            <a:pPr>
              <a:spcBef>
                <a:spcPct val="0"/>
              </a:spcBef>
              <a:spcAft>
                <a:spcPct val="0"/>
              </a:spcAft>
            </a:pPr>
            <a:r>
              <a:rPr lang="zh-CN" altLang="en-US" sz="2000" b="1" dirty="0">
                <a:solidFill>
                  <a:schemeClr val="accent1"/>
                </a:solidFill>
                <a:latin typeface="Times New Roman" panose="02020603050405020304" charset="0"/>
                <a:ea typeface="汉仪粗宋简" panose="02010600000101010101" charset="-122"/>
                <a:cs typeface="+mn-ea"/>
              </a:rPr>
              <a:t>持续优化与调整</a:t>
            </a:r>
            <a:endParaRPr lang="zh-CN" altLang="en-US" sz="2000" b="1" dirty="0">
              <a:solidFill>
                <a:schemeClr val="accent1"/>
              </a:solidFill>
              <a:latin typeface="Times New Roman" panose="02020603050405020304" charset="0"/>
              <a:ea typeface="汉仪粗宋简" panose="02010600000101010101" charset="-122"/>
              <a:cs typeface="+mn-ea"/>
            </a:endParaRPr>
          </a:p>
        </p:txBody>
      </p:sp>
    </p:spTree>
    <p:custDataLst>
      <p:tags r:id="rId27"/>
    </p:custData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normAutofit/>
          </a:bodyPr>
          <a:lstStyle/>
          <a:p>
            <a:r>
              <a:rPr lang="zh-CN" altLang="en-US" sz="3600" dirty="0">
                <a:latin typeface="+mj-ea"/>
                <a:sym typeface="+mn-ea"/>
              </a:rPr>
              <a:t>时间轴管理与预测功能</a:t>
            </a:r>
            <a:r>
              <a:rPr lang="en-US" altLang="zh-CN" sz="3600" dirty="0">
                <a:latin typeface="+mj-ea"/>
                <a:sym typeface="+mn-ea"/>
              </a:rPr>
              <a:t>——</a:t>
            </a:r>
            <a:r>
              <a:rPr lang="zh-CN" altLang="en-US" sz="3600" dirty="0">
                <a:latin typeface="+mj-ea"/>
                <a:sym typeface="+mn-ea"/>
              </a:rPr>
              <a:t>提供项目未来健康度预测</a:t>
            </a:r>
            <a:endParaRPr lang="zh-CN" altLang="en-US" sz="3600" dirty="0">
              <a:latin typeface="+mj-ea"/>
              <a:sym typeface="+mn-ea"/>
            </a:endParaRPr>
          </a:p>
        </p:txBody>
      </p:sp>
      <p:sp>
        <p:nvSpPr>
          <p:cNvPr id="11" name="矩形 10"/>
          <p:cNvSpPr/>
          <p:nvPr>
            <p:custDataLst>
              <p:tags r:id="rId2"/>
            </p:custDataLst>
          </p:nvPr>
        </p:nvSpPr>
        <p:spPr>
          <a:xfrm>
            <a:off x="69596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data/temp/15a35abb-c862-11ef-960f-c618bc714f7c.jpg15a35abb-c862-11ef-960f-c618bc714f7c"/>
          <p:cNvPicPr>
            <a:picLocks noChangeAspect="1"/>
          </p:cNvPicPr>
          <p:nvPr>
            <p:custDataLst>
              <p:tags r:id="rId3"/>
            </p:custDataLst>
          </p:nvPr>
        </p:nvPicPr>
        <p:blipFill rotWithShape="1">
          <a:blip r:embed="rId4"/>
          <a:srcRect/>
          <a:stretch>
            <a:fillRect/>
          </a:stretch>
        </p:blipFill>
        <p:spPr>
          <a:xfrm>
            <a:off x="695960" y="1918018"/>
            <a:ext cx="174504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4" name="矩形 13"/>
          <p:cNvSpPr/>
          <p:nvPr>
            <p:custDataLst>
              <p:tags r:id="rId5"/>
            </p:custDataLst>
          </p:nvPr>
        </p:nvSpPr>
        <p:spPr>
          <a:xfrm>
            <a:off x="429514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data/temp/15a35a31-c862-11ef-960f-c618bc714f7c.jpg15a35a31-c862-11ef-960f-c618bc714f7c"/>
          <p:cNvPicPr>
            <a:picLocks noChangeAspect="1"/>
          </p:cNvPicPr>
          <p:nvPr>
            <p:custDataLst>
              <p:tags r:id="rId6"/>
            </p:custDataLst>
          </p:nvPr>
        </p:nvPicPr>
        <p:blipFill rotWithShape="1">
          <a:blip r:embed="rId7"/>
          <a:srcRect/>
          <a:stretch>
            <a:fillRect/>
          </a:stretch>
        </p:blipFill>
        <p:spPr>
          <a:xfrm>
            <a:off x="4295140" y="1918018"/>
            <a:ext cx="174550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7" name="矩形 16"/>
          <p:cNvSpPr/>
          <p:nvPr>
            <p:custDataLst>
              <p:tags r:id="rId8"/>
            </p:custDataLst>
          </p:nvPr>
        </p:nvSpPr>
        <p:spPr>
          <a:xfrm>
            <a:off x="2709801" y="3259816"/>
            <a:ext cx="1307101" cy="2234538"/>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kern="0" spc="130" dirty="0">
                <a:solidFill>
                  <a:srgbClr val="262626"/>
                </a:solidFill>
                <a:latin typeface="Times New Roman" panose="02020603050405020304" charset="0"/>
                <a:ea typeface="汉仪粗仿宋简" panose="00020600040101010101" charset="-122"/>
                <a:cs typeface="+mn-ea"/>
              </a:rPr>
              <a:t>通过分析项目过往数据，预测未来可能出现的风险和趋势，为决策提供依据。</a:t>
            </a:r>
            <a:endParaRPr lang="zh-CN" altLang="en-US" sz="1400" b="1" kern="0" spc="130" dirty="0">
              <a:solidFill>
                <a:srgbClr val="262626"/>
              </a:solidFill>
              <a:latin typeface="Times New Roman" panose="02020603050405020304" charset="0"/>
              <a:ea typeface="汉仪粗仿宋简" panose="00020600040101010101" charset="-122"/>
              <a:cs typeface="+mn-ea"/>
            </a:endParaRPr>
          </a:p>
        </p:txBody>
      </p:sp>
      <p:sp>
        <p:nvSpPr>
          <p:cNvPr id="18" name="矩形 17"/>
          <p:cNvSpPr/>
          <p:nvPr>
            <p:custDataLst>
              <p:tags r:id="rId9"/>
            </p:custDataLst>
          </p:nvPr>
        </p:nvSpPr>
        <p:spPr>
          <a:xfrm>
            <a:off x="2709800" y="2506262"/>
            <a:ext cx="1307101" cy="650063"/>
          </a:xfrm>
          <a:prstGeom prst="rect">
            <a:avLst/>
          </a:prstGeom>
          <a:noFill/>
        </p:spPr>
        <p:txBody>
          <a:bodyPr wrap="square" lIns="0" tIns="0" rIns="0" bIns="0" rtlCol="0" anchor="b">
            <a:noAutofit/>
          </a:bodyPr>
          <a:lstStyle/>
          <a:p>
            <a:pPr algn="just">
              <a:spcBef>
                <a:spcPct val="0"/>
              </a:spcBef>
              <a:spcAft>
                <a:spcPct val="0"/>
              </a:spcAft>
            </a:pPr>
            <a:r>
              <a:rPr lang="zh-CN" altLang="en-US" sz="2400" b="1" kern="0" dirty="0">
                <a:solidFill>
                  <a:schemeClr val="accent1"/>
                </a:solidFill>
                <a:latin typeface="Times New Roman" panose="02020603050405020304" charset="0"/>
                <a:ea typeface="汉仪粗宋简" panose="02010600000101010101" charset="-122"/>
                <a:cs typeface="+mn-ea"/>
              </a:rPr>
              <a:t>利用历史数据分析</a:t>
            </a:r>
            <a:endParaRPr lang="zh-CN" altLang="en-US" sz="2400" b="1" kern="0" dirty="0">
              <a:solidFill>
                <a:schemeClr val="accent1"/>
              </a:solidFill>
              <a:latin typeface="Times New Roman" panose="02020603050405020304" charset="0"/>
              <a:ea typeface="汉仪粗宋简" panose="02010600000101010101" charset="-122"/>
              <a:cs typeface="+mn-ea"/>
            </a:endParaRPr>
          </a:p>
        </p:txBody>
      </p:sp>
      <p:sp>
        <p:nvSpPr>
          <p:cNvPr id="19" name="矩形 18"/>
          <p:cNvSpPr/>
          <p:nvPr>
            <p:custDataLst>
              <p:tags r:id="rId10"/>
            </p:custDataLst>
          </p:nvPr>
        </p:nvSpPr>
        <p:spPr>
          <a:xfrm>
            <a:off x="271843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0" name="矩形 19"/>
          <p:cNvSpPr/>
          <p:nvPr>
            <p:custDataLst>
              <p:tags r:id="rId11"/>
            </p:custDataLst>
          </p:nvPr>
        </p:nvSpPr>
        <p:spPr>
          <a:xfrm>
            <a:off x="6315074" y="3250624"/>
            <a:ext cx="1307101" cy="2234538"/>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kern="0" spc="130" dirty="0">
                <a:solidFill>
                  <a:srgbClr val="262626"/>
                </a:solidFill>
                <a:latin typeface="Times New Roman" panose="02020603050405020304" charset="0"/>
                <a:ea typeface="汉仪粗仿宋简" panose="00020600040101010101" charset="-122"/>
                <a:cs typeface="+mn-ea"/>
              </a:rPr>
              <a:t>结合多种预测模型，如时间序列分析、机器学习等，提高项目健康度预测的准确性。</a:t>
            </a:r>
            <a:endParaRPr lang="zh-CN" altLang="en-US" sz="1400" b="1" kern="0" spc="130" dirty="0">
              <a:solidFill>
                <a:srgbClr val="262626"/>
              </a:solidFill>
              <a:latin typeface="Times New Roman" panose="02020603050405020304" charset="0"/>
              <a:ea typeface="汉仪粗仿宋简" panose="00020600040101010101" charset="-122"/>
              <a:cs typeface="+mn-ea"/>
            </a:endParaRPr>
          </a:p>
        </p:txBody>
      </p:sp>
      <p:sp>
        <p:nvSpPr>
          <p:cNvPr id="21" name="矩形 20"/>
          <p:cNvSpPr/>
          <p:nvPr>
            <p:custDataLst>
              <p:tags r:id="rId12"/>
            </p:custDataLst>
          </p:nvPr>
        </p:nvSpPr>
        <p:spPr>
          <a:xfrm>
            <a:off x="6315073" y="2506261"/>
            <a:ext cx="1307101" cy="650063"/>
          </a:xfrm>
          <a:prstGeom prst="rect">
            <a:avLst/>
          </a:prstGeom>
          <a:noFill/>
        </p:spPr>
        <p:txBody>
          <a:bodyPr wrap="square" lIns="0" tIns="0" rIns="0" bIns="0" rtlCol="0" anchor="b">
            <a:noAutofit/>
          </a:bodyPr>
          <a:lstStyle/>
          <a:p>
            <a:pPr algn="just">
              <a:spcBef>
                <a:spcPct val="0"/>
              </a:spcBef>
              <a:spcAft>
                <a:spcPct val="0"/>
              </a:spcAft>
            </a:pPr>
            <a:r>
              <a:rPr lang="zh-CN" altLang="en-US" sz="2400" b="1" kern="0" dirty="0">
                <a:solidFill>
                  <a:schemeClr val="accent1"/>
                </a:solidFill>
                <a:latin typeface="Times New Roman" panose="02020603050405020304" charset="0"/>
                <a:ea typeface="汉仪粗宋简" panose="02010600000101010101" charset="-122"/>
                <a:cs typeface="+mn-ea"/>
              </a:rPr>
              <a:t>集成预测模型</a:t>
            </a:r>
            <a:endParaRPr lang="zh-CN" altLang="en-US" sz="2400" b="1" kern="0" dirty="0">
              <a:solidFill>
                <a:schemeClr val="accent1"/>
              </a:solidFill>
              <a:latin typeface="Times New Roman" panose="02020603050405020304" charset="0"/>
              <a:ea typeface="汉仪粗宋简" panose="02010600000101010101" charset="-122"/>
              <a:cs typeface="+mn-ea"/>
            </a:endParaRPr>
          </a:p>
        </p:txBody>
      </p:sp>
      <p:sp>
        <p:nvSpPr>
          <p:cNvPr id="22" name="矩形 21"/>
          <p:cNvSpPr/>
          <p:nvPr>
            <p:custDataLst>
              <p:tags r:id="rId13"/>
            </p:custDataLst>
          </p:nvPr>
        </p:nvSpPr>
        <p:spPr>
          <a:xfrm>
            <a:off x="631888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3" name="矩形 22"/>
          <p:cNvSpPr/>
          <p:nvPr>
            <p:custDataLst>
              <p:tags r:id="rId14"/>
            </p:custDataLst>
          </p:nvPr>
        </p:nvSpPr>
        <p:spPr>
          <a:xfrm>
            <a:off x="789686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data/temp/15a359c5-c862-11ef-960f-c618bc714f7c.jpg15a359c5-c862-11ef-960f-c618bc714f7c"/>
          <p:cNvPicPr>
            <a:picLocks noChangeAspect="1"/>
          </p:cNvPicPr>
          <p:nvPr>
            <p:custDataLst>
              <p:tags r:id="rId15"/>
            </p:custDataLst>
          </p:nvPr>
        </p:nvPicPr>
        <p:blipFill>
          <a:blip r:embed="rId16"/>
          <a:srcRect/>
          <a:stretch>
            <a:fillRect/>
          </a:stretch>
        </p:blipFill>
        <p:spPr>
          <a:xfrm>
            <a:off x="7896860" y="1918018"/>
            <a:ext cx="174550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25" name="矩形 24"/>
          <p:cNvSpPr/>
          <p:nvPr>
            <p:custDataLst>
              <p:tags r:id="rId17"/>
            </p:custDataLst>
          </p:nvPr>
        </p:nvSpPr>
        <p:spPr>
          <a:xfrm>
            <a:off x="9915525" y="3259816"/>
            <a:ext cx="1307101" cy="2234538"/>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kern="0" spc="130" dirty="0">
                <a:solidFill>
                  <a:srgbClr val="262626"/>
                </a:solidFill>
                <a:latin typeface="Times New Roman" panose="02020603050405020304" charset="0"/>
                <a:ea typeface="汉仪粗仿宋简" panose="00020600040101010101" charset="-122"/>
                <a:cs typeface="+mn-ea"/>
              </a:rPr>
              <a:t>建立实时监控系统，对项目关键指标进行跟踪，及时发出预警，防止潜在问题的发生。</a:t>
            </a:r>
            <a:endParaRPr lang="zh-CN" altLang="en-US" sz="1400" b="1" kern="0" spc="130" dirty="0">
              <a:solidFill>
                <a:srgbClr val="262626"/>
              </a:solidFill>
              <a:latin typeface="Times New Roman" panose="02020603050405020304" charset="0"/>
              <a:ea typeface="汉仪粗仿宋简" panose="00020600040101010101" charset="-122"/>
              <a:cs typeface="+mn-ea"/>
            </a:endParaRPr>
          </a:p>
        </p:txBody>
      </p:sp>
      <p:sp>
        <p:nvSpPr>
          <p:cNvPr id="26" name="矩形 25"/>
          <p:cNvSpPr/>
          <p:nvPr>
            <p:custDataLst>
              <p:tags r:id="rId18"/>
            </p:custDataLst>
          </p:nvPr>
        </p:nvSpPr>
        <p:spPr>
          <a:xfrm>
            <a:off x="9915525" y="2506260"/>
            <a:ext cx="1525108" cy="650063"/>
          </a:xfrm>
          <a:prstGeom prst="rect">
            <a:avLst/>
          </a:prstGeom>
          <a:noFill/>
        </p:spPr>
        <p:txBody>
          <a:bodyPr wrap="square" lIns="0" tIns="0" rIns="0" bIns="0" rtlCol="0" anchor="b">
            <a:noAutofit/>
          </a:bodyPr>
          <a:lstStyle/>
          <a:p>
            <a:pPr algn="just">
              <a:spcBef>
                <a:spcPct val="0"/>
              </a:spcBef>
              <a:spcAft>
                <a:spcPct val="0"/>
              </a:spcAft>
            </a:pPr>
            <a:r>
              <a:rPr lang="zh-CN" altLang="en-US" sz="2400" b="1" kern="0" dirty="0">
                <a:solidFill>
                  <a:schemeClr val="accent1"/>
                </a:solidFill>
                <a:latin typeface="Times New Roman" panose="02020603050405020304" charset="0"/>
                <a:ea typeface="汉仪粗宋简" panose="02010600000101010101" charset="-122"/>
                <a:cs typeface="+mn-ea"/>
              </a:rPr>
              <a:t>实时监控与预警系统</a:t>
            </a:r>
            <a:endParaRPr lang="zh-CN" altLang="en-US" sz="2400" b="1" kern="0" dirty="0">
              <a:solidFill>
                <a:schemeClr val="accent1"/>
              </a:solidFill>
              <a:latin typeface="Times New Roman" panose="02020603050405020304" charset="0"/>
              <a:ea typeface="汉仪粗宋简" panose="02010600000101010101" charset="-122"/>
              <a:cs typeface="+mn-ea"/>
            </a:endParaRPr>
          </a:p>
        </p:txBody>
      </p:sp>
      <p:sp>
        <p:nvSpPr>
          <p:cNvPr id="27" name="矩形 26"/>
          <p:cNvSpPr/>
          <p:nvPr>
            <p:custDataLst>
              <p:tags r:id="rId19"/>
            </p:custDataLst>
          </p:nvPr>
        </p:nvSpPr>
        <p:spPr>
          <a:xfrm>
            <a:off x="991933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Tree>
    <p:custDataLst>
      <p:tags r:id="rId20"/>
    </p:custData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704850" y="471522"/>
            <a:ext cx="7201535" cy="720090"/>
          </a:xfrm>
        </p:spPr>
        <p:txBody>
          <a:bodyPr>
            <a:noAutofit/>
          </a:bodyPr>
          <a:lstStyle/>
          <a:p>
            <a:r>
              <a:rPr lang="zh-CN" altLang="en-US" sz="3600" dirty="0">
                <a:latin typeface="+mj-ea"/>
                <a:sym typeface="+mn-ea"/>
              </a:rPr>
              <a:t>Open</a:t>
            </a:r>
            <a:r>
              <a:rPr lang="en-US" altLang="zh-CN" sz="3600" dirty="0">
                <a:latin typeface="+mj-ea"/>
                <a:sym typeface="+mn-ea"/>
              </a:rPr>
              <a:t>D</a:t>
            </a:r>
            <a:r>
              <a:rPr lang="zh-CN" altLang="en-US" sz="3600" dirty="0">
                <a:latin typeface="+mj-ea"/>
                <a:sym typeface="+mn-ea"/>
              </a:rPr>
              <a:t>igger 数据挖掘与拓展</a:t>
            </a:r>
            <a:br>
              <a:rPr lang="zh-CN" altLang="en-US" sz="3600" dirty="0">
                <a:latin typeface="+mj-ea"/>
                <a:sym typeface="+mn-ea"/>
              </a:rPr>
            </a:br>
            <a:r>
              <a:rPr lang="en-US" altLang="zh-CN" sz="3600" dirty="0">
                <a:latin typeface="+mj-ea"/>
                <a:sym typeface="+mn-ea"/>
              </a:rPr>
              <a:t>——</a:t>
            </a:r>
            <a:r>
              <a:rPr lang="zh-CN" altLang="en-US" sz="3600" dirty="0">
                <a:latin typeface="+mj-ea"/>
              </a:rPr>
              <a:t>深度挖掘 Open</a:t>
            </a:r>
            <a:r>
              <a:rPr lang="en-US" altLang="zh-CN" sz="3600" dirty="0">
                <a:latin typeface="+mj-ea"/>
              </a:rPr>
              <a:t>D</a:t>
            </a:r>
            <a:r>
              <a:rPr lang="zh-CN" altLang="en-US" sz="3600" dirty="0">
                <a:latin typeface="+mj-ea"/>
              </a:rPr>
              <a:t>igger 数据</a:t>
            </a:r>
            <a:endParaRPr lang="zh-CN" altLang="en-US" sz="3600" dirty="0">
              <a:latin typeface="+mj-ea"/>
            </a:endParaRPr>
          </a:p>
        </p:txBody>
      </p:sp>
      <p:pic>
        <p:nvPicPr>
          <p:cNvPr id="7" name="图片 6" descr="/data/temp/16ccb22a-c862-11ef-906d-f29a620d9412.jpg16ccb22a-c862-11ef-906d-f29a620d9412"/>
          <p:cNvPicPr>
            <a:picLocks noChangeAspect="1"/>
          </p:cNvPicPr>
          <p:nvPr>
            <p:custDataLst>
              <p:tags r:id="rId2"/>
            </p:custDataLst>
          </p:nvPr>
        </p:nvPicPr>
        <p:blipFill rotWithShape="1">
          <a:blip r:embed="rId3"/>
          <a:srcRect/>
          <a:stretch>
            <a:fillRect/>
          </a:stretch>
        </p:blipFill>
        <p:spPr>
          <a:xfrm>
            <a:off x="6718300" y="0"/>
            <a:ext cx="5473700" cy="6858000"/>
          </a:xfrm>
          <a:custGeom>
            <a:avLst/>
            <a:gdLst>
              <a:gd name="connsiteX0" fmla="*/ 1714500 w 5473700"/>
              <a:gd name="connsiteY0" fmla="*/ 0 h 6858000"/>
              <a:gd name="connsiteX1" fmla="*/ 5473700 w 5473700"/>
              <a:gd name="connsiteY1" fmla="*/ 0 h 6858000"/>
              <a:gd name="connsiteX2" fmla="*/ 5473700 w 5473700"/>
              <a:gd name="connsiteY2" fmla="*/ 6858000 h 6858000"/>
              <a:gd name="connsiteX3" fmla="*/ 0 w 54737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73700" h="6858000">
                <a:moveTo>
                  <a:pt x="1714500" y="0"/>
                </a:moveTo>
                <a:lnTo>
                  <a:pt x="5473700" y="0"/>
                </a:lnTo>
                <a:lnTo>
                  <a:pt x="5473700" y="6858000"/>
                </a:lnTo>
                <a:lnTo>
                  <a:pt x="0" y="6858000"/>
                </a:lnTo>
                <a:close/>
              </a:path>
            </a:pathLst>
          </a:cu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4" name="矩形 3"/>
          <p:cNvSpPr/>
          <p:nvPr>
            <p:custDataLst>
              <p:tags r:id="rId4"/>
            </p:custDataLst>
          </p:nvPr>
        </p:nvSpPr>
        <p:spPr>
          <a:xfrm>
            <a:off x="1605210" y="1975748"/>
            <a:ext cx="4356396" cy="943537"/>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b="1" spc="130" dirty="0">
                <a:solidFill>
                  <a:schemeClr val="tx1">
                    <a:lumMod val="85000"/>
                    <a:lumOff val="15000"/>
                  </a:schemeClr>
                </a:solidFill>
                <a:latin typeface="+mn-ea"/>
                <a:cs typeface="+mn-ea"/>
              </a:rPr>
              <a:t>应用数据清洗、归一化等预处理技术，提高Open</a:t>
            </a:r>
            <a:r>
              <a:rPr lang="en-US" altLang="zh-CN" sz="1600" b="1" spc="130" dirty="0">
                <a:solidFill>
                  <a:schemeClr val="tx1">
                    <a:lumMod val="85000"/>
                    <a:lumOff val="15000"/>
                  </a:schemeClr>
                </a:solidFill>
                <a:latin typeface="+mn-ea"/>
                <a:cs typeface="+mn-ea"/>
              </a:rPr>
              <a:t>D</a:t>
            </a:r>
            <a:r>
              <a:rPr lang="zh-CN" altLang="en-US" sz="1600" b="1" spc="130" dirty="0">
                <a:solidFill>
                  <a:schemeClr val="tx1">
                    <a:lumMod val="85000"/>
                    <a:lumOff val="15000"/>
                  </a:schemeClr>
                </a:solidFill>
                <a:latin typeface="+mn-ea"/>
                <a:cs typeface="+mn-ea"/>
              </a:rPr>
              <a:t>igger数据的质量和可用性。</a:t>
            </a:r>
            <a:endParaRPr lang="zh-CN" altLang="en-US" sz="1600" b="1" spc="130" dirty="0">
              <a:solidFill>
                <a:schemeClr val="tx1">
                  <a:lumMod val="85000"/>
                  <a:lumOff val="15000"/>
                </a:schemeClr>
              </a:solidFill>
              <a:latin typeface="+mn-ea"/>
              <a:cs typeface="+mn-ea"/>
            </a:endParaRPr>
          </a:p>
        </p:txBody>
      </p:sp>
      <p:sp>
        <p:nvSpPr>
          <p:cNvPr id="2" name="矩形 1"/>
          <p:cNvSpPr/>
          <p:nvPr>
            <p:custDataLst>
              <p:tags r:id="rId5"/>
            </p:custDataLst>
          </p:nvPr>
        </p:nvSpPr>
        <p:spPr>
          <a:xfrm>
            <a:off x="1604575" y="1513504"/>
            <a:ext cx="4356864" cy="461706"/>
          </a:xfrm>
          <a:prstGeom prst="rect">
            <a:avLst/>
          </a:prstGeom>
          <a:noFill/>
        </p:spPr>
        <p:txBody>
          <a:bodyPr wrap="square" lIns="0" tIns="0" rIns="0" bIns="0" rtlCol="0" anchor="ctr" anchorCtr="0">
            <a:noAutofit/>
          </a:bodyPr>
          <a:lstStyle/>
          <a:p>
            <a:pPr algn="just">
              <a:spcBef>
                <a:spcPct val="0"/>
              </a:spcBef>
              <a:spcAft>
                <a:spcPct val="0"/>
              </a:spcAft>
            </a:pPr>
            <a:r>
              <a:rPr lang="zh-CN" altLang="en-US" sz="2400" b="1" dirty="0">
                <a:solidFill>
                  <a:schemeClr val="accent1"/>
                </a:solidFill>
                <a:latin typeface="Times New Roman" panose="02020603050405020304" charset="0"/>
                <a:ea typeface="汉仪粗宋简" panose="02010600000101010101" charset="-122"/>
                <a:cs typeface="+mn-ea"/>
              </a:rPr>
              <a:t>数据预处理技术</a:t>
            </a:r>
            <a:endParaRPr lang="zh-CN" altLang="en-US" sz="2400" b="1" dirty="0">
              <a:solidFill>
                <a:schemeClr val="accent1"/>
              </a:solidFill>
              <a:latin typeface="Times New Roman" panose="02020603050405020304" charset="0"/>
              <a:ea typeface="汉仪粗宋简" panose="02010600000101010101" charset="-122"/>
              <a:cs typeface="+mn-ea"/>
            </a:endParaRPr>
          </a:p>
        </p:txBody>
      </p:sp>
      <p:sp>
        <p:nvSpPr>
          <p:cNvPr id="8" name="矩形 7"/>
          <p:cNvSpPr/>
          <p:nvPr>
            <p:custDataLst>
              <p:tags r:id="rId6"/>
            </p:custDataLst>
          </p:nvPr>
        </p:nvSpPr>
        <p:spPr>
          <a:xfrm>
            <a:off x="705485" y="1580174"/>
            <a:ext cx="603654" cy="60365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2400" b="1" dirty="0">
                <a:solidFill>
                  <a:schemeClr val="accent1"/>
                </a:solidFill>
                <a:latin typeface="+mn-ea"/>
                <a:cs typeface="+mn-ea"/>
              </a:rPr>
              <a:t>01</a:t>
            </a:r>
            <a:endParaRPr lang="zh-CN" altLang="en-US" sz="2400" b="1" dirty="0">
              <a:solidFill>
                <a:schemeClr val="accent1"/>
              </a:solidFill>
              <a:latin typeface="+mn-ea"/>
              <a:cs typeface="+mn-ea"/>
            </a:endParaRPr>
          </a:p>
        </p:txBody>
      </p:sp>
      <p:sp>
        <p:nvSpPr>
          <p:cNvPr id="9" name="矩形 8"/>
          <p:cNvSpPr/>
          <p:nvPr>
            <p:custDataLst>
              <p:tags r:id="rId7"/>
            </p:custDataLst>
          </p:nvPr>
        </p:nvSpPr>
        <p:spPr>
          <a:xfrm>
            <a:off x="1613464" y="3601222"/>
            <a:ext cx="4356397" cy="943537"/>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b="1" spc="130" dirty="0">
                <a:solidFill>
                  <a:schemeClr val="tx1">
                    <a:lumMod val="85000"/>
                    <a:lumOff val="15000"/>
                  </a:schemeClr>
                </a:solidFill>
                <a:latin typeface="+mn-ea"/>
                <a:cs typeface="+mn-ea"/>
              </a:rPr>
              <a:t>运用机器学习算法，如聚类分析和关联规则，深入挖掘Open</a:t>
            </a:r>
            <a:r>
              <a:rPr lang="en-US" altLang="zh-CN" sz="1600" b="1" spc="130" dirty="0">
                <a:solidFill>
                  <a:schemeClr val="tx1">
                    <a:lumMod val="85000"/>
                    <a:lumOff val="15000"/>
                  </a:schemeClr>
                </a:solidFill>
                <a:latin typeface="+mn-ea"/>
                <a:cs typeface="+mn-ea"/>
              </a:rPr>
              <a:t>D</a:t>
            </a:r>
            <a:r>
              <a:rPr lang="zh-CN" altLang="en-US" sz="1600" b="1" spc="130" dirty="0">
                <a:solidFill>
                  <a:schemeClr val="tx1">
                    <a:lumMod val="85000"/>
                    <a:lumOff val="15000"/>
                  </a:schemeClr>
                </a:solidFill>
                <a:latin typeface="+mn-ea"/>
                <a:cs typeface="+mn-ea"/>
              </a:rPr>
              <a:t>igger数据中的潜在模式。</a:t>
            </a:r>
            <a:endParaRPr lang="zh-CN" altLang="en-US" sz="1600" b="1" spc="130" dirty="0">
              <a:solidFill>
                <a:schemeClr val="tx1">
                  <a:lumMod val="85000"/>
                  <a:lumOff val="15000"/>
                </a:schemeClr>
              </a:solidFill>
              <a:latin typeface="+mn-ea"/>
              <a:cs typeface="+mn-ea"/>
            </a:endParaRPr>
          </a:p>
        </p:txBody>
      </p:sp>
      <p:sp>
        <p:nvSpPr>
          <p:cNvPr id="10" name="矩形 9"/>
          <p:cNvSpPr/>
          <p:nvPr>
            <p:custDataLst>
              <p:tags r:id="rId8"/>
            </p:custDataLst>
          </p:nvPr>
        </p:nvSpPr>
        <p:spPr>
          <a:xfrm>
            <a:off x="1613464" y="3139613"/>
            <a:ext cx="4356864" cy="461706"/>
          </a:xfrm>
          <a:prstGeom prst="rect">
            <a:avLst/>
          </a:prstGeom>
          <a:noFill/>
        </p:spPr>
        <p:txBody>
          <a:bodyPr wrap="square" lIns="0" tIns="0" rIns="0" bIns="0" rtlCol="0" anchor="ctr" anchorCtr="0">
            <a:noAutofit/>
          </a:bodyPr>
          <a:lstStyle/>
          <a:p>
            <a:pPr algn="just">
              <a:spcBef>
                <a:spcPct val="0"/>
              </a:spcBef>
              <a:spcAft>
                <a:spcPct val="0"/>
              </a:spcAft>
            </a:pPr>
            <a:r>
              <a:rPr lang="zh-CN" altLang="en-US" sz="2400" b="1" dirty="0">
                <a:solidFill>
                  <a:schemeClr val="accent1"/>
                </a:solidFill>
                <a:latin typeface="Times New Roman" panose="02020603050405020304" charset="0"/>
                <a:ea typeface="汉仪粗宋简" panose="02010600000101010101" charset="-122"/>
                <a:cs typeface="+mn-ea"/>
              </a:rPr>
              <a:t>高级分析方法</a:t>
            </a:r>
            <a:endParaRPr lang="zh-CN" altLang="en-US" sz="2400" b="1" dirty="0">
              <a:solidFill>
                <a:schemeClr val="accent1"/>
              </a:solidFill>
              <a:latin typeface="Times New Roman" panose="02020603050405020304" charset="0"/>
              <a:ea typeface="汉仪粗宋简" panose="02010600000101010101" charset="-122"/>
              <a:cs typeface="+mn-ea"/>
            </a:endParaRPr>
          </a:p>
        </p:txBody>
      </p:sp>
      <p:sp>
        <p:nvSpPr>
          <p:cNvPr id="11" name="矩形 10"/>
          <p:cNvSpPr/>
          <p:nvPr>
            <p:custDataLst>
              <p:tags r:id="rId9"/>
            </p:custDataLst>
          </p:nvPr>
        </p:nvSpPr>
        <p:spPr>
          <a:xfrm>
            <a:off x="713739" y="3205648"/>
            <a:ext cx="603654" cy="60365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2400" b="1" dirty="0">
                <a:solidFill>
                  <a:schemeClr val="accent1"/>
                </a:solidFill>
                <a:latin typeface="+mn-ea"/>
                <a:cs typeface="+mn-ea"/>
              </a:rPr>
              <a:t>02</a:t>
            </a:r>
            <a:endParaRPr lang="zh-CN" altLang="en-US" sz="2400" b="1" dirty="0">
              <a:solidFill>
                <a:schemeClr val="accent1"/>
              </a:solidFill>
              <a:latin typeface="+mn-ea"/>
              <a:cs typeface="+mn-ea"/>
            </a:endParaRPr>
          </a:p>
        </p:txBody>
      </p:sp>
      <p:sp>
        <p:nvSpPr>
          <p:cNvPr id="12" name="矩形 11"/>
          <p:cNvSpPr/>
          <p:nvPr>
            <p:custDataLst>
              <p:tags r:id="rId10"/>
            </p:custDataLst>
          </p:nvPr>
        </p:nvSpPr>
        <p:spPr>
          <a:xfrm>
            <a:off x="1604575" y="5224156"/>
            <a:ext cx="4356397" cy="943537"/>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b="1" spc="130" dirty="0">
                <a:solidFill>
                  <a:schemeClr val="tx1">
                    <a:lumMod val="85000"/>
                    <a:lumOff val="15000"/>
                  </a:schemeClr>
                </a:solidFill>
                <a:latin typeface="+mn-ea"/>
                <a:cs typeface="+mn-ea"/>
              </a:rPr>
              <a:t>利用图表和仪表板展示Open</a:t>
            </a:r>
            <a:r>
              <a:rPr lang="en-US" altLang="zh-CN" sz="1600" b="1" spc="130" dirty="0">
                <a:solidFill>
                  <a:schemeClr val="tx1">
                    <a:lumMod val="85000"/>
                    <a:lumOff val="15000"/>
                  </a:schemeClr>
                </a:solidFill>
                <a:latin typeface="+mn-ea"/>
                <a:cs typeface="+mn-ea"/>
              </a:rPr>
              <a:t>D</a:t>
            </a:r>
            <a:r>
              <a:rPr lang="zh-CN" altLang="en-US" sz="1600" b="1" spc="130" dirty="0">
                <a:solidFill>
                  <a:schemeClr val="tx1">
                    <a:lumMod val="85000"/>
                    <a:lumOff val="15000"/>
                  </a:schemeClr>
                </a:solidFill>
                <a:latin typeface="+mn-ea"/>
                <a:cs typeface="+mn-ea"/>
              </a:rPr>
              <a:t>igger数据，帮助决策者直观理解数据背后的信息。</a:t>
            </a:r>
            <a:endParaRPr lang="zh-CN" altLang="en-US" sz="1600" b="1" spc="130" dirty="0">
              <a:solidFill>
                <a:schemeClr val="tx1">
                  <a:lumMod val="85000"/>
                  <a:lumOff val="15000"/>
                </a:schemeClr>
              </a:solidFill>
              <a:latin typeface="+mn-ea"/>
              <a:cs typeface="+mn-ea"/>
            </a:endParaRPr>
          </a:p>
        </p:txBody>
      </p:sp>
      <p:sp>
        <p:nvSpPr>
          <p:cNvPr id="13" name="矩形 12"/>
          <p:cNvSpPr/>
          <p:nvPr>
            <p:custDataLst>
              <p:tags r:id="rId11"/>
            </p:custDataLst>
          </p:nvPr>
        </p:nvSpPr>
        <p:spPr>
          <a:xfrm>
            <a:off x="1603940" y="4761912"/>
            <a:ext cx="4356864" cy="461706"/>
          </a:xfrm>
          <a:prstGeom prst="rect">
            <a:avLst/>
          </a:prstGeom>
          <a:noFill/>
        </p:spPr>
        <p:txBody>
          <a:bodyPr wrap="square" lIns="0" tIns="0" rIns="0" bIns="0" rtlCol="0" anchor="ctr" anchorCtr="0">
            <a:noAutofit/>
          </a:bodyPr>
          <a:lstStyle/>
          <a:p>
            <a:pPr algn="just">
              <a:spcBef>
                <a:spcPct val="0"/>
              </a:spcBef>
              <a:spcAft>
                <a:spcPct val="0"/>
              </a:spcAft>
            </a:pPr>
            <a:r>
              <a:rPr lang="zh-CN" altLang="en-US" sz="2400" b="1" dirty="0">
                <a:solidFill>
                  <a:schemeClr val="accent1"/>
                </a:solidFill>
                <a:latin typeface="Times New Roman" panose="02020603050405020304" charset="0"/>
                <a:ea typeface="汉仪粗宋简" panose="02010600000101010101" charset="-122"/>
                <a:cs typeface="+mn-ea"/>
              </a:rPr>
              <a:t>可视化工具应用</a:t>
            </a:r>
            <a:endParaRPr lang="zh-CN" altLang="en-US" sz="2400" b="1" dirty="0">
              <a:solidFill>
                <a:schemeClr val="accent1"/>
              </a:solidFill>
              <a:latin typeface="Times New Roman" panose="02020603050405020304" charset="0"/>
              <a:ea typeface="汉仪粗宋简" panose="02010600000101010101" charset="-122"/>
              <a:cs typeface="+mn-ea"/>
            </a:endParaRPr>
          </a:p>
        </p:txBody>
      </p:sp>
      <p:sp>
        <p:nvSpPr>
          <p:cNvPr id="17" name="矩形 16"/>
          <p:cNvSpPr/>
          <p:nvPr>
            <p:custDataLst>
              <p:tags r:id="rId12"/>
            </p:custDataLst>
          </p:nvPr>
        </p:nvSpPr>
        <p:spPr>
          <a:xfrm>
            <a:off x="704850" y="4828582"/>
            <a:ext cx="603654" cy="60365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2400" b="1" dirty="0">
                <a:solidFill>
                  <a:schemeClr val="accent1"/>
                </a:solidFill>
                <a:latin typeface="+mn-ea"/>
                <a:cs typeface="+mn-ea"/>
              </a:rPr>
              <a:t>03</a:t>
            </a:r>
            <a:endParaRPr lang="zh-CN" altLang="en-US" sz="2400" b="1" dirty="0">
              <a:solidFill>
                <a:schemeClr val="accent1"/>
              </a:solidFill>
              <a:latin typeface="+mn-ea"/>
              <a:cs typeface="+mn-ea"/>
            </a:endParaRPr>
          </a:p>
        </p:txBody>
      </p:sp>
    </p:spTree>
    <p:custDataLst>
      <p:tags r:id="rId13"/>
    </p:custData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149525" y="210389"/>
            <a:ext cx="11892949" cy="792000"/>
          </a:xfrm>
        </p:spPr>
        <p:txBody>
          <a:bodyPr lIns="0" tIns="0" rIns="0" bIns="0">
            <a:noAutofit/>
          </a:bodyPr>
          <a:lstStyle/>
          <a:p>
            <a:r>
              <a:rPr lang="zh-CN" altLang="en-US" sz="3600" dirty="0">
                <a:latin typeface="+mj-ea"/>
                <a:sym typeface="+mn-ea"/>
              </a:rPr>
              <a:t>Open</a:t>
            </a:r>
            <a:r>
              <a:rPr lang="en-US" altLang="zh-CN" sz="3600" dirty="0">
                <a:latin typeface="+mj-ea"/>
                <a:sym typeface="+mn-ea"/>
              </a:rPr>
              <a:t>D</a:t>
            </a:r>
            <a:r>
              <a:rPr lang="zh-CN" altLang="en-US" sz="3600" dirty="0">
                <a:latin typeface="+mj-ea"/>
                <a:sym typeface="+mn-ea"/>
              </a:rPr>
              <a:t>igger 数据挖掘与拓展</a:t>
            </a:r>
            <a:r>
              <a:rPr lang="en-US" altLang="zh-CN" sz="3600" dirty="0">
                <a:latin typeface="+mj-ea"/>
                <a:sym typeface="+mn-ea"/>
              </a:rPr>
              <a:t>——</a:t>
            </a:r>
            <a:r>
              <a:rPr lang="zh-CN" altLang="en-US" sz="3600" dirty="0">
                <a:latin typeface="+mj-ea"/>
                <a:sym typeface="+mn-ea"/>
              </a:rPr>
              <a:t>数据源整合与关联分析</a:t>
            </a:r>
            <a:endParaRPr lang="zh-CN" altLang="en-US" sz="3600" dirty="0">
              <a:latin typeface="+mj-ea"/>
              <a:sym typeface="+mn-ea"/>
            </a:endParaRPr>
          </a:p>
        </p:txBody>
      </p:sp>
      <p:sp>
        <p:nvSpPr>
          <p:cNvPr id="5" name="矩形: 圆角 2"/>
          <p:cNvSpPr/>
          <p:nvPr>
            <p:custDataLst>
              <p:tags r:id="rId2"/>
            </p:custDataLst>
          </p:nvPr>
        </p:nvSpPr>
        <p:spPr>
          <a:xfrm>
            <a:off x="695960" y="2838463"/>
            <a:ext cx="2383286" cy="1773328"/>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3"/>
            </p:custDataLst>
          </p:nvPr>
        </p:nvSpPr>
        <p:spPr>
          <a:xfrm>
            <a:off x="767757" y="4741407"/>
            <a:ext cx="2239692" cy="1618932"/>
          </a:xfrm>
          <a:prstGeom prst="rect">
            <a:avLst/>
          </a:prstGeom>
        </p:spPr>
        <p:txBody>
          <a:bodyPr wrap="square" lIns="0" tIns="0" rIns="0" bIns="0">
            <a:noAutofit/>
          </a:bodyPr>
          <a:lstStyle/>
          <a:p>
            <a:pPr algn="ctr">
              <a:lnSpc>
                <a:spcPct val="150000"/>
              </a:lnSpc>
              <a:spcBef>
                <a:spcPct val="0"/>
              </a:spcBef>
              <a:spcAft>
                <a:spcPct val="0"/>
              </a:spcAft>
            </a:pPr>
            <a:r>
              <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rPr>
              <a:t>在整合多源数据前，需进行数据清洗，剔除不一致和错误信息，确保数据质量。</a:t>
            </a:r>
            <a:endPar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15" name="矩形 14"/>
          <p:cNvSpPr/>
          <p:nvPr>
            <p:custDataLst>
              <p:tags r:id="rId4"/>
            </p:custDataLst>
          </p:nvPr>
        </p:nvSpPr>
        <p:spPr>
          <a:xfrm>
            <a:off x="767757" y="3788982"/>
            <a:ext cx="2239693" cy="822463"/>
          </a:xfrm>
          <a:prstGeom prst="rect">
            <a:avLst/>
          </a:prstGeom>
          <a:noFill/>
        </p:spPr>
        <p:txBody>
          <a:bodyPr wrap="square" lIns="0" tIns="0" rIns="0" bIns="0" rtlCol="0" anchor="ctr">
            <a:noAutofit/>
          </a:bodyPr>
          <a:lstStyle/>
          <a:p>
            <a:pPr algn="ctr">
              <a:spcBef>
                <a:spcPct val="0"/>
              </a:spcBef>
              <a:spcAft>
                <a:spcPct val="0"/>
              </a:spcAft>
            </a:pPr>
            <a:r>
              <a:rPr kumimoji="1" lang="zh-CN" altLang="en-US" sz="2000" b="1" dirty="0">
                <a:solidFill>
                  <a:srgbClr val="FFFFFF"/>
                </a:solidFill>
                <a:latin typeface="Times New Roman" panose="02020603050405020304" charset="0"/>
                <a:ea typeface="汉仪粗宋简" panose="02010600000101010101" charset="-122"/>
                <a:cs typeface="+mn-ea"/>
              </a:rPr>
              <a:t>数据清洗与预处理</a:t>
            </a:r>
            <a:endParaRPr kumimoji="1" lang="zh-CN" altLang="en-US" sz="2000" b="1" dirty="0">
              <a:solidFill>
                <a:srgbClr val="FFFFFF"/>
              </a:solidFill>
              <a:latin typeface="Times New Roman" panose="02020603050405020304" charset="0"/>
              <a:ea typeface="汉仪粗宋简" panose="02010600000101010101" charset="-122"/>
              <a:cs typeface="+mn-ea"/>
            </a:endParaRPr>
          </a:p>
        </p:txBody>
      </p:sp>
      <p:pic>
        <p:nvPicPr>
          <p:cNvPr id="16" name="图片 15" descr="/data/temp/15d81678-c862-11ef-96ab-b668b86871ec.jpg15d81678-c862-11ef-96ab-b668b86871ec"/>
          <p:cNvPicPr>
            <a:picLocks noChangeAspect="1"/>
          </p:cNvPicPr>
          <p:nvPr>
            <p:custDataLst>
              <p:tags r:id="rId5"/>
            </p:custDataLst>
          </p:nvPr>
        </p:nvPicPr>
        <p:blipFill rotWithShape="1">
          <a:blip r:embed="rId6"/>
          <a:srcRect/>
          <a:stretch>
            <a:fillRect/>
          </a:stretch>
        </p:blipFill>
        <p:spPr>
          <a:xfrm>
            <a:off x="961546" y="1878414"/>
            <a:ext cx="1851479" cy="1852114"/>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sp>
        <p:nvSpPr>
          <p:cNvPr id="18" name="矩形: 圆角 1"/>
          <p:cNvSpPr/>
          <p:nvPr>
            <p:custDataLst>
              <p:tags r:id="rId7"/>
            </p:custDataLst>
          </p:nvPr>
        </p:nvSpPr>
        <p:spPr>
          <a:xfrm>
            <a:off x="3501770" y="2838463"/>
            <a:ext cx="2383286" cy="1773328"/>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8"/>
            </p:custDataLst>
          </p:nvPr>
        </p:nvSpPr>
        <p:spPr>
          <a:xfrm>
            <a:off x="3573567" y="4741407"/>
            <a:ext cx="2239692" cy="1618932"/>
          </a:xfrm>
          <a:prstGeom prst="rect">
            <a:avLst/>
          </a:prstGeom>
        </p:spPr>
        <p:txBody>
          <a:bodyPr wrap="square" lIns="0" tIns="0" rIns="0" bIns="0">
            <a:noAutofit/>
          </a:bodyPr>
          <a:lstStyle/>
          <a:p>
            <a:pPr algn="ctr">
              <a:lnSpc>
                <a:spcPct val="150000"/>
              </a:lnSpc>
              <a:spcBef>
                <a:spcPct val="0"/>
              </a:spcBef>
              <a:spcAft>
                <a:spcPct val="0"/>
              </a:spcAft>
            </a:pPr>
            <a:r>
              <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rPr>
              <a:t>建立数据仓库以存储整合后的数据，便于进行高效的数据管理和分析。</a:t>
            </a:r>
            <a:endPar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20" name="矩形 19"/>
          <p:cNvSpPr/>
          <p:nvPr>
            <p:custDataLst>
              <p:tags r:id="rId9"/>
            </p:custDataLst>
          </p:nvPr>
        </p:nvSpPr>
        <p:spPr>
          <a:xfrm>
            <a:off x="3573567" y="3788982"/>
            <a:ext cx="2239693" cy="822463"/>
          </a:xfrm>
          <a:prstGeom prst="rect">
            <a:avLst/>
          </a:prstGeom>
          <a:noFill/>
        </p:spPr>
        <p:txBody>
          <a:bodyPr wrap="square" lIns="0" tIns="0" rIns="0" bIns="0" rtlCol="0" anchor="ctr">
            <a:noAutofit/>
          </a:bodyPr>
          <a:lstStyle/>
          <a:p>
            <a:pPr algn="ctr">
              <a:spcBef>
                <a:spcPct val="0"/>
              </a:spcBef>
              <a:spcAft>
                <a:spcPct val="0"/>
              </a:spcAft>
            </a:pPr>
            <a:r>
              <a:rPr kumimoji="1" lang="zh-CN" altLang="en-US" sz="2000" b="1" dirty="0">
                <a:solidFill>
                  <a:srgbClr val="FFFFFF"/>
                </a:solidFill>
                <a:latin typeface="Times New Roman" panose="02020603050405020304" charset="0"/>
                <a:ea typeface="汉仪粗宋简" panose="02010600000101010101" charset="-122"/>
                <a:cs typeface="+mn-ea"/>
              </a:rPr>
              <a:t>构建数据仓库</a:t>
            </a:r>
            <a:endParaRPr kumimoji="1" lang="zh-CN" altLang="en-US" sz="2000" b="1" dirty="0">
              <a:solidFill>
                <a:srgbClr val="FFFFFF"/>
              </a:solidFill>
              <a:latin typeface="Times New Roman" panose="02020603050405020304" charset="0"/>
              <a:ea typeface="汉仪粗宋简" panose="02010600000101010101" charset="-122"/>
              <a:cs typeface="+mn-ea"/>
            </a:endParaRPr>
          </a:p>
        </p:txBody>
      </p:sp>
      <p:pic>
        <p:nvPicPr>
          <p:cNvPr id="22" name="图片 21" descr="/data/temp/15d81e27-c862-11ef-96ab-b668b86871ec.jpg15d81e27-c862-11ef-96ab-b668b86871ec"/>
          <p:cNvPicPr>
            <a:picLocks noChangeAspect="1"/>
          </p:cNvPicPr>
          <p:nvPr>
            <p:custDataLst>
              <p:tags r:id="rId10"/>
            </p:custDataLst>
          </p:nvPr>
        </p:nvPicPr>
        <p:blipFill>
          <a:blip r:embed="rId11"/>
          <a:srcRect/>
          <a:stretch>
            <a:fillRect/>
          </a:stretch>
        </p:blipFill>
        <p:spPr>
          <a:xfrm>
            <a:off x="3767991" y="1878414"/>
            <a:ext cx="1851479" cy="1852114"/>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sp>
        <p:nvSpPr>
          <p:cNvPr id="23" name="矩形: 圆角 3"/>
          <p:cNvSpPr/>
          <p:nvPr>
            <p:custDataLst>
              <p:tags r:id="rId12"/>
            </p:custDataLst>
          </p:nvPr>
        </p:nvSpPr>
        <p:spPr>
          <a:xfrm>
            <a:off x="6307579" y="2839099"/>
            <a:ext cx="2383286" cy="1773328"/>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13"/>
            </p:custDataLst>
          </p:nvPr>
        </p:nvSpPr>
        <p:spPr>
          <a:xfrm>
            <a:off x="6379377" y="4742043"/>
            <a:ext cx="2239692" cy="1617026"/>
          </a:xfrm>
          <a:prstGeom prst="rect">
            <a:avLst/>
          </a:prstGeom>
        </p:spPr>
        <p:txBody>
          <a:bodyPr wrap="square" lIns="0" tIns="0" rIns="0" bIns="0">
            <a:noAutofit/>
          </a:bodyPr>
          <a:lstStyle/>
          <a:p>
            <a:pPr algn="ctr">
              <a:lnSpc>
                <a:spcPct val="150000"/>
              </a:lnSpc>
              <a:spcBef>
                <a:spcPct val="0"/>
              </a:spcBef>
              <a:spcAft>
                <a:spcPct val="0"/>
              </a:spcAft>
            </a:pPr>
            <a:r>
              <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rPr>
              <a:t>运用关联规则挖掘技术，发现不同数据源之间的潜在联系，为决策提供支持。</a:t>
            </a:r>
            <a:endPar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25" name="矩形 24"/>
          <p:cNvSpPr/>
          <p:nvPr>
            <p:custDataLst>
              <p:tags r:id="rId14"/>
            </p:custDataLst>
          </p:nvPr>
        </p:nvSpPr>
        <p:spPr>
          <a:xfrm>
            <a:off x="6379377" y="3789618"/>
            <a:ext cx="2239692" cy="822463"/>
          </a:xfrm>
          <a:prstGeom prst="rect">
            <a:avLst/>
          </a:prstGeom>
          <a:noFill/>
        </p:spPr>
        <p:txBody>
          <a:bodyPr wrap="square" lIns="0" tIns="0" rIns="0" bIns="0" rtlCol="0" anchor="ctr">
            <a:noAutofit/>
          </a:bodyPr>
          <a:lstStyle/>
          <a:p>
            <a:pPr algn="ctr">
              <a:spcBef>
                <a:spcPct val="0"/>
              </a:spcBef>
              <a:spcAft>
                <a:spcPct val="0"/>
              </a:spcAft>
            </a:pPr>
            <a:r>
              <a:rPr kumimoji="1" lang="zh-CN" altLang="en-US" sz="2000" b="1" dirty="0">
                <a:solidFill>
                  <a:srgbClr val="FFFFFF"/>
                </a:solidFill>
                <a:latin typeface="Times New Roman" panose="02020603050405020304" charset="0"/>
                <a:ea typeface="汉仪粗宋简" panose="02010600000101010101" charset="-122"/>
                <a:cs typeface="+mn-ea"/>
              </a:rPr>
              <a:t>关联规则挖掘</a:t>
            </a:r>
            <a:endParaRPr kumimoji="1" lang="zh-CN" altLang="en-US" sz="2000" b="1" dirty="0">
              <a:solidFill>
                <a:srgbClr val="FFFFFF"/>
              </a:solidFill>
              <a:latin typeface="Times New Roman" panose="02020603050405020304" charset="0"/>
              <a:ea typeface="汉仪粗宋简" panose="02010600000101010101" charset="-122"/>
              <a:cs typeface="+mn-ea"/>
            </a:endParaRPr>
          </a:p>
        </p:txBody>
      </p:sp>
      <p:pic>
        <p:nvPicPr>
          <p:cNvPr id="26" name="图片 25" descr="/data/temp/15d81653-c862-11ef-96ab-b668b86871ec.jpg15d81653-c862-11ef-96ab-b668b86871ec"/>
          <p:cNvPicPr>
            <a:picLocks noChangeAspect="1"/>
          </p:cNvPicPr>
          <p:nvPr>
            <p:custDataLst>
              <p:tags r:id="rId15"/>
            </p:custDataLst>
          </p:nvPr>
        </p:nvPicPr>
        <p:blipFill>
          <a:blip r:embed="rId16"/>
          <a:srcRect/>
          <a:stretch>
            <a:fillRect/>
          </a:stretch>
        </p:blipFill>
        <p:spPr>
          <a:xfrm>
            <a:off x="6573166" y="1879049"/>
            <a:ext cx="1851479" cy="1852114"/>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sp>
        <p:nvSpPr>
          <p:cNvPr id="27" name="矩形: 圆角 3"/>
          <p:cNvSpPr/>
          <p:nvPr>
            <p:custDataLst>
              <p:tags r:id="rId17"/>
            </p:custDataLst>
          </p:nvPr>
        </p:nvSpPr>
        <p:spPr>
          <a:xfrm>
            <a:off x="9113389" y="2839099"/>
            <a:ext cx="2383286" cy="1773328"/>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custDataLst>
              <p:tags r:id="rId18"/>
            </p:custDataLst>
          </p:nvPr>
        </p:nvSpPr>
        <p:spPr>
          <a:xfrm>
            <a:off x="9185186" y="4742043"/>
            <a:ext cx="2239692" cy="1617026"/>
          </a:xfrm>
          <a:prstGeom prst="rect">
            <a:avLst/>
          </a:prstGeom>
        </p:spPr>
        <p:txBody>
          <a:bodyPr wrap="square" lIns="0" tIns="0" rIns="0" bIns="0">
            <a:noAutofit/>
          </a:bodyPr>
          <a:lstStyle/>
          <a:p>
            <a:pPr algn="ctr">
              <a:lnSpc>
                <a:spcPct val="150000"/>
              </a:lnSpc>
              <a:spcBef>
                <a:spcPct val="0"/>
              </a:spcBef>
              <a:spcAft>
                <a:spcPct val="0"/>
              </a:spcAft>
            </a:pPr>
            <a:r>
              <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rPr>
              <a:t>通过多维数据分析，从不同角度和层次理解数据，揭示数据间的复杂关系。</a:t>
            </a:r>
            <a:endParaRPr lang="zh-CN" altLang="en-US" sz="1600" b="1" spc="130"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29" name="矩形 28"/>
          <p:cNvSpPr/>
          <p:nvPr>
            <p:custDataLst>
              <p:tags r:id="rId19"/>
            </p:custDataLst>
          </p:nvPr>
        </p:nvSpPr>
        <p:spPr>
          <a:xfrm>
            <a:off x="9185186" y="3789618"/>
            <a:ext cx="2239693" cy="822463"/>
          </a:xfrm>
          <a:prstGeom prst="rect">
            <a:avLst/>
          </a:prstGeom>
          <a:noFill/>
        </p:spPr>
        <p:txBody>
          <a:bodyPr wrap="square" lIns="0" tIns="0" rIns="0" bIns="0" rtlCol="0" anchor="ctr">
            <a:noAutofit/>
          </a:bodyPr>
          <a:lstStyle/>
          <a:p>
            <a:pPr algn="ctr">
              <a:spcBef>
                <a:spcPct val="0"/>
              </a:spcBef>
              <a:spcAft>
                <a:spcPct val="0"/>
              </a:spcAft>
            </a:pPr>
            <a:r>
              <a:rPr kumimoji="1" lang="zh-CN" altLang="en-US" sz="2000" b="1" dirty="0">
                <a:solidFill>
                  <a:srgbClr val="FFFFFF"/>
                </a:solidFill>
                <a:latin typeface="Times New Roman" panose="02020603050405020304" charset="0"/>
                <a:ea typeface="汉仪粗宋简" panose="02010600000101010101" charset="-122"/>
                <a:cs typeface="+mn-ea"/>
              </a:rPr>
              <a:t>多维数据分析</a:t>
            </a:r>
            <a:endParaRPr kumimoji="1" lang="zh-CN" altLang="en-US" sz="2000" b="1" dirty="0">
              <a:solidFill>
                <a:srgbClr val="FFFFFF"/>
              </a:solidFill>
              <a:latin typeface="Times New Roman" panose="02020603050405020304" charset="0"/>
              <a:ea typeface="汉仪粗宋简" panose="02010600000101010101" charset="-122"/>
              <a:cs typeface="+mn-ea"/>
            </a:endParaRPr>
          </a:p>
        </p:txBody>
      </p:sp>
      <p:pic>
        <p:nvPicPr>
          <p:cNvPr id="30" name="图片 29" descr="/data/temp/15d81bd0-c862-11ef-96ab-b668b86871ec.jpg@base@tag=imgScale&amp;m=1&amp;w=514&amp;h=514&amp;q=9515d81bd0-c862-11ef-96ab-b668b86871ec"/>
          <p:cNvPicPr>
            <a:picLocks noChangeAspect="1"/>
          </p:cNvPicPr>
          <p:nvPr>
            <p:custDataLst>
              <p:tags r:id="rId20"/>
            </p:custDataLst>
          </p:nvPr>
        </p:nvPicPr>
        <p:blipFill>
          <a:blip r:embed="rId21"/>
          <a:srcRect/>
          <a:stretch>
            <a:fillRect/>
          </a:stretch>
        </p:blipFill>
        <p:spPr>
          <a:xfrm>
            <a:off x="9378975" y="1879049"/>
            <a:ext cx="1851479" cy="1852114"/>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spTree>
    <p:custDataLst>
      <p:tags r:id="rId22"/>
    </p:custData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custDataLst>
              <p:tags r:id="rId1"/>
            </p:custDataLst>
          </p:nvPr>
        </p:nvSpPr>
        <p:spPr/>
        <p:txBody>
          <a:bodyPr>
            <a:normAutofit/>
          </a:bodyPr>
          <a:lstStyle/>
          <a:p>
            <a:r>
              <a:rPr lang="zh-CN" altLang="en-US" sz="4000" dirty="0">
                <a:latin typeface="+mj-ea"/>
              </a:rPr>
              <a:t>传统评估方法的缺陷</a:t>
            </a:r>
            <a:endParaRPr lang="zh-CN" altLang="en-US" sz="4000" dirty="0">
              <a:latin typeface="+mj-ea"/>
            </a:endParaRPr>
          </a:p>
        </p:txBody>
      </p:sp>
      <p:sp>
        <p:nvSpPr>
          <p:cNvPr id="3" name="剪去对角的矩形 2"/>
          <p:cNvSpPr/>
          <p:nvPr>
            <p:custDataLst>
              <p:tags r:id="rId2"/>
            </p:custDataLst>
          </p:nvPr>
        </p:nvSpPr>
        <p:spPr>
          <a:xfrm>
            <a:off x="8012430" y="1141095"/>
            <a:ext cx="3296285" cy="5153660"/>
          </a:xfrm>
          <a:prstGeom prst="snip2DiagRect">
            <a:avLst/>
          </a:prstGeom>
          <a:noFill/>
          <a:ln>
            <a:solidFill>
              <a:schemeClr val="accent1">
                <a:alpha val="2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E:/设计图片素材/8168369_.jpg8168369_"/>
          <p:cNvPicPr>
            <a:picLocks noChangeAspect="1"/>
          </p:cNvPicPr>
          <p:nvPr>
            <p:custDataLst>
              <p:tags r:id="rId3"/>
            </p:custDataLst>
          </p:nvPr>
        </p:nvPicPr>
        <p:blipFill>
          <a:blip r:embed="rId4"/>
          <a:srcRect/>
          <a:stretch>
            <a:fillRect/>
          </a:stretch>
        </p:blipFill>
        <p:spPr>
          <a:xfrm>
            <a:off x="7935595" y="1222375"/>
            <a:ext cx="3296285" cy="5153660"/>
          </a:xfrm>
          <a:custGeom>
            <a:avLst/>
            <a:gdLst/>
            <a:ahLst/>
            <a:cxnLst>
              <a:cxn ang="3">
                <a:pos x="hc" y="t"/>
              </a:cxn>
              <a:cxn ang="cd2">
                <a:pos x="l" y="vc"/>
              </a:cxn>
              <a:cxn ang="cd4">
                <a:pos x="hc" y="b"/>
              </a:cxn>
              <a:cxn ang="0">
                <a:pos x="r" y="vc"/>
              </a:cxn>
            </a:cxnLst>
            <a:rect l="l" t="t" r="r" b="b"/>
            <a:pathLst>
              <a:path w="5191" h="8116">
                <a:moveTo>
                  <a:pt x="0" y="0"/>
                </a:moveTo>
                <a:lnTo>
                  <a:pt x="4326" y="0"/>
                </a:lnTo>
                <a:lnTo>
                  <a:pt x="5191" y="865"/>
                </a:lnTo>
                <a:lnTo>
                  <a:pt x="5191" y="8116"/>
                </a:lnTo>
                <a:lnTo>
                  <a:pt x="865" y="8116"/>
                </a:lnTo>
                <a:lnTo>
                  <a:pt x="0" y="7251"/>
                </a:lnTo>
                <a:lnTo>
                  <a:pt x="0" y="0"/>
                </a:lnTo>
                <a:close/>
              </a:path>
            </a:pathLst>
          </a:custGeom>
          <a:solidFill>
            <a:schemeClr val="accent1"/>
          </a:solidFill>
          <a:ln w="6350">
            <a:gradFill>
              <a:gsLst>
                <a:gs pos="52000">
                  <a:schemeClr val="accent1">
                    <a:alpha val="0"/>
                  </a:schemeClr>
                </a:gs>
                <a:gs pos="0">
                  <a:schemeClr val="accent1"/>
                </a:gs>
                <a:gs pos="100000">
                  <a:schemeClr val="accent1"/>
                </a:gs>
              </a:gsLst>
              <a:lin ang="2700000" scaled="1"/>
            </a:gradFill>
          </a:ln>
        </p:spPr>
      </p:pic>
      <p:sp>
        <p:nvSpPr>
          <p:cNvPr id="4" name="任意多边形: 形状 14"/>
          <p:cNvSpPr/>
          <p:nvPr>
            <p:custDataLst>
              <p:tags r:id="rId5"/>
            </p:custDataLst>
          </p:nvPr>
        </p:nvSpPr>
        <p:spPr>
          <a:xfrm flipH="1">
            <a:off x="11085830" y="6006465"/>
            <a:ext cx="216000" cy="216000"/>
          </a:xfrm>
          <a:custGeom>
            <a:avLst/>
            <a:gdLst>
              <a:gd name="connsiteX0" fmla="*/ 0 w 255"/>
              <a:gd name="connsiteY0" fmla="*/ 50 h 384"/>
              <a:gd name="connsiteX1" fmla="*/ 6 w 255"/>
              <a:gd name="connsiteY1" fmla="*/ 383 h 384"/>
              <a:gd name="connsiteX2" fmla="*/ 255 w 255"/>
              <a:gd name="connsiteY2" fmla="*/ 384 h 384"/>
              <a:gd name="connsiteX3" fmla="*/ 255 w 255"/>
              <a:gd name="connsiteY3" fmla="*/ 288 h 384"/>
              <a:gd name="connsiteX4" fmla="*/ 75 w 255"/>
              <a:gd name="connsiteY4" fmla="*/ 288 h 384"/>
              <a:gd name="connsiteX5" fmla="*/ 75 w 255"/>
              <a:gd name="connsiteY5" fmla="*/ 0 h 384"/>
              <a:gd name="connsiteX6" fmla="*/ 0 w 255"/>
              <a:gd name="connsiteY6" fmla="*/ 50 h 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 h="384">
                <a:moveTo>
                  <a:pt x="0" y="50"/>
                </a:moveTo>
                <a:lnTo>
                  <a:pt x="6" y="383"/>
                </a:lnTo>
                <a:lnTo>
                  <a:pt x="255" y="384"/>
                </a:lnTo>
                <a:lnTo>
                  <a:pt x="255" y="288"/>
                </a:lnTo>
                <a:lnTo>
                  <a:pt x="75" y="288"/>
                </a:lnTo>
                <a:lnTo>
                  <a:pt x="75" y="0"/>
                </a:lnTo>
                <a:lnTo>
                  <a:pt x="0" y="50"/>
                </a:lnTo>
                <a:close/>
              </a:path>
            </a:pathLst>
          </a:custGeom>
          <a:solidFill>
            <a:schemeClr val="accent1">
              <a:alpha val="6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形状 16"/>
          <p:cNvSpPr/>
          <p:nvPr>
            <p:custDataLst>
              <p:tags r:id="rId6"/>
            </p:custDataLst>
          </p:nvPr>
        </p:nvSpPr>
        <p:spPr>
          <a:xfrm>
            <a:off x="765810" y="1466533"/>
            <a:ext cx="6374765" cy="388620"/>
          </a:xfrm>
          <a:custGeom>
            <a:avLst/>
            <a:gdLst>
              <a:gd name="connsiteX0" fmla="*/ 10039 w 10039"/>
              <a:gd name="connsiteY0" fmla="*/ 0 h 647"/>
              <a:gd name="connsiteX1" fmla="*/ 10039 w 10039"/>
              <a:gd name="connsiteY1" fmla="*/ 342 h 647"/>
              <a:gd name="connsiteX2" fmla="*/ 9122 w 10039"/>
              <a:gd name="connsiteY2" fmla="*/ 647 h 647"/>
              <a:gd name="connsiteX3" fmla="*/ 0 w 10039"/>
              <a:gd name="connsiteY3" fmla="*/ 647 h 647"/>
              <a:gd name="connsiteX4" fmla="*/ 0 w 10039"/>
              <a:gd name="connsiteY4" fmla="*/ 305 h 647"/>
              <a:gd name="connsiteX5" fmla="*/ 336 w 10039"/>
              <a:gd name="connsiteY5" fmla="*/ 7 h 647"/>
              <a:gd name="connsiteX6" fmla="*/ 10039 w 10039"/>
              <a:gd name="connsiteY6" fmla="*/ 0 h 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9" h="647">
                <a:moveTo>
                  <a:pt x="10039" y="0"/>
                </a:moveTo>
                <a:lnTo>
                  <a:pt x="10039" y="342"/>
                </a:lnTo>
                <a:lnTo>
                  <a:pt x="9122" y="647"/>
                </a:lnTo>
                <a:lnTo>
                  <a:pt x="0" y="647"/>
                </a:lnTo>
                <a:lnTo>
                  <a:pt x="0" y="305"/>
                </a:lnTo>
                <a:lnTo>
                  <a:pt x="336" y="7"/>
                </a:lnTo>
                <a:lnTo>
                  <a:pt x="10039" y="0"/>
                </a:lnTo>
                <a:close/>
              </a:path>
            </a:pathLst>
          </a:custGeom>
          <a:noFill/>
          <a:ln w="6350">
            <a:gradFill>
              <a:gsLst>
                <a:gs pos="0">
                  <a:schemeClr val="accent1">
                    <a:alpha val="100000"/>
                  </a:schemeClr>
                </a:gs>
                <a:gs pos="100000">
                  <a:schemeClr val="accent1">
                    <a:alpha val="0"/>
                  </a:schemeClr>
                </a:gs>
              </a:gsLst>
              <a:lin ang="0" scaled="1"/>
            </a:gradFill>
          </a:ln>
        </p:spPr>
        <p:txBody>
          <a:bodyPr rot="0" spcFirstLastPara="0" vert="horz" wrap="square" lIns="252095" tIns="0" rIns="0" bIns="0" numCol="1" spcCol="0" rtlCol="0" fromWordArt="0" anchor="ctr" anchorCtr="0" forceAA="0" compatLnSpc="0">
            <a:noAutofit/>
          </a:bodyPr>
          <a:lstStyle/>
          <a:p>
            <a:pPr lvl="0" algn="l">
              <a:buClrTx/>
              <a:buSzTx/>
              <a:buFontTx/>
            </a:pPr>
            <a:r>
              <a:rPr lang="zh-CN" altLang="en-US" sz="2600" b="1" dirty="0">
                <a:solidFill>
                  <a:schemeClr val="tx1"/>
                </a:solidFill>
                <a:latin typeface="+mj-ea"/>
                <a:ea typeface="+mj-ea"/>
                <a:cs typeface="+mn-ea"/>
                <a:sym typeface="+mn-ea"/>
              </a:rPr>
              <a:t>依赖主观判断</a:t>
            </a:r>
            <a:endParaRPr lang="zh-CN" altLang="en-US" sz="2600" b="1" dirty="0">
              <a:solidFill>
                <a:schemeClr val="tx1"/>
              </a:solidFill>
              <a:latin typeface="+mj-ea"/>
              <a:ea typeface="+mj-ea"/>
              <a:cs typeface="+mn-ea"/>
              <a:sym typeface="+mn-ea"/>
            </a:endParaRPr>
          </a:p>
        </p:txBody>
      </p:sp>
      <p:sp>
        <p:nvSpPr>
          <p:cNvPr id="29" name="任意多边形: 形状 14"/>
          <p:cNvSpPr/>
          <p:nvPr>
            <p:custDataLst>
              <p:tags r:id="rId7"/>
            </p:custDataLst>
          </p:nvPr>
        </p:nvSpPr>
        <p:spPr>
          <a:xfrm>
            <a:off x="714375" y="1697038"/>
            <a:ext cx="161925" cy="215900"/>
          </a:xfrm>
          <a:custGeom>
            <a:avLst/>
            <a:gdLst>
              <a:gd name="connsiteX0" fmla="*/ 0 w 255"/>
              <a:gd name="connsiteY0" fmla="*/ 50 h 384"/>
              <a:gd name="connsiteX1" fmla="*/ 6 w 255"/>
              <a:gd name="connsiteY1" fmla="*/ 383 h 384"/>
              <a:gd name="connsiteX2" fmla="*/ 255 w 255"/>
              <a:gd name="connsiteY2" fmla="*/ 384 h 384"/>
              <a:gd name="connsiteX3" fmla="*/ 255 w 255"/>
              <a:gd name="connsiteY3" fmla="*/ 288 h 384"/>
              <a:gd name="connsiteX4" fmla="*/ 75 w 255"/>
              <a:gd name="connsiteY4" fmla="*/ 288 h 384"/>
              <a:gd name="connsiteX5" fmla="*/ 75 w 255"/>
              <a:gd name="connsiteY5" fmla="*/ 0 h 384"/>
              <a:gd name="connsiteX6" fmla="*/ 0 w 255"/>
              <a:gd name="connsiteY6" fmla="*/ 50 h 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 h="384">
                <a:moveTo>
                  <a:pt x="0" y="50"/>
                </a:moveTo>
                <a:lnTo>
                  <a:pt x="6" y="383"/>
                </a:lnTo>
                <a:lnTo>
                  <a:pt x="255" y="384"/>
                </a:lnTo>
                <a:lnTo>
                  <a:pt x="255" y="288"/>
                </a:lnTo>
                <a:lnTo>
                  <a:pt x="75" y="288"/>
                </a:lnTo>
                <a:lnTo>
                  <a:pt x="75" y="0"/>
                </a:lnTo>
                <a:lnTo>
                  <a:pt x="0" y="50"/>
                </a:lnTo>
                <a:close/>
              </a:path>
            </a:pathLst>
          </a:custGeom>
          <a:solidFill>
            <a:schemeClr val="accent1">
              <a:alpha val="6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120"/>
          <p:cNvSpPr/>
          <p:nvPr>
            <p:custDataLst>
              <p:tags r:id="rId8"/>
            </p:custDataLst>
          </p:nvPr>
        </p:nvSpPr>
        <p:spPr>
          <a:xfrm flipV="1">
            <a:off x="996950" y="1403668"/>
            <a:ext cx="3743960" cy="36195"/>
          </a:xfrm>
          <a:custGeom>
            <a:avLst/>
            <a:gdLst>
              <a:gd name="connsiteX0" fmla="*/ 1157786 w 1179613"/>
              <a:gd name="connsiteY0" fmla="*/ 21889 h 21889"/>
              <a:gd name="connsiteX1" fmla="*/ 1179613 w 1179613"/>
              <a:gd name="connsiteY1" fmla="*/ 0 h 21889"/>
              <a:gd name="connsiteX2" fmla="*/ 0 w 1179613"/>
              <a:gd name="connsiteY2" fmla="*/ 0 h 21889"/>
              <a:gd name="connsiteX3" fmla="*/ 21889 w 1179613"/>
              <a:gd name="connsiteY3" fmla="*/ 21889 h 21889"/>
              <a:gd name="connsiteX4" fmla="*/ 1157786 w 1179613"/>
              <a:gd name="connsiteY4" fmla="*/ 21889 h 2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613" h="21889">
                <a:moveTo>
                  <a:pt x="1157786" y="21889"/>
                </a:moveTo>
                <a:lnTo>
                  <a:pt x="1179613" y="0"/>
                </a:lnTo>
                <a:lnTo>
                  <a:pt x="0" y="0"/>
                </a:lnTo>
                <a:lnTo>
                  <a:pt x="21889" y="21889"/>
                </a:lnTo>
                <a:lnTo>
                  <a:pt x="1157786" y="21889"/>
                </a:lnTo>
                <a:close/>
              </a:path>
            </a:pathLst>
          </a:custGeom>
          <a:gradFill>
            <a:gsLst>
              <a:gs pos="86000">
                <a:schemeClr val="accent1">
                  <a:alpha val="0"/>
                </a:schemeClr>
              </a:gs>
              <a:gs pos="0">
                <a:schemeClr val="accent1">
                  <a:alpha val="75000"/>
                </a:schemeClr>
              </a:gs>
            </a:gsLst>
            <a:lin ang="2700000" scaled="0"/>
          </a:gradFill>
          <a:ln w="617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矩形 30"/>
          <p:cNvSpPr/>
          <p:nvPr>
            <p:custDataLst>
              <p:tags r:id="rId9"/>
            </p:custDataLst>
          </p:nvPr>
        </p:nvSpPr>
        <p:spPr>
          <a:xfrm>
            <a:off x="714375" y="1956118"/>
            <a:ext cx="6426200" cy="1057910"/>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b="1" spc="130" dirty="0">
                <a:solidFill>
                  <a:schemeClr val="tx1">
                    <a:lumMod val="85000"/>
                    <a:lumOff val="15000"/>
                  </a:schemeClr>
                </a:solidFill>
                <a:latin typeface="+mn-ea"/>
                <a:cs typeface="+mn-ea"/>
                <a:sym typeface="+mn-ea"/>
              </a:rPr>
              <a:t>在传统的项目评估过程中，往往依赖于项目管理者或相关专家的经验和主观判断。不同的人由于知识背景、经验和个人偏好的不同，可能会对项目的健康度做出不同的评估，导致评估结果缺乏客观性和一致性。</a:t>
            </a:r>
            <a:endParaRPr lang="zh-CN" altLang="en-US" sz="1400" b="1" spc="130" dirty="0">
              <a:solidFill>
                <a:schemeClr val="tx1">
                  <a:lumMod val="85000"/>
                  <a:lumOff val="15000"/>
                </a:schemeClr>
              </a:solidFill>
              <a:latin typeface="+mn-ea"/>
              <a:cs typeface="+mn-ea"/>
              <a:sym typeface="+mn-ea"/>
            </a:endParaRPr>
          </a:p>
        </p:txBody>
      </p:sp>
      <p:sp>
        <p:nvSpPr>
          <p:cNvPr id="39" name="任意多边形: 形状 16"/>
          <p:cNvSpPr/>
          <p:nvPr>
            <p:custDataLst>
              <p:tags r:id="rId10"/>
            </p:custDataLst>
          </p:nvPr>
        </p:nvSpPr>
        <p:spPr>
          <a:xfrm>
            <a:off x="765810" y="3123883"/>
            <a:ext cx="6374765" cy="388620"/>
          </a:xfrm>
          <a:custGeom>
            <a:avLst/>
            <a:gdLst>
              <a:gd name="connsiteX0" fmla="*/ 10039 w 10039"/>
              <a:gd name="connsiteY0" fmla="*/ 0 h 647"/>
              <a:gd name="connsiteX1" fmla="*/ 10039 w 10039"/>
              <a:gd name="connsiteY1" fmla="*/ 342 h 647"/>
              <a:gd name="connsiteX2" fmla="*/ 9122 w 10039"/>
              <a:gd name="connsiteY2" fmla="*/ 647 h 647"/>
              <a:gd name="connsiteX3" fmla="*/ 0 w 10039"/>
              <a:gd name="connsiteY3" fmla="*/ 647 h 647"/>
              <a:gd name="connsiteX4" fmla="*/ 0 w 10039"/>
              <a:gd name="connsiteY4" fmla="*/ 305 h 647"/>
              <a:gd name="connsiteX5" fmla="*/ 336 w 10039"/>
              <a:gd name="connsiteY5" fmla="*/ 7 h 647"/>
              <a:gd name="connsiteX6" fmla="*/ 10039 w 10039"/>
              <a:gd name="connsiteY6" fmla="*/ 0 h 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9" h="647">
                <a:moveTo>
                  <a:pt x="10039" y="0"/>
                </a:moveTo>
                <a:lnTo>
                  <a:pt x="10039" y="342"/>
                </a:lnTo>
                <a:lnTo>
                  <a:pt x="9122" y="647"/>
                </a:lnTo>
                <a:lnTo>
                  <a:pt x="0" y="647"/>
                </a:lnTo>
                <a:lnTo>
                  <a:pt x="0" y="305"/>
                </a:lnTo>
                <a:lnTo>
                  <a:pt x="336" y="7"/>
                </a:lnTo>
                <a:lnTo>
                  <a:pt x="10039" y="0"/>
                </a:lnTo>
                <a:close/>
              </a:path>
            </a:pathLst>
          </a:custGeom>
          <a:noFill/>
          <a:ln w="6350">
            <a:gradFill>
              <a:gsLst>
                <a:gs pos="0">
                  <a:schemeClr val="accent1">
                    <a:alpha val="100000"/>
                  </a:schemeClr>
                </a:gs>
                <a:gs pos="100000">
                  <a:schemeClr val="accent1">
                    <a:alpha val="0"/>
                  </a:schemeClr>
                </a:gs>
              </a:gsLst>
              <a:lin ang="0" scaled="1"/>
            </a:gradFill>
          </a:ln>
        </p:spPr>
        <p:txBody>
          <a:bodyPr rot="0" spcFirstLastPara="0" vert="horz" wrap="square" lIns="252095" tIns="0" rIns="0" bIns="0" numCol="1" spcCol="0" rtlCol="0" fromWordArt="0" anchor="ctr" anchorCtr="0" forceAA="0" compatLnSpc="0">
            <a:noAutofit/>
          </a:bodyPr>
          <a:lstStyle/>
          <a:p>
            <a:pPr lvl="0" algn="l">
              <a:buClrTx/>
              <a:buSzTx/>
              <a:buFontTx/>
            </a:pPr>
            <a:r>
              <a:rPr lang="zh-CN" altLang="en-US" sz="2600" b="1" dirty="0">
                <a:solidFill>
                  <a:schemeClr val="tx1"/>
                </a:solidFill>
                <a:latin typeface="+mn-ea"/>
                <a:cs typeface="+mn-ea"/>
                <a:sym typeface="+mn-ea"/>
              </a:rPr>
              <a:t>数据利用不充分</a:t>
            </a:r>
            <a:endParaRPr lang="zh-CN" altLang="en-US" sz="2600" b="1" dirty="0">
              <a:solidFill>
                <a:schemeClr val="tx1"/>
              </a:solidFill>
              <a:latin typeface="+mn-ea"/>
              <a:cs typeface="+mn-ea"/>
              <a:sym typeface="+mn-ea"/>
            </a:endParaRPr>
          </a:p>
        </p:txBody>
      </p:sp>
      <p:sp>
        <p:nvSpPr>
          <p:cNvPr id="40" name="任意多边形: 形状 14"/>
          <p:cNvSpPr/>
          <p:nvPr>
            <p:custDataLst>
              <p:tags r:id="rId11"/>
            </p:custDataLst>
          </p:nvPr>
        </p:nvSpPr>
        <p:spPr>
          <a:xfrm>
            <a:off x="714375" y="3354388"/>
            <a:ext cx="161925" cy="215900"/>
          </a:xfrm>
          <a:custGeom>
            <a:avLst/>
            <a:gdLst>
              <a:gd name="connsiteX0" fmla="*/ 0 w 255"/>
              <a:gd name="connsiteY0" fmla="*/ 50 h 384"/>
              <a:gd name="connsiteX1" fmla="*/ 6 w 255"/>
              <a:gd name="connsiteY1" fmla="*/ 383 h 384"/>
              <a:gd name="connsiteX2" fmla="*/ 255 w 255"/>
              <a:gd name="connsiteY2" fmla="*/ 384 h 384"/>
              <a:gd name="connsiteX3" fmla="*/ 255 w 255"/>
              <a:gd name="connsiteY3" fmla="*/ 288 h 384"/>
              <a:gd name="connsiteX4" fmla="*/ 75 w 255"/>
              <a:gd name="connsiteY4" fmla="*/ 288 h 384"/>
              <a:gd name="connsiteX5" fmla="*/ 75 w 255"/>
              <a:gd name="connsiteY5" fmla="*/ 0 h 384"/>
              <a:gd name="connsiteX6" fmla="*/ 0 w 255"/>
              <a:gd name="connsiteY6" fmla="*/ 50 h 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 h="384">
                <a:moveTo>
                  <a:pt x="0" y="50"/>
                </a:moveTo>
                <a:lnTo>
                  <a:pt x="6" y="383"/>
                </a:lnTo>
                <a:lnTo>
                  <a:pt x="255" y="384"/>
                </a:lnTo>
                <a:lnTo>
                  <a:pt x="255" y="288"/>
                </a:lnTo>
                <a:lnTo>
                  <a:pt x="75" y="288"/>
                </a:lnTo>
                <a:lnTo>
                  <a:pt x="75" y="0"/>
                </a:lnTo>
                <a:lnTo>
                  <a:pt x="0" y="50"/>
                </a:lnTo>
                <a:close/>
              </a:path>
            </a:pathLst>
          </a:custGeom>
          <a:solidFill>
            <a:schemeClr val="accent1">
              <a:alpha val="6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形状 120"/>
          <p:cNvSpPr/>
          <p:nvPr>
            <p:custDataLst>
              <p:tags r:id="rId12"/>
            </p:custDataLst>
          </p:nvPr>
        </p:nvSpPr>
        <p:spPr>
          <a:xfrm flipV="1">
            <a:off x="996950" y="3061018"/>
            <a:ext cx="3743960" cy="36195"/>
          </a:xfrm>
          <a:custGeom>
            <a:avLst/>
            <a:gdLst>
              <a:gd name="connsiteX0" fmla="*/ 1157786 w 1179613"/>
              <a:gd name="connsiteY0" fmla="*/ 21889 h 21889"/>
              <a:gd name="connsiteX1" fmla="*/ 1179613 w 1179613"/>
              <a:gd name="connsiteY1" fmla="*/ 0 h 21889"/>
              <a:gd name="connsiteX2" fmla="*/ 0 w 1179613"/>
              <a:gd name="connsiteY2" fmla="*/ 0 h 21889"/>
              <a:gd name="connsiteX3" fmla="*/ 21889 w 1179613"/>
              <a:gd name="connsiteY3" fmla="*/ 21889 h 21889"/>
              <a:gd name="connsiteX4" fmla="*/ 1157786 w 1179613"/>
              <a:gd name="connsiteY4" fmla="*/ 21889 h 2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613" h="21889">
                <a:moveTo>
                  <a:pt x="1157786" y="21889"/>
                </a:moveTo>
                <a:lnTo>
                  <a:pt x="1179613" y="0"/>
                </a:lnTo>
                <a:lnTo>
                  <a:pt x="0" y="0"/>
                </a:lnTo>
                <a:lnTo>
                  <a:pt x="21889" y="21889"/>
                </a:lnTo>
                <a:lnTo>
                  <a:pt x="1157786" y="21889"/>
                </a:lnTo>
                <a:close/>
              </a:path>
            </a:pathLst>
          </a:custGeom>
          <a:gradFill>
            <a:gsLst>
              <a:gs pos="86000">
                <a:schemeClr val="accent1">
                  <a:alpha val="0"/>
                </a:schemeClr>
              </a:gs>
              <a:gs pos="0">
                <a:schemeClr val="accent1">
                  <a:alpha val="75000"/>
                </a:schemeClr>
              </a:gs>
            </a:gsLst>
            <a:lin ang="2700000" scaled="0"/>
          </a:gradFill>
          <a:ln w="617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矩形 41"/>
          <p:cNvSpPr/>
          <p:nvPr>
            <p:custDataLst>
              <p:tags r:id="rId13"/>
            </p:custDataLst>
          </p:nvPr>
        </p:nvSpPr>
        <p:spPr>
          <a:xfrm>
            <a:off x="714375" y="3613468"/>
            <a:ext cx="6426200" cy="105791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spc="130" dirty="0">
                <a:solidFill>
                  <a:schemeClr val="tx1">
                    <a:lumMod val="85000"/>
                    <a:lumOff val="15000"/>
                  </a:schemeClr>
                </a:solidFill>
                <a:latin typeface="+mn-ea"/>
                <a:cs typeface="+mn-ea"/>
                <a:sym typeface="+mn-ea"/>
              </a:rPr>
              <a:t>项目实施过程中会产生大量的数据，包括进度数据、成本数据、质量数据等。然而，传统的评估方法很难对这些分散的数据进行全面的整合和深入分析，导致许多有价值的数据被忽视，无法为项目决策提供有效的支持。</a:t>
            </a:r>
            <a:endParaRPr lang="zh-CN" altLang="en-US" sz="1400" b="1" spc="130" dirty="0">
              <a:solidFill>
                <a:schemeClr val="tx1">
                  <a:lumMod val="85000"/>
                  <a:lumOff val="15000"/>
                </a:schemeClr>
              </a:solidFill>
              <a:latin typeface="+mn-ea"/>
              <a:cs typeface="+mn-ea"/>
              <a:sym typeface="+mn-ea"/>
            </a:endParaRPr>
          </a:p>
        </p:txBody>
      </p:sp>
      <p:sp>
        <p:nvSpPr>
          <p:cNvPr id="44" name="任意多边形: 形状 16"/>
          <p:cNvSpPr/>
          <p:nvPr>
            <p:custDataLst>
              <p:tags r:id="rId14"/>
            </p:custDataLst>
          </p:nvPr>
        </p:nvSpPr>
        <p:spPr>
          <a:xfrm>
            <a:off x="765810" y="4781233"/>
            <a:ext cx="6374765" cy="388620"/>
          </a:xfrm>
          <a:custGeom>
            <a:avLst/>
            <a:gdLst>
              <a:gd name="connsiteX0" fmla="*/ 10039 w 10039"/>
              <a:gd name="connsiteY0" fmla="*/ 0 h 647"/>
              <a:gd name="connsiteX1" fmla="*/ 10039 w 10039"/>
              <a:gd name="connsiteY1" fmla="*/ 342 h 647"/>
              <a:gd name="connsiteX2" fmla="*/ 9122 w 10039"/>
              <a:gd name="connsiteY2" fmla="*/ 647 h 647"/>
              <a:gd name="connsiteX3" fmla="*/ 0 w 10039"/>
              <a:gd name="connsiteY3" fmla="*/ 647 h 647"/>
              <a:gd name="connsiteX4" fmla="*/ 0 w 10039"/>
              <a:gd name="connsiteY4" fmla="*/ 305 h 647"/>
              <a:gd name="connsiteX5" fmla="*/ 336 w 10039"/>
              <a:gd name="connsiteY5" fmla="*/ 7 h 647"/>
              <a:gd name="connsiteX6" fmla="*/ 10039 w 10039"/>
              <a:gd name="connsiteY6" fmla="*/ 0 h 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9" h="647">
                <a:moveTo>
                  <a:pt x="10039" y="0"/>
                </a:moveTo>
                <a:lnTo>
                  <a:pt x="10039" y="342"/>
                </a:lnTo>
                <a:lnTo>
                  <a:pt x="9122" y="647"/>
                </a:lnTo>
                <a:lnTo>
                  <a:pt x="0" y="647"/>
                </a:lnTo>
                <a:lnTo>
                  <a:pt x="0" y="305"/>
                </a:lnTo>
                <a:lnTo>
                  <a:pt x="336" y="7"/>
                </a:lnTo>
                <a:lnTo>
                  <a:pt x="10039" y="0"/>
                </a:lnTo>
                <a:close/>
              </a:path>
            </a:pathLst>
          </a:custGeom>
          <a:noFill/>
          <a:ln w="6350">
            <a:gradFill>
              <a:gsLst>
                <a:gs pos="0">
                  <a:schemeClr val="accent1">
                    <a:alpha val="100000"/>
                  </a:schemeClr>
                </a:gs>
                <a:gs pos="100000">
                  <a:schemeClr val="accent1">
                    <a:alpha val="0"/>
                  </a:schemeClr>
                </a:gs>
              </a:gsLst>
              <a:lin ang="0" scaled="1"/>
            </a:gradFill>
          </a:ln>
        </p:spPr>
        <p:txBody>
          <a:bodyPr rot="0" spcFirstLastPara="0" vert="horz" wrap="square" lIns="252095" tIns="0" rIns="0" bIns="0" numCol="1" spcCol="0" rtlCol="0" fromWordArt="0" anchor="ctr" anchorCtr="0" forceAA="0" compatLnSpc="0">
            <a:noAutofit/>
          </a:bodyPr>
          <a:lstStyle/>
          <a:p>
            <a:pPr lvl="0" algn="l">
              <a:buClrTx/>
              <a:buSzTx/>
              <a:buFontTx/>
            </a:pPr>
            <a:r>
              <a:rPr lang="zh-CN" altLang="en-US" sz="2600" b="1" dirty="0">
                <a:solidFill>
                  <a:schemeClr val="tx1"/>
                </a:solidFill>
                <a:latin typeface="+mj-ea"/>
                <a:ea typeface="+mj-ea"/>
                <a:cs typeface="+mn-ea"/>
                <a:sym typeface="+mn-ea"/>
              </a:rPr>
              <a:t>缺乏实时监控能力</a:t>
            </a:r>
            <a:endParaRPr lang="zh-CN" altLang="en-US" sz="2600" b="1" dirty="0">
              <a:solidFill>
                <a:schemeClr val="tx1"/>
              </a:solidFill>
              <a:latin typeface="+mj-ea"/>
              <a:ea typeface="+mj-ea"/>
              <a:cs typeface="+mn-ea"/>
              <a:sym typeface="+mn-ea"/>
            </a:endParaRPr>
          </a:p>
        </p:txBody>
      </p:sp>
      <p:sp>
        <p:nvSpPr>
          <p:cNvPr id="45" name="任意多边形: 形状 14"/>
          <p:cNvSpPr/>
          <p:nvPr>
            <p:custDataLst>
              <p:tags r:id="rId15"/>
            </p:custDataLst>
          </p:nvPr>
        </p:nvSpPr>
        <p:spPr>
          <a:xfrm>
            <a:off x="714375" y="5011738"/>
            <a:ext cx="161925" cy="215900"/>
          </a:xfrm>
          <a:custGeom>
            <a:avLst/>
            <a:gdLst>
              <a:gd name="connsiteX0" fmla="*/ 0 w 255"/>
              <a:gd name="connsiteY0" fmla="*/ 50 h 384"/>
              <a:gd name="connsiteX1" fmla="*/ 6 w 255"/>
              <a:gd name="connsiteY1" fmla="*/ 383 h 384"/>
              <a:gd name="connsiteX2" fmla="*/ 255 w 255"/>
              <a:gd name="connsiteY2" fmla="*/ 384 h 384"/>
              <a:gd name="connsiteX3" fmla="*/ 255 w 255"/>
              <a:gd name="connsiteY3" fmla="*/ 288 h 384"/>
              <a:gd name="connsiteX4" fmla="*/ 75 w 255"/>
              <a:gd name="connsiteY4" fmla="*/ 288 h 384"/>
              <a:gd name="connsiteX5" fmla="*/ 75 w 255"/>
              <a:gd name="connsiteY5" fmla="*/ 0 h 384"/>
              <a:gd name="connsiteX6" fmla="*/ 0 w 255"/>
              <a:gd name="connsiteY6" fmla="*/ 50 h 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 h="384">
                <a:moveTo>
                  <a:pt x="0" y="50"/>
                </a:moveTo>
                <a:lnTo>
                  <a:pt x="6" y="383"/>
                </a:lnTo>
                <a:lnTo>
                  <a:pt x="255" y="384"/>
                </a:lnTo>
                <a:lnTo>
                  <a:pt x="255" y="288"/>
                </a:lnTo>
                <a:lnTo>
                  <a:pt x="75" y="288"/>
                </a:lnTo>
                <a:lnTo>
                  <a:pt x="75" y="0"/>
                </a:lnTo>
                <a:lnTo>
                  <a:pt x="0" y="50"/>
                </a:lnTo>
                <a:close/>
              </a:path>
            </a:pathLst>
          </a:custGeom>
          <a:solidFill>
            <a:schemeClr val="accent1">
              <a:alpha val="6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120"/>
          <p:cNvSpPr/>
          <p:nvPr>
            <p:custDataLst>
              <p:tags r:id="rId16"/>
            </p:custDataLst>
          </p:nvPr>
        </p:nvSpPr>
        <p:spPr>
          <a:xfrm flipV="1">
            <a:off x="996950" y="4718368"/>
            <a:ext cx="3743960" cy="36195"/>
          </a:xfrm>
          <a:custGeom>
            <a:avLst/>
            <a:gdLst>
              <a:gd name="connsiteX0" fmla="*/ 1157786 w 1179613"/>
              <a:gd name="connsiteY0" fmla="*/ 21889 h 21889"/>
              <a:gd name="connsiteX1" fmla="*/ 1179613 w 1179613"/>
              <a:gd name="connsiteY1" fmla="*/ 0 h 21889"/>
              <a:gd name="connsiteX2" fmla="*/ 0 w 1179613"/>
              <a:gd name="connsiteY2" fmla="*/ 0 h 21889"/>
              <a:gd name="connsiteX3" fmla="*/ 21889 w 1179613"/>
              <a:gd name="connsiteY3" fmla="*/ 21889 h 21889"/>
              <a:gd name="connsiteX4" fmla="*/ 1157786 w 1179613"/>
              <a:gd name="connsiteY4" fmla="*/ 21889 h 2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613" h="21889">
                <a:moveTo>
                  <a:pt x="1157786" y="21889"/>
                </a:moveTo>
                <a:lnTo>
                  <a:pt x="1179613" y="0"/>
                </a:lnTo>
                <a:lnTo>
                  <a:pt x="0" y="0"/>
                </a:lnTo>
                <a:lnTo>
                  <a:pt x="21889" y="21889"/>
                </a:lnTo>
                <a:lnTo>
                  <a:pt x="1157786" y="21889"/>
                </a:lnTo>
                <a:close/>
              </a:path>
            </a:pathLst>
          </a:custGeom>
          <a:gradFill>
            <a:gsLst>
              <a:gs pos="86000">
                <a:schemeClr val="accent1">
                  <a:alpha val="0"/>
                </a:schemeClr>
              </a:gs>
              <a:gs pos="0">
                <a:schemeClr val="accent1">
                  <a:alpha val="75000"/>
                </a:schemeClr>
              </a:gs>
            </a:gsLst>
            <a:lin ang="2700000" scaled="0"/>
          </a:gradFill>
          <a:ln w="617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矩形 46"/>
          <p:cNvSpPr/>
          <p:nvPr>
            <p:custDataLst>
              <p:tags r:id="rId17"/>
            </p:custDataLst>
          </p:nvPr>
        </p:nvSpPr>
        <p:spPr>
          <a:xfrm>
            <a:off x="714375" y="5270817"/>
            <a:ext cx="6426200" cy="105791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b="1" spc="130" dirty="0">
                <a:solidFill>
                  <a:schemeClr val="tx1">
                    <a:lumMod val="85000"/>
                    <a:lumOff val="15000"/>
                  </a:schemeClr>
                </a:solidFill>
                <a:latin typeface="+mn-ea"/>
                <a:cs typeface="+mn-ea"/>
                <a:sym typeface="+mn-ea"/>
              </a:rPr>
              <a:t>传统的项目评估通常是阶段性的，例如按周、月或季度进行。这种定期评估的方式难以实时捕捉项目中的突发情况和潜在风险，往往在发现问题时已经对项目造成了较大的影响，无法及时采取有效的应对措施。</a:t>
            </a:r>
            <a:endParaRPr lang="zh-CN" altLang="en-US" sz="1400" b="1" spc="130" dirty="0">
              <a:solidFill>
                <a:schemeClr val="tx1">
                  <a:lumMod val="85000"/>
                  <a:lumOff val="15000"/>
                </a:schemeClr>
              </a:solidFill>
              <a:latin typeface="+mn-ea"/>
              <a:cs typeface="+mn-ea"/>
              <a:sym typeface="+mn-ea"/>
            </a:endParaRPr>
          </a:p>
        </p:txBody>
      </p:sp>
    </p:spTree>
    <p:custDataLst>
      <p:tags r:id="rId1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0" y="251798"/>
            <a:ext cx="12197709" cy="720000"/>
          </a:xfrm>
        </p:spPr>
        <p:txBody>
          <a:bodyPr>
            <a:noAutofit/>
          </a:bodyPr>
          <a:lstStyle/>
          <a:p>
            <a:r>
              <a:rPr lang="zh-CN" altLang="en-US" sz="3600" dirty="0">
                <a:latin typeface="+mj-ea"/>
                <a:sym typeface="+mn-ea"/>
              </a:rPr>
              <a:t>Open</a:t>
            </a:r>
            <a:r>
              <a:rPr lang="en-US" altLang="zh-CN" sz="3600" dirty="0">
                <a:latin typeface="+mj-ea"/>
                <a:sym typeface="+mn-ea"/>
              </a:rPr>
              <a:t>D</a:t>
            </a:r>
            <a:r>
              <a:rPr lang="zh-CN" altLang="en-US" sz="3600" dirty="0">
                <a:latin typeface="+mj-ea"/>
                <a:sym typeface="+mn-ea"/>
              </a:rPr>
              <a:t>igger 数据挖掘与拓展</a:t>
            </a:r>
            <a:r>
              <a:rPr lang="en-US" altLang="zh-CN" sz="3600" dirty="0">
                <a:latin typeface="+mj-ea"/>
                <a:sym typeface="+mn-ea"/>
              </a:rPr>
              <a:t>——</a:t>
            </a:r>
            <a:r>
              <a:rPr lang="zh-CN" altLang="en-US" sz="3600" dirty="0">
                <a:latin typeface="+mj-ea"/>
              </a:rPr>
              <a:t>参与社区建设与技术贡献</a:t>
            </a:r>
            <a:endParaRPr lang="zh-CN" altLang="en-US" sz="3600" dirty="0">
              <a:latin typeface="+mj-ea"/>
            </a:endParaRPr>
          </a:p>
        </p:txBody>
      </p:sp>
      <p:sp>
        <p:nvSpPr>
          <p:cNvPr id="9" name="椭圆 8"/>
          <p:cNvSpPr/>
          <p:nvPr>
            <p:custDataLst>
              <p:tags r:id="rId2"/>
            </p:custDataLst>
          </p:nvPr>
        </p:nvSpPr>
        <p:spPr>
          <a:xfrm>
            <a:off x="7701863" y="3636196"/>
            <a:ext cx="249553" cy="249553"/>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mj-ea"/>
              <a:ea typeface="+mj-ea"/>
              <a:sym typeface="Arial" panose="020B0604020202020204" pitchFamily="34" charset="0"/>
            </a:endParaRPr>
          </a:p>
        </p:txBody>
      </p:sp>
      <p:sp>
        <p:nvSpPr>
          <p:cNvPr id="10" name="椭圆 9"/>
          <p:cNvSpPr/>
          <p:nvPr>
            <p:custDataLst>
              <p:tags r:id="rId3"/>
            </p:custDataLst>
          </p:nvPr>
        </p:nvSpPr>
        <p:spPr>
          <a:xfrm>
            <a:off x="7762823" y="3697156"/>
            <a:ext cx="126999" cy="126999"/>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mj-ea"/>
              <a:ea typeface="+mj-ea"/>
              <a:sym typeface="Arial" panose="020B0604020202020204" pitchFamily="34" charset="0"/>
            </a:endParaRPr>
          </a:p>
        </p:txBody>
      </p:sp>
      <p:sp>
        <p:nvSpPr>
          <p:cNvPr id="14" name="椭圆 13"/>
          <p:cNvSpPr/>
          <p:nvPr>
            <p:custDataLst>
              <p:tags r:id="rId4"/>
            </p:custDataLst>
          </p:nvPr>
        </p:nvSpPr>
        <p:spPr>
          <a:xfrm>
            <a:off x="4241774" y="3636196"/>
            <a:ext cx="249553" cy="249553"/>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mj-ea"/>
              <a:ea typeface="+mj-ea"/>
              <a:sym typeface="Arial" panose="020B0604020202020204" pitchFamily="34" charset="0"/>
            </a:endParaRPr>
          </a:p>
        </p:txBody>
      </p:sp>
      <p:sp>
        <p:nvSpPr>
          <p:cNvPr id="15" name="椭圆 14"/>
          <p:cNvSpPr/>
          <p:nvPr>
            <p:custDataLst>
              <p:tags r:id="rId5"/>
            </p:custDataLst>
          </p:nvPr>
        </p:nvSpPr>
        <p:spPr>
          <a:xfrm>
            <a:off x="4302733" y="3697156"/>
            <a:ext cx="126999" cy="126999"/>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mj-ea"/>
              <a:ea typeface="+mj-ea"/>
              <a:sym typeface="Arial" panose="020B0604020202020204" pitchFamily="34" charset="0"/>
            </a:endParaRPr>
          </a:p>
        </p:txBody>
      </p:sp>
      <p:sp>
        <p:nvSpPr>
          <p:cNvPr id="21" name="矩形 20"/>
          <p:cNvSpPr/>
          <p:nvPr>
            <p:custDataLst>
              <p:tags r:id="rId6"/>
            </p:custDataLst>
          </p:nvPr>
        </p:nvSpPr>
        <p:spPr>
          <a:xfrm>
            <a:off x="1974841" y="1362278"/>
            <a:ext cx="4770085" cy="1979915"/>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mj-ea"/>
              <a:ea typeface="+mj-ea"/>
              <a:sym typeface="Arial" panose="020B0604020202020204" pitchFamily="34" charset="0"/>
            </a:endParaRPr>
          </a:p>
        </p:txBody>
      </p:sp>
      <p:cxnSp>
        <p:nvCxnSpPr>
          <p:cNvPr id="22" name="直接连接符 21"/>
          <p:cNvCxnSpPr/>
          <p:nvPr>
            <p:custDataLst>
              <p:tags r:id="rId7"/>
            </p:custDataLst>
          </p:nvPr>
        </p:nvCxnSpPr>
        <p:spPr>
          <a:xfrm flipH="1" flipV="1">
            <a:off x="4359883" y="3342194"/>
            <a:ext cx="6668" cy="293583"/>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sp>
        <p:nvSpPr>
          <p:cNvPr id="27" name="矩形 26"/>
          <p:cNvSpPr/>
          <p:nvPr>
            <p:custDataLst>
              <p:tags r:id="rId8"/>
            </p:custDataLst>
          </p:nvPr>
        </p:nvSpPr>
        <p:spPr>
          <a:xfrm>
            <a:off x="2352663" y="2163642"/>
            <a:ext cx="4015075" cy="1205221"/>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600" b="1" dirty="0">
                <a:solidFill>
                  <a:schemeClr val="tx1">
                    <a:lumMod val="85000"/>
                    <a:lumOff val="15000"/>
                  </a:schemeClr>
                </a:solidFill>
                <a:latin typeface="Times New Roman" panose="02020603050405020304" charset="0"/>
                <a:ea typeface="汉仪粗仿宋简" panose="00020600040101010101" charset="-122"/>
                <a:cs typeface="+mn-ea"/>
              </a:rPr>
              <a:t>积极参与开源社区，贡献代码，提出改进建议，增强项目影响力。</a:t>
            </a:r>
            <a:endParaRPr lang="zh-CN" altLang="en-US" sz="1600" b="1"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28" name="矩形 27"/>
          <p:cNvSpPr/>
          <p:nvPr>
            <p:custDataLst>
              <p:tags r:id="rId9"/>
            </p:custDataLst>
          </p:nvPr>
        </p:nvSpPr>
        <p:spPr>
          <a:xfrm>
            <a:off x="2352663" y="1394028"/>
            <a:ext cx="4015075" cy="695955"/>
          </a:xfrm>
          <a:prstGeom prst="rect">
            <a:avLst/>
          </a:prstGeom>
          <a:noFill/>
        </p:spPr>
        <p:txBody>
          <a:bodyPr wrap="square" lIns="0" tIns="0" rIns="0" bIns="0" rtlCol="0" anchor="b">
            <a:noAutofit/>
          </a:bodyPr>
          <a:lstStyle/>
          <a:p>
            <a:pPr algn="ctr">
              <a:spcBef>
                <a:spcPct val="0"/>
              </a:spcBef>
              <a:spcAft>
                <a:spcPct val="0"/>
              </a:spcAft>
            </a:pPr>
            <a:r>
              <a:rPr lang="zh-CN" altLang="en-US" sz="3200" b="1" dirty="0">
                <a:solidFill>
                  <a:schemeClr val="accent1"/>
                </a:solidFill>
                <a:latin typeface="Times New Roman" panose="02020603050405020304" charset="0"/>
                <a:ea typeface="汉仪粗宋简" panose="02010600000101010101" charset="-122"/>
                <a:cs typeface="+mn-ea"/>
              </a:rPr>
              <a:t>社区互动</a:t>
            </a:r>
            <a:endParaRPr lang="zh-CN" altLang="en-US" sz="3200" b="1" dirty="0">
              <a:solidFill>
                <a:schemeClr val="accent1"/>
              </a:solidFill>
              <a:latin typeface="Times New Roman" panose="02020603050405020304" charset="0"/>
              <a:ea typeface="汉仪粗宋简" panose="02010600000101010101" charset="-122"/>
              <a:cs typeface="+mn-ea"/>
            </a:endParaRPr>
          </a:p>
        </p:txBody>
      </p:sp>
      <p:cxnSp>
        <p:nvCxnSpPr>
          <p:cNvPr id="32" name="直接连接符 31"/>
          <p:cNvCxnSpPr/>
          <p:nvPr>
            <p:custDataLst>
              <p:tags r:id="rId10"/>
            </p:custDataLst>
          </p:nvPr>
        </p:nvCxnSpPr>
        <p:spPr>
          <a:xfrm>
            <a:off x="7825687" y="3887020"/>
            <a:ext cx="0" cy="287998"/>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cxnSp>
        <p:nvCxnSpPr>
          <p:cNvPr id="33" name="直接连接符 32"/>
          <p:cNvCxnSpPr/>
          <p:nvPr>
            <p:custDataLst>
              <p:tags r:id="rId11"/>
            </p:custDataLst>
          </p:nvPr>
        </p:nvCxnSpPr>
        <p:spPr>
          <a:xfrm>
            <a:off x="697865" y="3760655"/>
            <a:ext cx="10799920" cy="0"/>
          </a:xfrm>
          <a:prstGeom prst="line">
            <a:avLst/>
          </a:prstGeom>
          <a:noFill/>
          <a:ln w="25400" cap="flat" cmpd="sng" algn="ctr">
            <a:gradFill>
              <a:gsLst>
                <a:gs pos="0">
                  <a:schemeClr val="accent1">
                    <a:alpha val="0"/>
                  </a:schemeClr>
                </a:gs>
                <a:gs pos="54000">
                  <a:schemeClr val="accent1"/>
                </a:gs>
                <a:gs pos="100000">
                  <a:schemeClr val="accent1">
                    <a:alpha val="0"/>
                  </a:schemeClr>
                </a:gs>
              </a:gsLst>
              <a:lin ang="0" scaled="0"/>
            </a:gradFill>
            <a:prstDash val="solid"/>
            <a:miter lim="800000"/>
          </a:ln>
          <a:effectLst/>
        </p:spPr>
      </p:cxnSp>
      <p:sp>
        <p:nvSpPr>
          <p:cNvPr id="44" name="矩形 43"/>
          <p:cNvSpPr/>
          <p:nvPr>
            <p:custDataLst>
              <p:tags r:id="rId12"/>
            </p:custDataLst>
          </p:nvPr>
        </p:nvSpPr>
        <p:spPr>
          <a:xfrm flipV="1">
            <a:off x="5440645" y="4174672"/>
            <a:ext cx="4770085" cy="1979915"/>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mj-ea"/>
              <a:ea typeface="+mj-ea"/>
              <a:sym typeface="Arial" panose="020B0604020202020204" pitchFamily="34" charset="0"/>
            </a:endParaRPr>
          </a:p>
        </p:txBody>
      </p:sp>
      <p:sp>
        <p:nvSpPr>
          <p:cNvPr id="45" name="矩形 44"/>
          <p:cNvSpPr/>
          <p:nvPr>
            <p:custDataLst>
              <p:tags r:id="rId13"/>
            </p:custDataLst>
          </p:nvPr>
        </p:nvSpPr>
        <p:spPr>
          <a:xfrm>
            <a:off x="5818467" y="4948732"/>
            <a:ext cx="4015075" cy="1205221"/>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600" b="1" dirty="0">
                <a:solidFill>
                  <a:schemeClr val="tx1">
                    <a:lumMod val="85000"/>
                    <a:lumOff val="15000"/>
                  </a:schemeClr>
                </a:solidFill>
                <a:latin typeface="Times New Roman" panose="02020603050405020304" charset="0"/>
                <a:ea typeface="汉仪粗仿宋简" panose="00020600040101010101" charset="-122"/>
                <a:cs typeface="+mn-ea"/>
              </a:rPr>
              <a:t>在社区中分享技术心得，帮助他人解决问题，促进技术交流与合作。</a:t>
            </a:r>
            <a:endParaRPr lang="zh-CN" altLang="en-US" sz="1600" b="1" dirty="0">
              <a:solidFill>
                <a:schemeClr val="tx1">
                  <a:lumMod val="85000"/>
                  <a:lumOff val="15000"/>
                </a:schemeClr>
              </a:solidFill>
              <a:latin typeface="Times New Roman" panose="02020603050405020304" charset="0"/>
              <a:ea typeface="汉仪粗仿宋简" panose="00020600040101010101" charset="-122"/>
              <a:cs typeface="+mn-ea"/>
            </a:endParaRPr>
          </a:p>
        </p:txBody>
      </p:sp>
      <p:sp>
        <p:nvSpPr>
          <p:cNvPr id="46" name="矩形 45"/>
          <p:cNvSpPr/>
          <p:nvPr>
            <p:custDataLst>
              <p:tags r:id="rId14"/>
            </p:custDataLst>
          </p:nvPr>
        </p:nvSpPr>
        <p:spPr>
          <a:xfrm>
            <a:off x="5818467" y="4179117"/>
            <a:ext cx="4015075" cy="695955"/>
          </a:xfrm>
          <a:prstGeom prst="rect">
            <a:avLst/>
          </a:prstGeom>
          <a:noFill/>
        </p:spPr>
        <p:txBody>
          <a:bodyPr wrap="square" lIns="0" tIns="0" rIns="0" bIns="0" rtlCol="0" anchor="b">
            <a:noAutofit/>
          </a:bodyPr>
          <a:lstStyle/>
          <a:p>
            <a:pPr algn="ctr">
              <a:spcBef>
                <a:spcPct val="0"/>
              </a:spcBef>
              <a:spcAft>
                <a:spcPct val="0"/>
              </a:spcAft>
            </a:pPr>
            <a:r>
              <a:rPr lang="zh-CN" altLang="en-US" sz="3200" b="1" dirty="0">
                <a:solidFill>
                  <a:schemeClr val="accent1"/>
                </a:solidFill>
                <a:latin typeface="Times New Roman" panose="02020603050405020304" charset="0"/>
                <a:ea typeface="汉仪粗宋简" panose="02010600000101010101" charset="-122"/>
                <a:cs typeface="+mn-ea"/>
              </a:rPr>
              <a:t>技术分享</a:t>
            </a:r>
            <a:endParaRPr lang="zh-CN" altLang="en-US" sz="3200" b="1" dirty="0">
              <a:solidFill>
                <a:schemeClr val="accent1"/>
              </a:solidFill>
              <a:latin typeface="Times New Roman" panose="02020603050405020304" charset="0"/>
              <a:ea typeface="汉仪粗宋简" panose="02010600000101010101" charset="-122"/>
              <a:cs typeface="+mn-ea"/>
            </a:endParaRPr>
          </a:p>
        </p:txBody>
      </p:sp>
    </p:spTree>
    <p:custDataLst>
      <p:tags r:id="rId15"/>
    </p:custData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764133" y="2059619"/>
            <a:ext cx="8762260" cy="1111928"/>
          </a:xfrm>
        </p:spPr>
        <p:txBody>
          <a:bodyPr>
            <a:normAutofit/>
          </a:bodyPr>
          <a:lstStyle/>
          <a:p>
            <a:r>
              <a:rPr lang="zh-CN" altLang="en-US" sz="6000" dirty="0">
                <a:latin typeface="+mj-ea"/>
              </a:rPr>
              <a:t>恳请专家老师批评指正！</a:t>
            </a:r>
            <a:endParaRPr lang="zh-CN" altLang="en-US" sz="6000" dirty="0">
              <a:latin typeface="+mj-ea"/>
            </a:endParaRPr>
          </a:p>
        </p:txBody>
      </p:sp>
      <p:pic>
        <p:nvPicPr>
          <p:cNvPr id="9" name="图片 8"/>
          <p:cNvPicPr>
            <a:picLocks noChangeAspect="1"/>
          </p:cNvPicPr>
          <p:nvPr/>
        </p:nvPicPr>
        <p:blipFill>
          <a:blip r:embed="rId1"/>
          <a:stretch>
            <a:fillRect/>
          </a:stretch>
        </p:blipFill>
        <p:spPr>
          <a:xfrm>
            <a:off x="7807660" y="-1"/>
            <a:ext cx="4384339" cy="408709"/>
          </a:xfrm>
          <a:prstGeom prst="rect">
            <a:avLst/>
          </a:prstGeom>
        </p:spPr>
      </p:pic>
      <p:sp>
        <p:nvSpPr>
          <p:cNvPr id="10" name="文本框 9"/>
          <p:cNvSpPr txBox="1"/>
          <p:nvPr/>
        </p:nvSpPr>
        <p:spPr>
          <a:xfrm>
            <a:off x="4895785" y="4902357"/>
            <a:ext cx="4097296" cy="923330"/>
          </a:xfrm>
          <a:prstGeom prst="rect">
            <a:avLst/>
          </a:prstGeom>
          <a:noFill/>
        </p:spPr>
        <p:txBody>
          <a:bodyPr wrap="square" rtlCol="0">
            <a:spAutoFit/>
          </a:bodyPr>
          <a:lstStyle/>
          <a:p>
            <a:r>
              <a:rPr lang="en-US" altLang="zh-CN" sz="5400" b="1" dirty="0">
                <a:solidFill>
                  <a:srgbClr val="418FE3"/>
                </a:solidFill>
                <a:latin typeface="+mn-ea"/>
              </a:rPr>
              <a:t>Thank You</a:t>
            </a:r>
            <a:endParaRPr lang="en-US" altLang="zh-CN" sz="5400" b="1" dirty="0">
              <a:solidFill>
                <a:srgbClr val="418FE3"/>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24407" y="408708"/>
            <a:ext cx="7572653" cy="619991"/>
          </a:xfrm>
        </p:spPr>
        <p:txBody>
          <a:bodyPr>
            <a:normAutofit/>
          </a:bodyPr>
          <a:lstStyle/>
          <a:p>
            <a:r>
              <a:rPr lang="zh-CN" altLang="en-US" sz="3200" dirty="0">
                <a:solidFill>
                  <a:srgbClr val="136DCF"/>
                </a:solidFill>
              </a:rPr>
              <a:t>灵感来源：开源通识课程</a:t>
            </a:r>
            <a:endParaRPr lang="en-US" sz="3200" dirty="0">
              <a:solidFill>
                <a:srgbClr val="136DCF"/>
              </a:solidFill>
            </a:endParaRPr>
          </a:p>
        </p:txBody>
      </p:sp>
      <p:pic>
        <p:nvPicPr>
          <p:cNvPr id="20" name="图片 19" descr="图示&#10;&#10;中度可信度描述已自动生成"/>
          <p:cNvPicPr>
            <a:picLocks noChangeAspect="1"/>
          </p:cNvPicPr>
          <p:nvPr/>
        </p:nvPicPr>
        <p:blipFill>
          <a:blip r:embed="rId1"/>
          <a:srcRect/>
          <a:stretch>
            <a:fillRect/>
          </a:stretch>
        </p:blipFill>
        <p:spPr>
          <a:xfrm>
            <a:off x="0" y="1147907"/>
            <a:ext cx="12191999" cy="5723681"/>
          </a:xfrm>
          <a:prstGeom prst="rect">
            <a:avLst/>
          </a:prstGeom>
        </p:spPr>
      </p:pic>
      <p:pic>
        <p:nvPicPr>
          <p:cNvPr id="21" name="图片 20"/>
          <p:cNvPicPr>
            <a:picLocks noChangeAspect="1"/>
          </p:cNvPicPr>
          <p:nvPr/>
        </p:nvPicPr>
        <p:blipFill>
          <a:blip r:embed="rId2"/>
          <a:stretch>
            <a:fillRect/>
          </a:stretch>
        </p:blipFill>
        <p:spPr>
          <a:xfrm>
            <a:off x="7807660" y="-1"/>
            <a:ext cx="4384339" cy="4087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sz="4000" dirty="0">
                <a:latin typeface="+mj-ea"/>
              </a:rPr>
              <a:t>项目健康度检测管理帮助提高项目成功率</a:t>
            </a:r>
            <a:endParaRPr lang="zh-CN" altLang="en-US" sz="4000" dirty="0">
              <a:latin typeface="+mj-ea"/>
            </a:endParaRPr>
          </a:p>
        </p:txBody>
      </p:sp>
      <p:sp>
        <p:nvSpPr>
          <p:cNvPr id="195" name="圆角矩形 194"/>
          <p:cNvSpPr/>
          <p:nvPr>
            <p:custDataLst>
              <p:tags r:id="rId2"/>
            </p:custDataLst>
          </p:nvPr>
        </p:nvSpPr>
        <p:spPr>
          <a:xfrm>
            <a:off x="7570237" y="1501361"/>
            <a:ext cx="3506826" cy="1050256"/>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1"/>
          <p:cNvSpPr/>
          <p:nvPr>
            <p:custDataLst>
              <p:tags r:id="rId3"/>
            </p:custDataLst>
          </p:nvPr>
        </p:nvSpPr>
        <p:spPr bwMode="auto">
          <a:xfrm>
            <a:off x="5602525" y="1621144"/>
            <a:ext cx="1959454" cy="742497"/>
          </a:xfrm>
          <a:custGeom>
            <a:avLst/>
            <a:gdLst>
              <a:gd name="connsiteX0" fmla="*/ 3140 w 3547"/>
              <a:gd name="connsiteY0" fmla="*/ 0 h 1343"/>
              <a:gd name="connsiteX1" fmla="*/ 3016 w 3547"/>
              <a:gd name="connsiteY1" fmla="*/ 0 h 1343"/>
              <a:gd name="connsiteX2" fmla="*/ 634 w 3547"/>
              <a:gd name="connsiteY2" fmla="*/ 0 h 1343"/>
              <a:gd name="connsiteX3" fmla="*/ 0 w 3547"/>
              <a:gd name="connsiteY3" fmla="*/ 607 h 1343"/>
              <a:gd name="connsiteX4" fmla="*/ 634 w 3547"/>
              <a:gd name="connsiteY4" fmla="*/ 1213 h 1343"/>
              <a:gd name="connsiteX5" fmla="*/ 3016 w 3547"/>
              <a:gd name="connsiteY5" fmla="*/ 1213 h 1343"/>
              <a:gd name="connsiteX6" fmla="*/ 3218 w 3547"/>
              <a:gd name="connsiteY6" fmla="*/ 1213 h 1343"/>
              <a:gd name="connsiteX7" fmla="*/ 3547 w 3547"/>
              <a:gd name="connsiteY7" fmla="*/ 1341 h 1343"/>
              <a:gd name="connsiteX8" fmla="*/ 3547 w 3547"/>
              <a:gd name="connsiteY8" fmla="*/ 177 h 1343"/>
              <a:gd name="connsiteX9" fmla="*/ 3140 w 3547"/>
              <a:gd name="connsiteY9" fmla="*/ 0 h 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4">
                <a:moveTo>
                  <a:pt x="3140" y="0"/>
                </a:moveTo>
                <a:cubicBezTo>
                  <a:pt x="3016" y="0"/>
                  <a:pt x="3016" y="0"/>
                  <a:pt x="3016" y="0"/>
                </a:cubicBezTo>
                <a:cubicBezTo>
                  <a:pt x="634" y="0"/>
                  <a:pt x="634" y="0"/>
                  <a:pt x="634" y="0"/>
                </a:cubicBezTo>
                <a:cubicBezTo>
                  <a:pt x="0" y="607"/>
                  <a:pt x="0" y="607"/>
                  <a:pt x="0" y="607"/>
                </a:cubicBezTo>
                <a:cubicBezTo>
                  <a:pt x="634" y="1213"/>
                  <a:pt x="634" y="1213"/>
                  <a:pt x="634" y="1213"/>
                </a:cubicBezTo>
                <a:cubicBezTo>
                  <a:pt x="3016" y="1213"/>
                  <a:pt x="3016" y="1213"/>
                  <a:pt x="3016" y="1213"/>
                </a:cubicBezTo>
                <a:cubicBezTo>
                  <a:pt x="3218" y="1213"/>
                  <a:pt x="3218" y="1213"/>
                  <a:pt x="3218" y="1213"/>
                </a:cubicBezTo>
                <a:cubicBezTo>
                  <a:pt x="3399" y="1213"/>
                  <a:pt x="3547" y="1270"/>
                  <a:pt x="3547" y="1341"/>
                </a:cubicBezTo>
                <a:cubicBezTo>
                  <a:pt x="3547" y="1412"/>
                  <a:pt x="3547" y="177"/>
                  <a:pt x="3547" y="177"/>
                </a:cubicBezTo>
                <a:cubicBezTo>
                  <a:pt x="3547" y="79"/>
                  <a:pt x="3364" y="0"/>
                  <a:pt x="3140" y="0"/>
                </a:cubicBezTo>
                <a:close/>
              </a:path>
            </a:pathLst>
          </a:custGeom>
          <a:gradFill>
            <a:gsLst>
              <a:gs pos="0">
                <a:schemeClr val="accent1">
                  <a:lumMod val="60000"/>
                  <a:lumOff val="40000"/>
                </a:schemeClr>
              </a:gs>
              <a:gs pos="100000">
                <a:schemeClr val="accent1"/>
              </a:gs>
              <a:gs pos="50000">
                <a:schemeClr val="accent1"/>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91440" bIns="71755" numCol="1" spcCol="0" rtlCol="0" fromWordArt="0" anchor="ctr" anchorCtr="0" forceAA="0" compatLnSpc="1">
            <a:noAutofit/>
          </a:bodyPr>
          <a:lstStyle/>
          <a:p>
            <a:pPr lvl="0" algn="ctr">
              <a:spcBef>
                <a:spcPct val="0"/>
              </a:spcBef>
              <a:spcAft>
                <a:spcPct val="0"/>
              </a:spcAft>
              <a:buClrTx/>
              <a:buSzTx/>
              <a:buFontTx/>
            </a:pPr>
            <a:r>
              <a:rPr lang="en-US" sz="4000" b="1" dirty="0">
                <a:solidFill>
                  <a:srgbClr val="FFFFFF"/>
                </a:solidFill>
                <a:latin typeface="+mn-ea"/>
                <a:cs typeface="+mn-ea"/>
                <a:sym typeface="+mn-ea"/>
              </a:rPr>
              <a:t>01</a:t>
            </a:r>
            <a:endParaRPr lang="en-US" sz="4000" b="1" dirty="0">
              <a:solidFill>
                <a:srgbClr val="FFFFFF"/>
              </a:solidFill>
              <a:latin typeface="+mn-ea"/>
              <a:cs typeface="+mn-ea"/>
              <a:sym typeface="+mn-ea"/>
            </a:endParaRPr>
          </a:p>
        </p:txBody>
      </p:sp>
      <p:sp>
        <p:nvSpPr>
          <p:cNvPr id="10" name="任意多边形 2"/>
          <p:cNvSpPr/>
          <p:nvPr>
            <p:custDataLst>
              <p:tags r:id="rId4"/>
            </p:custDataLst>
          </p:nvPr>
        </p:nvSpPr>
        <p:spPr bwMode="auto">
          <a:xfrm>
            <a:off x="7267848" y="2281676"/>
            <a:ext cx="292807" cy="142275"/>
          </a:xfrm>
          <a:custGeom>
            <a:avLst/>
            <a:gdLst>
              <a:gd name="T0" fmla="*/ 145 w 381"/>
              <a:gd name="T1" fmla="*/ 0 h 185"/>
              <a:gd name="T2" fmla="*/ 0 w 381"/>
              <a:gd name="T3" fmla="*/ 0 h 185"/>
              <a:gd name="T4" fmla="*/ 0 w 381"/>
              <a:gd name="T5" fmla="*/ 185 h 185"/>
              <a:gd name="T6" fmla="*/ 145 w 381"/>
              <a:gd name="T7" fmla="*/ 185 h 185"/>
              <a:gd name="T8" fmla="*/ 381 w 381"/>
              <a:gd name="T9" fmla="*/ 92 h 185"/>
              <a:gd name="T10" fmla="*/ 145 w 381"/>
              <a:gd name="T11" fmla="*/ 0 h 185"/>
            </a:gdLst>
            <a:ahLst/>
            <a:cxnLst>
              <a:cxn ang="0">
                <a:pos x="T0" y="T1"/>
              </a:cxn>
              <a:cxn ang="0">
                <a:pos x="T2" y="T3"/>
              </a:cxn>
              <a:cxn ang="0">
                <a:pos x="T4" y="T5"/>
              </a:cxn>
              <a:cxn ang="0">
                <a:pos x="T6" y="T7"/>
              </a:cxn>
              <a:cxn ang="0">
                <a:pos x="T8" y="T9"/>
              </a:cxn>
              <a:cxn ang="0">
                <a:pos x="T10" y="T11"/>
              </a:cxn>
            </a:cxnLst>
            <a:rect l="0" t="0" r="r" b="b"/>
            <a:pathLst>
              <a:path w="381" h="185">
                <a:moveTo>
                  <a:pt x="145" y="0"/>
                </a:moveTo>
                <a:cubicBezTo>
                  <a:pt x="0" y="0"/>
                  <a:pt x="0" y="0"/>
                  <a:pt x="0" y="0"/>
                </a:cubicBezTo>
                <a:cubicBezTo>
                  <a:pt x="0" y="185"/>
                  <a:pt x="0" y="185"/>
                  <a:pt x="0" y="185"/>
                </a:cubicBezTo>
                <a:cubicBezTo>
                  <a:pt x="145" y="185"/>
                  <a:pt x="145" y="185"/>
                  <a:pt x="145" y="185"/>
                </a:cubicBezTo>
                <a:cubicBezTo>
                  <a:pt x="275" y="185"/>
                  <a:pt x="381" y="143"/>
                  <a:pt x="381" y="92"/>
                </a:cubicBezTo>
                <a:cubicBezTo>
                  <a:pt x="381" y="41"/>
                  <a:pt x="275" y="0"/>
                  <a:pt x="145" y="0"/>
                </a:cubicBezTo>
                <a:close/>
              </a:path>
            </a:pathLst>
          </a:custGeom>
          <a:gradFill>
            <a:gsLst>
              <a:gs pos="0">
                <a:schemeClr val="accent1"/>
              </a:gs>
              <a:gs pos="85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b="1">
              <a:solidFill>
                <a:schemeClr val="lt1"/>
              </a:solidFill>
              <a:latin typeface="+mj-ea"/>
              <a:ea typeface="+mj-ea"/>
              <a:cs typeface="+mn-lt"/>
              <a:sym typeface="+mn-lt"/>
            </a:endParaRPr>
          </a:p>
        </p:txBody>
      </p:sp>
      <p:sp>
        <p:nvSpPr>
          <p:cNvPr id="13" name="矩形 12"/>
          <p:cNvSpPr/>
          <p:nvPr>
            <p:custDataLst>
              <p:tags r:id="rId5"/>
            </p:custDataLst>
          </p:nvPr>
        </p:nvSpPr>
        <p:spPr>
          <a:xfrm>
            <a:off x="7636645" y="2630183"/>
            <a:ext cx="3524036" cy="956544"/>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600" b="1" spc="130" dirty="0">
                <a:solidFill>
                  <a:schemeClr val="tx1">
                    <a:lumMod val="65000"/>
                    <a:lumOff val="35000"/>
                  </a:schemeClr>
                </a:solidFill>
                <a:latin typeface="+mn-ea"/>
                <a:cs typeface="+mn-ea"/>
              </a:rPr>
              <a:t>帮助企业及时发现项目中问题和风险并及时采取策略</a:t>
            </a:r>
            <a:endParaRPr lang="zh-CN" altLang="en-US" sz="1600" b="1" spc="130" dirty="0">
              <a:solidFill>
                <a:schemeClr val="tx1">
                  <a:lumMod val="65000"/>
                  <a:lumOff val="35000"/>
                </a:schemeClr>
              </a:solidFill>
              <a:latin typeface="+mn-ea"/>
              <a:cs typeface="+mn-ea"/>
            </a:endParaRPr>
          </a:p>
        </p:txBody>
      </p:sp>
      <p:sp>
        <p:nvSpPr>
          <p:cNvPr id="14" name="矩形 13"/>
          <p:cNvSpPr/>
          <p:nvPr>
            <p:custDataLst>
              <p:tags r:id="rId6"/>
            </p:custDataLst>
          </p:nvPr>
        </p:nvSpPr>
        <p:spPr>
          <a:xfrm>
            <a:off x="7771809" y="1834954"/>
            <a:ext cx="3253709" cy="520481"/>
          </a:xfrm>
          <a:prstGeom prst="rect">
            <a:avLst/>
          </a:prstGeom>
          <a:noFill/>
        </p:spPr>
        <p:txBody>
          <a:bodyPr wrap="square" lIns="0" tIns="0" rIns="0" bIns="0" rtlCol="0" anchor="b" anchorCtr="0">
            <a:noAutofit/>
          </a:bodyPr>
          <a:lstStyle/>
          <a:p>
            <a:pPr>
              <a:spcBef>
                <a:spcPct val="0"/>
              </a:spcBef>
              <a:spcAft>
                <a:spcPct val="0"/>
              </a:spcAft>
            </a:pPr>
            <a:r>
              <a:rPr lang="zh-CN" altLang="en-US" sz="2400" b="1" spc="120" dirty="0">
                <a:solidFill>
                  <a:schemeClr val="accent1"/>
                </a:solidFill>
                <a:latin typeface="+mj-ea"/>
                <a:ea typeface="+mj-ea"/>
                <a:cs typeface="+mn-ea"/>
              </a:rPr>
              <a:t>即时的数据显示有助于企业及时发现风险</a:t>
            </a:r>
            <a:endParaRPr lang="zh-CN" altLang="en-US" sz="2400" b="1" spc="120" dirty="0">
              <a:solidFill>
                <a:schemeClr val="accent1"/>
              </a:solidFill>
              <a:latin typeface="+mj-ea"/>
              <a:ea typeface="+mj-ea"/>
              <a:cs typeface="+mn-ea"/>
            </a:endParaRPr>
          </a:p>
        </p:txBody>
      </p:sp>
      <p:sp>
        <p:nvSpPr>
          <p:cNvPr id="220" name="圆角矩形 219"/>
          <p:cNvSpPr/>
          <p:nvPr>
            <p:custDataLst>
              <p:tags r:id="rId7"/>
            </p:custDataLst>
          </p:nvPr>
        </p:nvSpPr>
        <p:spPr>
          <a:xfrm>
            <a:off x="7570237" y="4278316"/>
            <a:ext cx="3656854" cy="1144289"/>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3"/>
          <p:cNvSpPr/>
          <p:nvPr>
            <p:custDataLst>
              <p:tags r:id="rId8"/>
            </p:custDataLst>
          </p:nvPr>
        </p:nvSpPr>
        <p:spPr bwMode="auto">
          <a:xfrm>
            <a:off x="5609513" y="4428848"/>
            <a:ext cx="1959454" cy="741226"/>
          </a:xfrm>
          <a:custGeom>
            <a:avLst/>
            <a:gdLst>
              <a:gd name="connsiteX0" fmla="*/ 3140 w 3547"/>
              <a:gd name="connsiteY0" fmla="*/ 0 h 1341"/>
              <a:gd name="connsiteX1" fmla="*/ 3016 w 3547"/>
              <a:gd name="connsiteY1" fmla="*/ 0 h 1341"/>
              <a:gd name="connsiteX2" fmla="*/ 634 w 3547"/>
              <a:gd name="connsiteY2" fmla="*/ 0 h 1341"/>
              <a:gd name="connsiteX3" fmla="*/ 0 w 3547"/>
              <a:gd name="connsiteY3" fmla="*/ 606 h 1341"/>
              <a:gd name="connsiteX4" fmla="*/ 634 w 3547"/>
              <a:gd name="connsiteY4" fmla="*/ 1211 h 1341"/>
              <a:gd name="connsiteX5" fmla="*/ 3016 w 3547"/>
              <a:gd name="connsiteY5" fmla="*/ 1211 h 1341"/>
              <a:gd name="connsiteX6" fmla="*/ 3218 w 3547"/>
              <a:gd name="connsiteY6" fmla="*/ 1211 h 1341"/>
              <a:gd name="connsiteX7" fmla="*/ 3547 w 3547"/>
              <a:gd name="connsiteY7" fmla="*/ 1339 h 1341"/>
              <a:gd name="connsiteX8" fmla="*/ 3547 w 3547"/>
              <a:gd name="connsiteY8" fmla="*/ 177 h 1341"/>
              <a:gd name="connsiteX9" fmla="*/ 3140 w 3547"/>
              <a:gd name="connsiteY9" fmla="*/ 0 h 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2">
                <a:moveTo>
                  <a:pt x="3140" y="0"/>
                </a:moveTo>
                <a:cubicBezTo>
                  <a:pt x="3016" y="0"/>
                  <a:pt x="3016" y="0"/>
                  <a:pt x="3016" y="0"/>
                </a:cubicBezTo>
                <a:cubicBezTo>
                  <a:pt x="634" y="0"/>
                  <a:pt x="634" y="0"/>
                  <a:pt x="634" y="0"/>
                </a:cubicBezTo>
                <a:cubicBezTo>
                  <a:pt x="0" y="606"/>
                  <a:pt x="0" y="606"/>
                  <a:pt x="0" y="606"/>
                </a:cubicBezTo>
                <a:cubicBezTo>
                  <a:pt x="634" y="1211"/>
                  <a:pt x="634" y="1211"/>
                  <a:pt x="634" y="1211"/>
                </a:cubicBezTo>
                <a:cubicBezTo>
                  <a:pt x="3016" y="1211"/>
                  <a:pt x="3016" y="1211"/>
                  <a:pt x="3016" y="1211"/>
                </a:cubicBezTo>
                <a:cubicBezTo>
                  <a:pt x="3218" y="1211"/>
                  <a:pt x="3218" y="1211"/>
                  <a:pt x="3218" y="1211"/>
                </a:cubicBezTo>
                <a:cubicBezTo>
                  <a:pt x="3399" y="1211"/>
                  <a:pt x="3547" y="1268"/>
                  <a:pt x="3547" y="1339"/>
                </a:cubicBezTo>
                <a:cubicBezTo>
                  <a:pt x="3547" y="1410"/>
                  <a:pt x="3547" y="177"/>
                  <a:pt x="3547" y="177"/>
                </a:cubicBezTo>
                <a:cubicBezTo>
                  <a:pt x="3547" y="79"/>
                  <a:pt x="3364" y="0"/>
                  <a:pt x="3140" y="0"/>
                </a:cubicBezTo>
                <a:close/>
              </a:path>
            </a:pathLst>
          </a:custGeom>
          <a:gradFill>
            <a:gsLst>
              <a:gs pos="0">
                <a:schemeClr val="accent1">
                  <a:lumMod val="60000"/>
                  <a:lumOff val="40000"/>
                </a:schemeClr>
              </a:gs>
              <a:gs pos="100000">
                <a:schemeClr val="accent1"/>
              </a:gs>
              <a:gs pos="50000">
                <a:schemeClr val="accent1"/>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91440" bIns="71755" numCol="1" spcCol="0" rtlCol="0" fromWordArt="0" anchor="ctr" anchorCtr="0" forceAA="0" compatLnSpc="1">
            <a:noAutofit/>
          </a:bodyPr>
          <a:lstStyle/>
          <a:p>
            <a:pPr lvl="0" algn="ctr">
              <a:spcBef>
                <a:spcPct val="0"/>
              </a:spcBef>
              <a:spcAft>
                <a:spcPct val="0"/>
              </a:spcAft>
              <a:buClrTx/>
              <a:buSzTx/>
              <a:buFontTx/>
            </a:pPr>
            <a:r>
              <a:rPr lang="en-US" sz="4000" b="1" dirty="0">
                <a:solidFill>
                  <a:srgbClr val="FFFFFF"/>
                </a:solidFill>
                <a:latin typeface="+mn-ea"/>
                <a:cs typeface="+mn-ea"/>
                <a:sym typeface="+mn-ea"/>
              </a:rPr>
              <a:t>03</a:t>
            </a:r>
            <a:endParaRPr lang="en-US" sz="4000" b="1" dirty="0">
              <a:solidFill>
                <a:srgbClr val="FFFFFF"/>
              </a:solidFill>
              <a:latin typeface="+mn-ea"/>
              <a:cs typeface="+mn-ea"/>
              <a:sym typeface="+mn-ea"/>
            </a:endParaRPr>
          </a:p>
        </p:txBody>
      </p:sp>
      <p:sp>
        <p:nvSpPr>
          <p:cNvPr id="26" name="任意多边形 4"/>
          <p:cNvSpPr/>
          <p:nvPr>
            <p:custDataLst>
              <p:tags r:id="rId9"/>
            </p:custDataLst>
          </p:nvPr>
        </p:nvSpPr>
        <p:spPr bwMode="auto">
          <a:xfrm>
            <a:off x="7274486" y="5095216"/>
            <a:ext cx="292807" cy="141640"/>
          </a:xfrm>
          <a:custGeom>
            <a:avLst/>
            <a:gdLst>
              <a:gd name="T0" fmla="*/ 145 w 381"/>
              <a:gd name="T1" fmla="*/ 0 h 184"/>
              <a:gd name="T2" fmla="*/ 0 w 381"/>
              <a:gd name="T3" fmla="*/ 0 h 184"/>
              <a:gd name="T4" fmla="*/ 0 w 381"/>
              <a:gd name="T5" fmla="*/ 184 h 184"/>
              <a:gd name="T6" fmla="*/ 145 w 381"/>
              <a:gd name="T7" fmla="*/ 184 h 184"/>
              <a:gd name="T8" fmla="*/ 381 w 381"/>
              <a:gd name="T9" fmla="*/ 92 h 184"/>
              <a:gd name="T10" fmla="*/ 145 w 381"/>
              <a:gd name="T11" fmla="*/ 0 h 184"/>
            </a:gdLst>
            <a:ahLst/>
            <a:cxnLst>
              <a:cxn ang="0">
                <a:pos x="T0" y="T1"/>
              </a:cxn>
              <a:cxn ang="0">
                <a:pos x="T2" y="T3"/>
              </a:cxn>
              <a:cxn ang="0">
                <a:pos x="T4" y="T5"/>
              </a:cxn>
              <a:cxn ang="0">
                <a:pos x="T6" y="T7"/>
              </a:cxn>
              <a:cxn ang="0">
                <a:pos x="T8" y="T9"/>
              </a:cxn>
              <a:cxn ang="0">
                <a:pos x="T10" y="T11"/>
              </a:cxn>
            </a:cxnLst>
            <a:rect l="0" t="0" r="r" b="b"/>
            <a:pathLst>
              <a:path w="381" h="184">
                <a:moveTo>
                  <a:pt x="145" y="0"/>
                </a:moveTo>
                <a:cubicBezTo>
                  <a:pt x="0" y="0"/>
                  <a:pt x="0" y="0"/>
                  <a:pt x="0" y="0"/>
                </a:cubicBezTo>
                <a:cubicBezTo>
                  <a:pt x="0" y="184"/>
                  <a:pt x="0" y="184"/>
                  <a:pt x="0" y="184"/>
                </a:cubicBezTo>
                <a:cubicBezTo>
                  <a:pt x="145" y="184"/>
                  <a:pt x="145" y="184"/>
                  <a:pt x="145" y="184"/>
                </a:cubicBezTo>
                <a:cubicBezTo>
                  <a:pt x="275" y="184"/>
                  <a:pt x="381" y="143"/>
                  <a:pt x="381" y="92"/>
                </a:cubicBezTo>
                <a:cubicBezTo>
                  <a:pt x="381" y="41"/>
                  <a:pt x="275" y="0"/>
                  <a:pt x="145" y="0"/>
                </a:cubicBezTo>
                <a:close/>
              </a:path>
            </a:pathLst>
          </a:custGeom>
          <a:gradFill>
            <a:gsLst>
              <a:gs pos="0">
                <a:schemeClr val="accent1"/>
              </a:gs>
              <a:gs pos="85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cs typeface="+mn-ea"/>
              <a:sym typeface="+mn-lt"/>
            </a:endParaRPr>
          </a:p>
        </p:txBody>
      </p:sp>
      <p:sp>
        <p:nvSpPr>
          <p:cNvPr id="28" name="矩形 27"/>
          <p:cNvSpPr/>
          <p:nvPr>
            <p:custDataLst>
              <p:tags r:id="rId10"/>
            </p:custDataLst>
          </p:nvPr>
        </p:nvSpPr>
        <p:spPr>
          <a:xfrm>
            <a:off x="7636645" y="5481434"/>
            <a:ext cx="3905692" cy="956544"/>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600" b="1" spc="130" dirty="0">
                <a:solidFill>
                  <a:schemeClr val="tx1">
                    <a:lumMod val="65000"/>
                    <a:lumOff val="35000"/>
                  </a:schemeClr>
                </a:solidFill>
                <a:latin typeface="+mn-ea"/>
                <a:cs typeface="+mn-ea"/>
              </a:rPr>
              <a:t>选择健康度高的项目能够为实施阶段性成功打下基础，确保项目目标和计划的合理性与可行性</a:t>
            </a:r>
            <a:endParaRPr lang="zh-CN" altLang="en-US" sz="1400" b="1" spc="130" dirty="0">
              <a:solidFill>
                <a:schemeClr val="tx1">
                  <a:lumMod val="65000"/>
                  <a:lumOff val="35000"/>
                </a:schemeClr>
              </a:solidFill>
              <a:latin typeface="+mj-ea"/>
              <a:ea typeface="+mj-ea"/>
              <a:cs typeface="+mn-ea"/>
            </a:endParaRPr>
          </a:p>
        </p:txBody>
      </p:sp>
      <p:sp>
        <p:nvSpPr>
          <p:cNvPr id="29" name="矩形 28"/>
          <p:cNvSpPr/>
          <p:nvPr>
            <p:custDataLst>
              <p:tags r:id="rId11"/>
            </p:custDataLst>
          </p:nvPr>
        </p:nvSpPr>
        <p:spPr>
          <a:xfrm>
            <a:off x="7671983" y="4684271"/>
            <a:ext cx="3601039" cy="552585"/>
          </a:xfrm>
          <a:prstGeom prst="rect">
            <a:avLst/>
          </a:prstGeom>
          <a:noFill/>
        </p:spPr>
        <p:txBody>
          <a:bodyPr wrap="square" lIns="0" tIns="0" rIns="0" bIns="0" rtlCol="0" anchor="b" anchorCtr="0">
            <a:noAutofit/>
          </a:bodyPr>
          <a:lstStyle/>
          <a:p>
            <a:pPr>
              <a:spcBef>
                <a:spcPct val="0"/>
              </a:spcBef>
              <a:spcAft>
                <a:spcPct val="0"/>
              </a:spcAft>
            </a:pPr>
            <a:r>
              <a:rPr lang="zh-CN" altLang="en-US" sz="2400" b="1" spc="120" dirty="0">
                <a:solidFill>
                  <a:schemeClr val="accent1"/>
                </a:solidFill>
                <a:latin typeface="+mj-ea"/>
                <a:ea typeface="+mj-ea"/>
                <a:cs typeface="+mn-ea"/>
              </a:rPr>
              <a:t>预先显示项目健康度关系以帮助优化资源分配</a:t>
            </a:r>
            <a:endParaRPr lang="zh-CN" altLang="en-US" sz="2400" b="1" spc="120" dirty="0">
              <a:solidFill>
                <a:schemeClr val="accent1"/>
              </a:solidFill>
              <a:latin typeface="+mj-ea"/>
              <a:ea typeface="+mj-ea"/>
              <a:cs typeface="+mn-ea"/>
            </a:endParaRPr>
          </a:p>
        </p:txBody>
      </p:sp>
      <p:sp>
        <p:nvSpPr>
          <p:cNvPr id="30" name="任意多边形 7"/>
          <p:cNvSpPr/>
          <p:nvPr>
            <p:custDataLst>
              <p:tags r:id="rId12"/>
            </p:custDataLst>
          </p:nvPr>
        </p:nvSpPr>
        <p:spPr bwMode="auto">
          <a:xfrm>
            <a:off x="4583736" y="3119419"/>
            <a:ext cx="1959454" cy="742497"/>
          </a:xfrm>
          <a:custGeom>
            <a:avLst/>
            <a:gdLst>
              <a:gd name="connsiteX0" fmla="*/ 407 w 3547"/>
              <a:gd name="connsiteY0" fmla="*/ 0 h 1343"/>
              <a:gd name="connsiteX1" fmla="*/ 532 w 3547"/>
              <a:gd name="connsiteY1" fmla="*/ 0 h 1343"/>
              <a:gd name="connsiteX2" fmla="*/ 2913 w 3547"/>
              <a:gd name="connsiteY2" fmla="*/ 0 h 1343"/>
              <a:gd name="connsiteX3" fmla="*/ 3547 w 3547"/>
              <a:gd name="connsiteY3" fmla="*/ 606 h 1343"/>
              <a:gd name="connsiteX4" fmla="*/ 2913 w 3547"/>
              <a:gd name="connsiteY4" fmla="*/ 1211 h 1343"/>
              <a:gd name="connsiteX5" fmla="*/ 532 w 3547"/>
              <a:gd name="connsiteY5" fmla="*/ 1211 h 1343"/>
              <a:gd name="connsiteX6" fmla="*/ 329 w 3547"/>
              <a:gd name="connsiteY6" fmla="*/ 1211 h 1343"/>
              <a:gd name="connsiteX7" fmla="*/ 0 w 3547"/>
              <a:gd name="connsiteY7" fmla="*/ 1341 h 1343"/>
              <a:gd name="connsiteX8" fmla="*/ 0 w 3547"/>
              <a:gd name="connsiteY8" fmla="*/ 177 h 1343"/>
              <a:gd name="connsiteX9" fmla="*/ 407 w 3547"/>
              <a:gd name="connsiteY9" fmla="*/ 0 h 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4">
                <a:moveTo>
                  <a:pt x="407" y="0"/>
                </a:moveTo>
                <a:cubicBezTo>
                  <a:pt x="532" y="0"/>
                  <a:pt x="532" y="0"/>
                  <a:pt x="532" y="0"/>
                </a:cubicBezTo>
                <a:cubicBezTo>
                  <a:pt x="2913" y="0"/>
                  <a:pt x="2913" y="0"/>
                  <a:pt x="2913" y="0"/>
                </a:cubicBezTo>
                <a:cubicBezTo>
                  <a:pt x="3547" y="606"/>
                  <a:pt x="3547" y="606"/>
                  <a:pt x="3547" y="606"/>
                </a:cubicBezTo>
                <a:cubicBezTo>
                  <a:pt x="2913" y="1211"/>
                  <a:pt x="2913" y="1211"/>
                  <a:pt x="2913" y="1211"/>
                </a:cubicBezTo>
                <a:cubicBezTo>
                  <a:pt x="532" y="1211"/>
                  <a:pt x="532" y="1211"/>
                  <a:pt x="532" y="1211"/>
                </a:cubicBezTo>
                <a:cubicBezTo>
                  <a:pt x="329" y="1211"/>
                  <a:pt x="329" y="1211"/>
                  <a:pt x="329" y="1211"/>
                </a:cubicBezTo>
                <a:cubicBezTo>
                  <a:pt x="148" y="1211"/>
                  <a:pt x="0" y="1270"/>
                  <a:pt x="0" y="1341"/>
                </a:cubicBezTo>
                <a:cubicBezTo>
                  <a:pt x="0" y="1412"/>
                  <a:pt x="0" y="177"/>
                  <a:pt x="0" y="177"/>
                </a:cubicBezTo>
                <a:cubicBezTo>
                  <a:pt x="0" y="79"/>
                  <a:pt x="183" y="0"/>
                  <a:pt x="407" y="0"/>
                </a:cubicBezTo>
                <a:close/>
              </a:path>
            </a:pathLst>
          </a:custGeom>
          <a:gradFill>
            <a:gsLst>
              <a:gs pos="0">
                <a:schemeClr val="accent4">
                  <a:lumMod val="60000"/>
                  <a:lumOff val="40000"/>
                </a:schemeClr>
              </a:gs>
              <a:gs pos="100000">
                <a:schemeClr val="accent4"/>
              </a:gs>
            </a:gsLst>
            <a:lin ang="10800000" scaled="0"/>
          </a:gradFill>
          <a:ln>
            <a:solidFill>
              <a:schemeClr val="accent4"/>
            </a:solidFill>
          </a:ln>
          <a:effectLst>
            <a:outerShdw blurRad="444500" dist="127000" dir="5400000" algn="t"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179705" bIns="71755" numCol="1" spcCol="0" rtlCol="0" fromWordArt="0" anchor="ctr" anchorCtr="0" forceAA="0" compatLnSpc="1">
            <a:noAutofit/>
          </a:bodyPr>
          <a:lstStyle/>
          <a:p>
            <a:pPr lvl="0" algn="ctr">
              <a:spcBef>
                <a:spcPct val="0"/>
              </a:spcBef>
              <a:spcAft>
                <a:spcPct val="0"/>
              </a:spcAft>
              <a:buClrTx/>
              <a:buSzTx/>
              <a:buFontTx/>
            </a:pPr>
            <a:r>
              <a:rPr lang="en-US" sz="4000" b="1" dirty="0">
                <a:solidFill>
                  <a:srgbClr val="FFFFFF"/>
                </a:solidFill>
                <a:latin typeface="+mn-ea"/>
                <a:cs typeface="+mn-ea"/>
                <a:sym typeface="+mn-ea"/>
              </a:rPr>
              <a:t>02</a:t>
            </a:r>
            <a:endParaRPr lang="en-US" sz="4000" b="1" dirty="0">
              <a:solidFill>
                <a:srgbClr val="FFFFFF"/>
              </a:solidFill>
              <a:latin typeface="+mn-ea"/>
              <a:cs typeface="+mn-ea"/>
              <a:sym typeface="+mn-ea"/>
            </a:endParaRPr>
          </a:p>
        </p:txBody>
      </p:sp>
      <p:sp>
        <p:nvSpPr>
          <p:cNvPr id="31" name="任意多边形 8"/>
          <p:cNvSpPr/>
          <p:nvPr>
            <p:custDataLst>
              <p:tags r:id="rId13"/>
            </p:custDataLst>
          </p:nvPr>
        </p:nvSpPr>
        <p:spPr bwMode="auto">
          <a:xfrm>
            <a:off x="4571054" y="3790778"/>
            <a:ext cx="294077" cy="142275"/>
          </a:xfrm>
          <a:custGeom>
            <a:avLst/>
            <a:gdLst>
              <a:gd name="T0" fmla="*/ 236 w 382"/>
              <a:gd name="T1" fmla="*/ 0 h 185"/>
              <a:gd name="T2" fmla="*/ 382 w 382"/>
              <a:gd name="T3" fmla="*/ 0 h 185"/>
              <a:gd name="T4" fmla="*/ 382 w 382"/>
              <a:gd name="T5" fmla="*/ 185 h 185"/>
              <a:gd name="T6" fmla="*/ 236 w 382"/>
              <a:gd name="T7" fmla="*/ 185 h 185"/>
              <a:gd name="T8" fmla="*/ 0 w 382"/>
              <a:gd name="T9" fmla="*/ 93 h 185"/>
              <a:gd name="T10" fmla="*/ 236 w 382"/>
              <a:gd name="T11" fmla="*/ 0 h 185"/>
            </a:gdLst>
            <a:ahLst/>
            <a:cxnLst>
              <a:cxn ang="0">
                <a:pos x="T0" y="T1"/>
              </a:cxn>
              <a:cxn ang="0">
                <a:pos x="T2" y="T3"/>
              </a:cxn>
              <a:cxn ang="0">
                <a:pos x="T4" y="T5"/>
              </a:cxn>
              <a:cxn ang="0">
                <a:pos x="T6" y="T7"/>
              </a:cxn>
              <a:cxn ang="0">
                <a:pos x="T8" y="T9"/>
              </a:cxn>
              <a:cxn ang="0">
                <a:pos x="T10" y="T11"/>
              </a:cxn>
            </a:cxnLst>
            <a:rect l="0" t="0" r="r" b="b"/>
            <a:pathLst>
              <a:path w="382" h="185">
                <a:moveTo>
                  <a:pt x="236" y="0"/>
                </a:moveTo>
                <a:cubicBezTo>
                  <a:pt x="382" y="0"/>
                  <a:pt x="382" y="0"/>
                  <a:pt x="382" y="0"/>
                </a:cubicBezTo>
                <a:cubicBezTo>
                  <a:pt x="382" y="185"/>
                  <a:pt x="382" y="185"/>
                  <a:pt x="382" y="185"/>
                </a:cubicBezTo>
                <a:cubicBezTo>
                  <a:pt x="236" y="185"/>
                  <a:pt x="236" y="185"/>
                  <a:pt x="236" y="185"/>
                </a:cubicBezTo>
                <a:cubicBezTo>
                  <a:pt x="106" y="185"/>
                  <a:pt x="0" y="144"/>
                  <a:pt x="0" y="93"/>
                </a:cubicBezTo>
                <a:cubicBezTo>
                  <a:pt x="0" y="42"/>
                  <a:pt x="106" y="0"/>
                  <a:pt x="236" y="0"/>
                </a:cubicBezTo>
                <a:close/>
              </a:path>
            </a:pathLst>
          </a:custGeom>
          <a:gradFill>
            <a:gsLst>
              <a:gs pos="0">
                <a:schemeClr val="accent4"/>
              </a:gs>
              <a:gs pos="85000">
                <a:schemeClr val="accent4">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cs typeface="+mn-ea"/>
              <a:sym typeface="+mn-lt"/>
            </a:endParaRPr>
          </a:p>
        </p:txBody>
      </p:sp>
      <p:sp>
        <p:nvSpPr>
          <p:cNvPr id="32" name="圆角矩形 31"/>
          <p:cNvSpPr/>
          <p:nvPr>
            <p:custDataLst>
              <p:tags r:id="rId14"/>
            </p:custDataLst>
          </p:nvPr>
        </p:nvSpPr>
        <p:spPr>
          <a:xfrm>
            <a:off x="907312" y="3069243"/>
            <a:ext cx="3677288" cy="956544"/>
          </a:xfrm>
          <a:prstGeom prst="roundRect">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custDataLst>
              <p:tags r:id="rId15"/>
            </p:custDataLst>
          </p:nvPr>
        </p:nvSpPr>
        <p:spPr>
          <a:xfrm>
            <a:off x="964909" y="4109251"/>
            <a:ext cx="3677288" cy="956544"/>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600" b="1" spc="130" dirty="0">
                <a:solidFill>
                  <a:schemeClr val="tx1">
                    <a:lumMod val="65000"/>
                    <a:lumOff val="35000"/>
                  </a:schemeClr>
                </a:solidFill>
                <a:latin typeface="+mn-ea"/>
                <a:cs typeface="+mn-ea"/>
              </a:rPr>
              <a:t>基于多维数据帮助企业进行采取相应纠正措施</a:t>
            </a:r>
            <a:endParaRPr lang="zh-CN" altLang="en-US" sz="1600" b="1" spc="130" dirty="0">
              <a:solidFill>
                <a:schemeClr val="tx1">
                  <a:lumMod val="65000"/>
                  <a:lumOff val="35000"/>
                </a:schemeClr>
              </a:solidFill>
              <a:latin typeface="+mn-ea"/>
              <a:cs typeface="+mn-ea"/>
            </a:endParaRPr>
          </a:p>
        </p:txBody>
      </p:sp>
      <p:sp>
        <p:nvSpPr>
          <p:cNvPr id="35" name="矩形 34"/>
          <p:cNvSpPr/>
          <p:nvPr>
            <p:custDataLst>
              <p:tags r:id="rId16"/>
            </p:custDataLst>
          </p:nvPr>
        </p:nvSpPr>
        <p:spPr>
          <a:xfrm>
            <a:off x="626781" y="3152707"/>
            <a:ext cx="3875013" cy="552585"/>
          </a:xfrm>
          <a:prstGeom prst="rect">
            <a:avLst/>
          </a:prstGeom>
          <a:noFill/>
        </p:spPr>
        <p:txBody>
          <a:bodyPr wrap="square" lIns="0" tIns="0" rIns="0" bIns="0" rtlCol="0" anchor="b" anchorCtr="0">
            <a:noAutofit/>
          </a:bodyPr>
          <a:lstStyle/>
          <a:p>
            <a:pPr algn="r">
              <a:spcBef>
                <a:spcPct val="0"/>
              </a:spcBef>
              <a:spcAft>
                <a:spcPct val="0"/>
              </a:spcAft>
            </a:pPr>
            <a:r>
              <a:rPr lang="zh-CN" altLang="en-US" sz="2400" b="1" spc="120" dirty="0">
                <a:solidFill>
                  <a:schemeClr val="accent4"/>
                </a:solidFill>
                <a:latin typeface="+mj-ea"/>
                <a:ea typeface="+mj-ea"/>
                <a:cs typeface="+mn-ea"/>
              </a:rPr>
              <a:t>通过多方面检测帮助决策</a:t>
            </a:r>
            <a:endParaRPr lang="zh-CN" altLang="en-US" sz="2400" b="1" spc="120" dirty="0">
              <a:solidFill>
                <a:schemeClr val="accent4"/>
              </a:solidFill>
              <a:latin typeface="+mj-ea"/>
              <a:ea typeface="+mj-ea"/>
              <a:cs typeface="+mn-ea"/>
            </a:endParaRPr>
          </a:p>
        </p:txBody>
      </p:sp>
    </p:spTree>
    <p:custDataLst>
      <p:tags r:id="rId1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zh-CN" altLang="en-US" sz="4000" dirty="0">
                <a:latin typeface="+mj-ea"/>
              </a:rPr>
              <a:t>可视化检测数据的优势</a:t>
            </a:r>
            <a:endParaRPr lang="zh-CN" altLang="en-US" sz="4000" dirty="0">
              <a:latin typeface="+mj-ea"/>
            </a:endParaRPr>
          </a:p>
        </p:txBody>
      </p:sp>
      <p:sp>
        <p:nvSpPr>
          <p:cNvPr id="2" name="矩形 1"/>
          <p:cNvSpPr/>
          <p:nvPr>
            <p:custDataLst>
              <p:tags r:id="rId2"/>
            </p:custDataLst>
          </p:nvPr>
        </p:nvSpPr>
        <p:spPr>
          <a:xfrm>
            <a:off x="695960" y="1416072"/>
            <a:ext cx="3358599" cy="4643712"/>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bg1"/>
              </a:solidFill>
              <a:latin typeface="+mn-ea"/>
              <a:sym typeface="MiSans Normal" panose="00000500000000000000" charset="-122"/>
            </a:endParaRPr>
          </a:p>
        </p:txBody>
      </p:sp>
      <p:sp>
        <p:nvSpPr>
          <p:cNvPr id="4" name="矩形 3"/>
          <p:cNvSpPr/>
          <p:nvPr>
            <p:custDataLst>
              <p:tags r:id="rId3"/>
            </p:custDataLst>
          </p:nvPr>
        </p:nvSpPr>
        <p:spPr>
          <a:xfrm>
            <a:off x="4417279" y="1416072"/>
            <a:ext cx="3358599" cy="4643712"/>
          </a:xfrm>
          <a:prstGeom prst="rect">
            <a:avLst/>
          </a:prstGeom>
          <a:solidFill>
            <a:schemeClr val="accent1"/>
          </a:solidFill>
          <a:ln w="9525">
            <a:solidFill>
              <a:schemeClr val="accent1">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bg1"/>
              </a:solidFill>
              <a:latin typeface="+mn-ea"/>
              <a:sym typeface="MiSans Normal" panose="00000500000000000000" charset="-122"/>
            </a:endParaRPr>
          </a:p>
        </p:txBody>
      </p:sp>
      <p:sp>
        <p:nvSpPr>
          <p:cNvPr id="5" name="矩形 4"/>
          <p:cNvSpPr/>
          <p:nvPr>
            <p:custDataLst>
              <p:tags r:id="rId4"/>
            </p:custDataLst>
          </p:nvPr>
        </p:nvSpPr>
        <p:spPr>
          <a:xfrm>
            <a:off x="8137963" y="1416072"/>
            <a:ext cx="3358599" cy="4643712"/>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bg1"/>
              </a:solidFill>
              <a:latin typeface="+mn-ea"/>
              <a:sym typeface="MiSans Normal" panose="00000500000000000000" charset="-122"/>
            </a:endParaRPr>
          </a:p>
        </p:txBody>
      </p:sp>
      <p:pic>
        <p:nvPicPr>
          <p:cNvPr id="9" name="图片 8" descr="/data/temp/f84a0b2d-c83c-11ef-bdbf-5aa056838342.jpg@base@tag=imgScale&amp;m=1&amp;w=932&amp;h=529&amp;q=95f84a0b2d-c83c-11ef-bdbf-5aa056838342"/>
          <p:cNvPicPr>
            <a:picLocks noChangeAspect="1"/>
          </p:cNvPicPr>
          <p:nvPr>
            <p:custDataLst>
              <p:tags r:id="rId5"/>
            </p:custDataLst>
          </p:nvPr>
        </p:nvPicPr>
        <p:blipFill rotWithShape="1">
          <a:blip r:embed="rId6"/>
          <a:srcRect/>
          <a:stretch>
            <a:fillRect/>
          </a:stretch>
        </p:blipFill>
        <p:spPr>
          <a:xfrm>
            <a:off x="8137963" y="1360827"/>
            <a:ext cx="3358599" cy="1906365"/>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solidFill>
            <a:schemeClr val="accent1">
              <a:alpha val="15000"/>
            </a:schemeClr>
          </a:solidFill>
          <a:ln w="3175" cap="flat" cmpd="sng" algn="ctr">
            <a:solidFill>
              <a:schemeClr val="tx1">
                <a:lumMod val="40000"/>
                <a:lumOff val="60000"/>
                <a:alpha val="20000"/>
              </a:schemeClr>
            </a:solidFill>
            <a:prstDash val="solid"/>
            <a:round/>
            <a:headEnd type="none" w="med" len="med"/>
            <a:tailEnd type="none" w="med" len="med"/>
          </a:ln>
        </p:spPr>
      </p:pic>
      <p:pic>
        <p:nvPicPr>
          <p:cNvPr id="19" name="图片 18" descr="/data/temp/f84a0a77-c83c-11ef-bdbf-5aa056838342.jpg@base@tag=imgScale&amp;m=1&amp;w=932&amp;h=529&amp;q=95f84a0a77-c83c-11ef-bdbf-5aa056838342"/>
          <p:cNvPicPr>
            <a:picLocks noChangeAspect="1"/>
          </p:cNvPicPr>
          <p:nvPr>
            <p:custDataLst>
              <p:tags r:id="rId7"/>
            </p:custDataLst>
          </p:nvPr>
        </p:nvPicPr>
        <p:blipFill rotWithShape="1">
          <a:blip r:embed="rId8"/>
          <a:srcRect/>
          <a:stretch>
            <a:fillRect/>
          </a:stretch>
        </p:blipFill>
        <p:spPr>
          <a:xfrm>
            <a:off x="4417279" y="1416072"/>
            <a:ext cx="3358599" cy="1906365"/>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solidFill>
            <a:schemeClr val="accent1">
              <a:alpha val="15000"/>
            </a:schemeClr>
          </a:solidFill>
          <a:ln w="3175" cmpd="sng">
            <a:solidFill>
              <a:schemeClr val="tx1">
                <a:lumMod val="40000"/>
                <a:lumOff val="60000"/>
                <a:alpha val="20000"/>
              </a:schemeClr>
            </a:solidFill>
          </a:ln>
        </p:spPr>
      </p:pic>
      <p:pic>
        <p:nvPicPr>
          <p:cNvPr id="20" name="图片 19" descr="/data/temp/f84a09d9-c83c-11ef-bdbf-5aa056838342.jpgf84a09d9-c83c-11ef-bdbf-5aa056838342"/>
          <p:cNvPicPr>
            <a:picLocks noChangeAspect="1"/>
          </p:cNvPicPr>
          <p:nvPr>
            <p:custDataLst>
              <p:tags r:id="rId9"/>
            </p:custDataLst>
          </p:nvPr>
        </p:nvPicPr>
        <p:blipFill rotWithShape="1">
          <a:blip r:embed="rId10"/>
          <a:srcRect/>
          <a:stretch>
            <a:fillRect/>
          </a:stretch>
        </p:blipFill>
        <p:spPr>
          <a:xfrm>
            <a:off x="695960" y="1416072"/>
            <a:ext cx="3358599" cy="1906365"/>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solidFill>
            <a:schemeClr val="accent1">
              <a:alpha val="15000"/>
            </a:schemeClr>
          </a:solidFill>
          <a:ln w="3175" cap="flat" cmpd="sng" algn="ctr">
            <a:solidFill>
              <a:schemeClr val="tx1">
                <a:lumMod val="40000"/>
                <a:lumOff val="60000"/>
                <a:alpha val="20000"/>
              </a:schemeClr>
            </a:solidFill>
            <a:prstDash val="solid"/>
            <a:round/>
            <a:headEnd type="none" w="med" len="med"/>
            <a:tailEnd type="none" w="med" len="med"/>
          </a:ln>
        </p:spPr>
      </p:pic>
      <p:sp>
        <p:nvSpPr>
          <p:cNvPr id="21" name="矩形 20"/>
          <p:cNvSpPr/>
          <p:nvPr>
            <p:custDataLst>
              <p:tags r:id="rId11"/>
            </p:custDataLst>
          </p:nvPr>
        </p:nvSpPr>
        <p:spPr>
          <a:xfrm>
            <a:off x="950149" y="3448493"/>
            <a:ext cx="3104410" cy="532781"/>
          </a:xfrm>
          <a:prstGeom prst="rect">
            <a:avLst/>
          </a:prstGeom>
          <a:noFill/>
        </p:spPr>
        <p:txBody>
          <a:bodyPr wrap="square" lIns="0" tIns="0" rIns="0" bIns="0" rtlCol="0" anchor="ctr" anchorCtr="0">
            <a:noAutofit/>
          </a:bodyPr>
          <a:lstStyle/>
          <a:p>
            <a:pPr>
              <a:spcBef>
                <a:spcPct val="0"/>
              </a:spcBef>
              <a:spcAft>
                <a:spcPct val="0"/>
              </a:spcAft>
            </a:pPr>
            <a:r>
              <a:rPr lang="zh-CN" altLang="en-US" sz="2800" b="1" dirty="0">
                <a:solidFill>
                  <a:schemeClr val="tx1">
                    <a:lumMod val="85000"/>
                    <a:lumOff val="15000"/>
                  </a:schemeClr>
                </a:solidFill>
                <a:latin typeface="Times New Roman" panose="02020603050405020304" charset="0"/>
                <a:ea typeface="汉仪粗宋简" panose="02010600000101010101" charset="-122"/>
                <a:cs typeface="+mn-ea"/>
              </a:rPr>
              <a:t>直观形式呈现数据</a:t>
            </a:r>
            <a:endParaRPr lang="zh-CN" altLang="en-US" sz="2800" b="1" dirty="0">
              <a:solidFill>
                <a:schemeClr val="tx1">
                  <a:lumMod val="85000"/>
                  <a:lumOff val="15000"/>
                </a:schemeClr>
              </a:solidFill>
              <a:latin typeface="Times New Roman" panose="02020603050405020304" charset="0"/>
              <a:ea typeface="汉仪粗宋简" panose="02010600000101010101" charset="-122"/>
              <a:cs typeface="+mn-ea"/>
            </a:endParaRPr>
          </a:p>
        </p:txBody>
      </p:sp>
      <p:sp>
        <p:nvSpPr>
          <p:cNvPr id="22" name="矩形 21"/>
          <p:cNvSpPr/>
          <p:nvPr>
            <p:custDataLst>
              <p:tags r:id="rId12"/>
            </p:custDataLst>
          </p:nvPr>
        </p:nvSpPr>
        <p:spPr>
          <a:xfrm>
            <a:off x="961282" y="4102954"/>
            <a:ext cx="2827953" cy="183515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b="1" spc="130" dirty="0">
                <a:solidFill>
                  <a:schemeClr val="tx1">
                    <a:lumMod val="85000"/>
                    <a:lumOff val="15000"/>
                  </a:schemeClr>
                </a:solidFill>
                <a:latin typeface="+mn-ea"/>
                <a:cs typeface="+mn-ea"/>
              </a:rPr>
              <a:t>可视化可以将复杂的数据以图形、图表、等直观的形式呈现出来，使项目管理者和相关人员能够一眼看清项目的健康状况。</a:t>
            </a:r>
            <a:endParaRPr lang="zh-CN" altLang="en-US" sz="1600" b="1" spc="130" dirty="0">
              <a:solidFill>
                <a:schemeClr val="tx1">
                  <a:lumMod val="85000"/>
                  <a:lumOff val="15000"/>
                </a:schemeClr>
              </a:solidFill>
              <a:latin typeface="+mn-ea"/>
              <a:cs typeface="+mn-ea"/>
            </a:endParaRPr>
          </a:p>
        </p:txBody>
      </p:sp>
      <p:sp>
        <p:nvSpPr>
          <p:cNvPr id="23" name="矩形 22"/>
          <p:cNvSpPr/>
          <p:nvPr>
            <p:custDataLst>
              <p:tags r:id="rId13"/>
            </p:custDataLst>
          </p:nvPr>
        </p:nvSpPr>
        <p:spPr>
          <a:xfrm>
            <a:off x="4488567" y="3445584"/>
            <a:ext cx="3287311" cy="532765"/>
          </a:xfrm>
          <a:prstGeom prst="rect">
            <a:avLst/>
          </a:prstGeom>
          <a:noFill/>
        </p:spPr>
        <p:txBody>
          <a:bodyPr wrap="square" lIns="0" tIns="0" rIns="0" bIns="0" rtlCol="0" anchor="ctr" anchorCtr="0">
            <a:noAutofit/>
          </a:bodyPr>
          <a:lstStyle/>
          <a:p>
            <a:pPr>
              <a:spcBef>
                <a:spcPct val="0"/>
              </a:spcBef>
              <a:spcAft>
                <a:spcPct val="0"/>
              </a:spcAft>
            </a:pPr>
            <a:r>
              <a:rPr lang="zh-CN" altLang="en-US" sz="2800" b="1" dirty="0">
                <a:solidFill>
                  <a:srgbClr val="FFFFFF"/>
                </a:solidFill>
                <a:latin typeface="Times New Roman" panose="02020603050405020304" charset="0"/>
                <a:ea typeface="汉仪粗宋简" panose="02010600000101010101" charset="-122"/>
                <a:cs typeface="+mn-ea"/>
              </a:rPr>
              <a:t>快速识别问题和趋势</a:t>
            </a:r>
            <a:endParaRPr lang="zh-CN" altLang="en-US" sz="2800" b="1" dirty="0">
              <a:solidFill>
                <a:srgbClr val="FFFFFF"/>
              </a:solidFill>
              <a:latin typeface="Times New Roman" panose="02020603050405020304" charset="0"/>
              <a:ea typeface="汉仪粗宋简" panose="02010600000101010101" charset="-122"/>
              <a:cs typeface="+mn-ea"/>
            </a:endParaRPr>
          </a:p>
        </p:txBody>
      </p:sp>
      <p:sp>
        <p:nvSpPr>
          <p:cNvPr id="24" name="矩形 23"/>
          <p:cNvSpPr/>
          <p:nvPr>
            <p:custDataLst>
              <p:tags r:id="rId14"/>
            </p:custDataLst>
          </p:nvPr>
        </p:nvSpPr>
        <p:spPr>
          <a:xfrm>
            <a:off x="4686800" y="4397737"/>
            <a:ext cx="2818320" cy="1835087"/>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b="1" spc="130" dirty="0">
                <a:solidFill>
                  <a:srgbClr val="FFFFFF"/>
                </a:solidFill>
                <a:latin typeface="+mn-ea"/>
                <a:cs typeface="+mn-ea"/>
              </a:rPr>
              <a:t>可视化能够帮助项目管理者快速识别项目中的问题和潜在趋势。</a:t>
            </a:r>
            <a:endParaRPr lang="zh-CN" altLang="en-US" sz="1600" b="1" spc="130" dirty="0">
              <a:solidFill>
                <a:srgbClr val="FFFFFF"/>
              </a:solidFill>
              <a:latin typeface="+mn-ea"/>
              <a:cs typeface="+mn-ea"/>
            </a:endParaRPr>
          </a:p>
        </p:txBody>
      </p:sp>
      <p:sp>
        <p:nvSpPr>
          <p:cNvPr id="25" name="矩形 24"/>
          <p:cNvSpPr/>
          <p:nvPr>
            <p:custDataLst>
              <p:tags r:id="rId15"/>
            </p:custDataLst>
          </p:nvPr>
        </p:nvSpPr>
        <p:spPr>
          <a:xfrm>
            <a:off x="8215693" y="3463940"/>
            <a:ext cx="3203137" cy="532765"/>
          </a:xfrm>
          <a:prstGeom prst="rect">
            <a:avLst/>
          </a:prstGeom>
          <a:noFill/>
        </p:spPr>
        <p:txBody>
          <a:bodyPr wrap="square" lIns="0" tIns="0" rIns="0" bIns="0" rtlCol="0" anchor="ctr" anchorCtr="0">
            <a:noAutofit/>
          </a:bodyPr>
          <a:lstStyle/>
          <a:p>
            <a:pPr>
              <a:spcBef>
                <a:spcPct val="0"/>
              </a:spcBef>
              <a:spcAft>
                <a:spcPct val="0"/>
              </a:spcAft>
            </a:pPr>
            <a:r>
              <a:rPr lang="zh-CN" altLang="en-US" sz="2800" b="1" dirty="0">
                <a:solidFill>
                  <a:schemeClr val="tx1">
                    <a:lumMod val="85000"/>
                    <a:lumOff val="15000"/>
                  </a:schemeClr>
                </a:solidFill>
                <a:latin typeface="Times New Roman" panose="02020603050405020304" charset="0"/>
                <a:ea typeface="汉仪粗宋简" panose="02010600000101010101" charset="-122"/>
                <a:cs typeface="+mn-ea"/>
              </a:rPr>
              <a:t>促进团队沟通和协作</a:t>
            </a:r>
            <a:endParaRPr lang="zh-CN" altLang="en-US" sz="2800" b="1" dirty="0">
              <a:solidFill>
                <a:schemeClr val="tx1">
                  <a:lumMod val="85000"/>
                  <a:lumOff val="15000"/>
                </a:schemeClr>
              </a:solidFill>
              <a:latin typeface="Times New Roman" panose="02020603050405020304" charset="0"/>
              <a:ea typeface="汉仪粗宋简" panose="02010600000101010101" charset="-122"/>
              <a:cs typeface="+mn-ea"/>
            </a:endParaRPr>
          </a:p>
        </p:txBody>
      </p:sp>
      <p:sp>
        <p:nvSpPr>
          <p:cNvPr id="26" name="矩形 25"/>
          <p:cNvSpPr/>
          <p:nvPr>
            <p:custDataLst>
              <p:tags r:id="rId16"/>
            </p:custDataLst>
          </p:nvPr>
        </p:nvSpPr>
        <p:spPr>
          <a:xfrm>
            <a:off x="8247669" y="4051950"/>
            <a:ext cx="3139184" cy="183515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b="1" spc="130" dirty="0">
                <a:solidFill>
                  <a:schemeClr val="tx1">
                    <a:lumMod val="85000"/>
                    <a:lumOff val="15000"/>
                  </a:schemeClr>
                </a:solidFill>
                <a:latin typeface="+mn-ea"/>
                <a:cs typeface="+mn-ea"/>
              </a:rPr>
              <a:t>在项目团队中，不同的成员可能对数据的理解和处理能力不同。可视化能够为团队成员提供一个统一的、易于理解的项目视图，促进团队成员之间的沟通和协作</a:t>
            </a:r>
            <a:r>
              <a:rPr lang="zh-CN" altLang="en-US" sz="1600" dirty="0">
                <a:solidFill>
                  <a:schemeClr val="tx1">
                    <a:lumMod val="85000"/>
                    <a:lumOff val="15000"/>
                  </a:schemeClr>
                </a:solidFill>
                <a:latin typeface="+mn-ea"/>
                <a:cs typeface="+mn-ea"/>
              </a:rPr>
              <a:t>。</a:t>
            </a:r>
            <a:endParaRPr lang="zh-CN" altLang="en-US" sz="1600" dirty="0">
              <a:solidFill>
                <a:schemeClr val="tx1">
                  <a:lumMod val="85000"/>
                  <a:lumOff val="15000"/>
                </a:schemeClr>
              </a:solidFill>
              <a:latin typeface="+mn-ea"/>
              <a:cs typeface="+mn-ea"/>
            </a:endParaRPr>
          </a:p>
        </p:txBody>
      </p:sp>
    </p:spTree>
    <p:custDataLst>
      <p:tags r:id="rId17"/>
    </p:custData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616761" y="2259221"/>
            <a:ext cx="6686720" cy="834217"/>
          </a:xfrm>
        </p:spPr>
        <p:txBody>
          <a:bodyPr>
            <a:noAutofit/>
          </a:bodyPr>
          <a:lstStyle/>
          <a:p>
            <a:r>
              <a:rPr lang="zh-CN" altLang="en-US" sz="5400" dirty="0">
                <a:latin typeface="+mj-ea"/>
              </a:rPr>
              <a:t>项目内容</a:t>
            </a:r>
            <a:endParaRPr lang="zh-CN" altLang="en-US" sz="5400" dirty="0">
              <a:latin typeface="+mj-ea"/>
            </a:endParaRPr>
          </a:p>
        </p:txBody>
      </p:sp>
      <p:sp>
        <p:nvSpPr>
          <p:cNvPr id="2" name="文本框 1"/>
          <p:cNvSpPr txBox="1"/>
          <p:nvPr/>
        </p:nvSpPr>
        <p:spPr>
          <a:xfrm>
            <a:off x="2615212" y="2224585"/>
            <a:ext cx="1440000" cy="903490"/>
          </a:xfrm>
          <a:prstGeom prst="rect">
            <a:avLst/>
          </a:prstGeom>
          <a:noFill/>
        </p:spPr>
        <p:txBody>
          <a:bodyPr wrap="square" rtlCol="0" anchor="ctr">
            <a:noAutofit/>
          </a:bodyPr>
          <a:lstStyle/>
          <a:p>
            <a:pPr algn="ctr"/>
            <a:r>
              <a:rPr lang="en-US" altLang="zh-CN" sz="5400" b="1" dirty="0">
                <a:solidFill>
                  <a:schemeClr val="accent1"/>
                </a:solidFill>
                <a:latin typeface="+mj-ea"/>
                <a:ea typeface="+mj-ea"/>
              </a:rPr>
              <a:t>02</a:t>
            </a:r>
            <a:endParaRPr lang="en-US" altLang="zh-CN" sz="5400" b="1" dirty="0">
              <a:solidFill>
                <a:schemeClr val="accent1"/>
              </a:solidFill>
              <a:latin typeface="+mj-ea"/>
              <a:ea typeface="+mj-ea"/>
            </a:endParaRPr>
          </a:p>
        </p:txBody>
      </p:sp>
      <p:pic>
        <p:nvPicPr>
          <p:cNvPr id="3" name="图片 2"/>
          <p:cNvPicPr>
            <a:picLocks noChangeAspect="1"/>
          </p:cNvPicPr>
          <p:nvPr/>
        </p:nvPicPr>
        <p:blipFill>
          <a:blip r:embed="rId1"/>
          <a:stretch>
            <a:fillRect/>
          </a:stretch>
        </p:blipFill>
        <p:spPr>
          <a:xfrm>
            <a:off x="7807660" y="-1"/>
            <a:ext cx="4384339" cy="4087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custDataLst>
              <p:tags r:id="rId1"/>
            </p:custDataLst>
          </p:nvPr>
        </p:nvGrpSpPr>
        <p:grpSpPr>
          <a:xfrm>
            <a:off x="0" y="0"/>
            <a:ext cx="11518901" cy="6858000"/>
            <a:chOff x="0" y="0"/>
            <a:chExt cx="11518901" cy="6858000"/>
          </a:xfrm>
        </p:grpSpPr>
        <p:sp>
          <p:nvSpPr>
            <p:cNvPr id="34" name="任意多边形: 形状 33"/>
            <p:cNvSpPr/>
            <p:nvPr/>
          </p:nvSpPr>
          <p:spPr>
            <a:xfrm>
              <a:off x="1" y="0"/>
              <a:ext cx="5953097" cy="6858000"/>
            </a:xfrm>
            <a:custGeom>
              <a:avLst/>
              <a:gdLst>
                <a:gd name="connsiteX0" fmla="*/ 538877 w 5953097"/>
                <a:gd name="connsiteY0" fmla="*/ 0 h 6858000"/>
                <a:gd name="connsiteX1" fmla="*/ 3516715 w 5953097"/>
                <a:gd name="connsiteY1" fmla="*/ 0 h 6858000"/>
                <a:gd name="connsiteX2" fmla="*/ 3555701 w 5953097"/>
                <a:gd name="connsiteY2" fmla="*/ 15372 h 6858000"/>
                <a:gd name="connsiteX3" fmla="*/ 5953097 w 5953097"/>
                <a:gd name="connsiteY3" fmla="*/ 3632200 h 6858000"/>
                <a:gd name="connsiteX4" fmla="*/ 4524652 w 5953097"/>
                <a:gd name="connsiteY4" fmla="*/ 6661151 h 6858000"/>
                <a:gd name="connsiteX5" fmla="*/ 4261410 w 5953097"/>
                <a:gd name="connsiteY5" fmla="*/ 6858000 h 6858000"/>
                <a:gd name="connsiteX6" fmla="*/ 0 w 5953097"/>
                <a:gd name="connsiteY6" fmla="*/ 6858000 h 6858000"/>
                <a:gd name="connsiteX7" fmla="*/ 0 w 5953097"/>
                <a:gd name="connsiteY7" fmla="*/ 270802 h 6858000"/>
                <a:gd name="connsiteX8" fmla="*/ 156765 w 5953097"/>
                <a:gd name="connsiteY8" fmla="*/ 180664 h 6858000"/>
                <a:gd name="connsiteX9" fmla="*/ 499892 w 5953097"/>
                <a:gd name="connsiteY9" fmla="*/ 153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3097" h="6858000">
                  <a:moveTo>
                    <a:pt x="538877" y="0"/>
                  </a:moveTo>
                  <a:lnTo>
                    <a:pt x="3516715" y="0"/>
                  </a:lnTo>
                  <a:lnTo>
                    <a:pt x="3555701" y="15372"/>
                  </a:lnTo>
                  <a:cubicBezTo>
                    <a:pt x="4964550" y="611264"/>
                    <a:pt x="5953097" y="2006289"/>
                    <a:pt x="5953097" y="3632200"/>
                  </a:cubicBezTo>
                  <a:cubicBezTo>
                    <a:pt x="5953097" y="4851634"/>
                    <a:pt x="5397040" y="5941194"/>
                    <a:pt x="4524652" y="6661151"/>
                  </a:cubicBezTo>
                  <a:lnTo>
                    <a:pt x="4261410" y="6858000"/>
                  </a:lnTo>
                  <a:lnTo>
                    <a:pt x="0" y="6858000"/>
                  </a:lnTo>
                  <a:lnTo>
                    <a:pt x="0" y="270802"/>
                  </a:lnTo>
                  <a:lnTo>
                    <a:pt x="156765" y="180664"/>
                  </a:lnTo>
                  <a:cubicBezTo>
                    <a:pt x="268002" y="120237"/>
                    <a:pt x="382488" y="65029"/>
                    <a:pt x="499892" y="15372"/>
                  </a:cubicBezTo>
                  <a:close/>
                </a:path>
              </a:pathLst>
            </a:custGeom>
            <a:gradFill flip="none" rotWithShape="1">
              <a:gsLst>
                <a:gs pos="0">
                  <a:schemeClr val="accent1">
                    <a:alpha val="70000"/>
                  </a:schemeClr>
                </a:gs>
                <a:gs pos="100000">
                  <a:schemeClr val="bg1">
                    <a:alpha val="0"/>
                  </a:schemeClr>
                </a:gs>
              </a:gsLst>
              <a:lin ang="10800000" scaled="1"/>
              <a:tileRect/>
            </a:gradFill>
            <a:ln w="12700">
              <a:noFill/>
            </a:ln>
            <a:effectLst>
              <a:outerShdw blurRad="304800" dist="228600" dir="738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sp>
          <p:nvSpPr>
            <p:cNvPr id="35" name="任意多边形: 形状 34"/>
            <p:cNvSpPr/>
            <p:nvPr/>
          </p:nvSpPr>
          <p:spPr>
            <a:xfrm>
              <a:off x="0" y="1111826"/>
              <a:ext cx="4377298" cy="4699000"/>
            </a:xfrm>
            <a:custGeom>
              <a:avLst/>
              <a:gdLst>
                <a:gd name="connsiteX0" fmla="*/ 2027796 w 4377298"/>
                <a:gd name="connsiteY0" fmla="*/ 0 h 4699000"/>
                <a:gd name="connsiteX1" fmla="*/ 4377298 w 4377298"/>
                <a:gd name="connsiteY1" fmla="*/ 2349500 h 4699000"/>
                <a:gd name="connsiteX2" fmla="*/ 2027796 w 4377298"/>
                <a:gd name="connsiteY2" fmla="*/ 4699000 h 4699000"/>
                <a:gd name="connsiteX3" fmla="*/ 79552 w 4377298"/>
                <a:gd name="connsiteY3" fmla="*/ 3663128 h 4699000"/>
                <a:gd name="connsiteX4" fmla="*/ 0 w 4377298"/>
                <a:gd name="connsiteY4" fmla="*/ 3532181 h 4699000"/>
                <a:gd name="connsiteX5" fmla="*/ 0 w 4377298"/>
                <a:gd name="connsiteY5" fmla="*/ 1166819 h 4699000"/>
                <a:gd name="connsiteX6" fmla="*/ 79552 w 4377298"/>
                <a:gd name="connsiteY6" fmla="*/ 1035872 h 4699000"/>
                <a:gd name="connsiteX7" fmla="*/ 2027796 w 4377298"/>
                <a:gd name="connsiteY7" fmla="*/ 0 h 469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7298" h="4699000">
                  <a:moveTo>
                    <a:pt x="2027796" y="0"/>
                  </a:moveTo>
                  <a:cubicBezTo>
                    <a:pt x="3325390" y="0"/>
                    <a:pt x="4377298" y="1051907"/>
                    <a:pt x="4377298" y="2349500"/>
                  </a:cubicBezTo>
                  <a:cubicBezTo>
                    <a:pt x="4377298" y="3647093"/>
                    <a:pt x="3325390" y="4699000"/>
                    <a:pt x="2027796" y="4699000"/>
                  </a:cubicBezTo>
                  <a:cubicBezTo>
                    <a:pt x="1216800" y="4699000"/>
                    <a:pt x="501775" y="4288099"/>
                    <a:pt x="79552" y="3663128"/>
                  </a:cubicBezTo>
                  <a:lnTo>
                    <a:pt x="0" y="3532181"/>
                  </a:lnTo>
                  <a:lnTo>
                    <a:pt x="0" y="1166819"/>
                  </a:lnTo>
                  <a:lnTo>
                    <a:pt x="79552" y="1035872"/>
                  </a:lnTo>
                  <a:cubicBezTo>
                    <a:pt x="501775" y="410901"/>
                    <a:pt x="1216800" y="0"/>
                    <a:pt x="2027796" y="0"/>
                  </a:cubicBezTo>
                  <a:close/>
                </a:path>
              </a:pathLst>
            </a:custGeom>
            <a:solidFill>
              <a:schemeClr val="bg1"/>
            </a:solidFill>
            <a:ln w="12700">
              <a:gradFill flip="none" rotWithShape="1">
                <a:gsLst>
                  <a:gs pos="97248">
                    <a:schemeClr val="accent1">
                      <a:alpha val="0"/>
                    </a:schemeClr>
                  </a:gs>
                  <a:gs pos="0">
                    <a:schemeClr val="accent1"/>
                  </a:gs>
                </a:gsLst>
                <a:lin ang="108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grpSp>
          <p:nvGrpSpPr>
            <p:cNvPr id="2" name="组合 1"/>
            <p:cNvGrpSpPr/>
            <p:nvPr/>
          </p:nvGrpSpPr>
          <p:grpSpPr>
            <a:xfrm>
              <a:off x="327671" y="973278"/>
              <a:ext cx="11191230" cy="4976097"/>
              <a:chOff x="327671" y="940952"/>
              <a:chExt cx="11191230" cy="4976097"/>
            </a:xfrm>
          </p:grpSpPr>
          <p:grpSp>
            <p:nvGrpSpPr>
              <p:cNvPr id="3" name="组合 2"/>
              <p:cNvGrpSpPr/>
              <p:nvPr/>
            </p:nvGrpSpPr>
            <p:grpSpPr>
              <a:xfrm>
                <a:off x="4864176" y="942540"/>
                <a:ext cx="6654725" cy="1119755"/>
                <a:chOff x="-363179" y="1677846"/>
                <a:chExt cx="5590955" cy="2012643"/>
              </a:xfrm>
            </p:grpSpPr>
            <p:sp>
              <p:nvSpPr>
                <p:cNvPr id="31" name="矩形: 圆角 30"/>
                <p:cNvSpPr/>
                <p:nvPr>
                  <p:custDataLst>
                    <p:tags r:id="rId2"/>
                  </p:custDataLst>
                </p:nvPr>
              </p:nvSpPr>
              <p:spPr>
                <a:xfrm>
                  <a:off x="-363179" y="1677846"/>
                  <a:ext cx="5590955" cy="2012643"/>
                </a:xfrm>
                <a:prstGeom prst="roundRect">
                  <a:avLst>
                    <a:gd name="adj" fmla="val 5843"/>
                  </a:avLst>
                </a:prstGeom>
                <a:gradFill flip="none" rotWithShape="1">
                  <a:gsLst>
                    <a:gs pos="0">
                      <a:schemeClr val="accent1">
                        <a:alpha val="20000"/>
                      </a:schemeClr>
                    </a:gs>
                    <a:gs pos="88000">
                      <a:schemeClr val="bg1">
                        <a:alpha val="0"/>
                      </a:schemeClr>
                    </a:gs>
                  </a:gsLst>
                  <a:lin ang="5400000" scaled="1"/>
                  <a:tileRect/>
                </a:gradFill>
                <a:ln w="12700">
                  <a:gradFill flip="none" rotWithShape="1">
                    <a:gsLst>
                      <a:gs pos="0">
                        <a:schemeClr val="accent1">
                          <a:alpha val="0"/>
                        </a:schemeClr>
                      </a:gs>
                      <a:gs pos="100000">
                        <a:schemeClr val="accent1"/>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2" name="矩形 31"/>
                <p:cNvSpPr/>
                <p:nvPr>
                  <p:custDataLst>
                    <p:tags r:id="rId3"/>
                  </p:custDataLst>
                </p:nvPr>
              </p:nvSpPr>
              <p:spPr bwMode="auto">
                <a:xfrm>
                  <a:off x="1054522" y="2768912"/>
                  <a:ext cx="3949185" cy="82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600" b="1" dirty="0">
                      <a:latin typeface="Times New Roman" panose="02020603050405020304" charset="0"/>
                      <a:ea typeface="汉仪粗仿宋简" panose="00020600040101010101" charset="-122"/>
                    </a:rPr>
                    <a:t>近期活动次数、新贡献者增长率</a:t>
                  </a:r>
                  <a:endParaRPr lang="zh-CN" altLang="en-US" sz="1600" b="1" dirty="0">
                    <a:latin typeface="Times New Roman" panose="02020603050405020304" charset="0"/>
                    <a:ea typeface="汉仪粗仿宋简" panose="00020600040101010101" charset="-122"/>
                  </a:endParaRPr>
                </a:p>
              </p:txBody>
            </p:sp>
            <p:sp>
              <p:nvSpPr>
                <p:cNvPr id="33" name="文本框 32"/>
                <p:cNvSpPr txBox="1"/>
                <p:nvPr>
                  <p:custDataLst>
                    <p:tags r:id="rId4"/>
                  </p:custDataLst>
                </p:nvPr>
              </p:nvSpPr>
              <p:spPr bwMode="auto">
                <a:xfrm>
                  <a:off x="1054522" y="2167014"/>
                  <a:ext cx="3949185" cy="64307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800" b="1" dirty="0">
                      <a:latin typeface="Times New Roman" panose="02020603050405020304" charset="0"/>
                      <a:ea typeface="汉仪粗仿宋简" panose="00020600040101010101" charset="-122"/>
                    </a:rPr>
                    <a:t>活跃度指标</a:t>
                  </a:r>
                  <a:endParaRPr lang="zh-CN" altLang="en-US" sz="2800" b="1" dirty="0">
                    <a:latin typeface="Times New Roman" panose="02020603050405020304" charset="0"/>
                    <a:ea typeface="汉仪粗仿宋简" panose="00020600040101010101" charset="-122"/>
                  </a:endParaRPr>
                </a:p>
              </p:txBody>
            </p:sp>
          </p:grpSp>
          <p:grpSp>
            <p:nvGrpSpPr>
              <p:cNvPr id="4" name="组合 3"/>
              <p:cNvGrpSpPr/>
              <p:nvPr/>
            </p:nvGrpSpPr>
            <p:grpSpPr>
              <a:xfrm>
                <a:off x="4864176" y="2226929"/>
                <a:ext cx="6654725" cy="1119755"/>
                <a:chOff x="-363179" y="1677846"/>
                <a:chExt cx="5590955" cy="2012643"/>
              </a:xfrm>
            </p:grpSpPr>
            <p:sp>
              <p:nvSpPr>
                <p:cNvPr id="28" name="矩形: 圆角 27"/>
                <p:cNvSpPr/>
                <p:nvPr>
                  <p:custDataLst>
                    <p:tags r:id="rId5"/>
                  </p:custDataLst>
                </p:nvPr>
              </p:nvSpPr>
              <p:spPr>
                <a:xfrm>
                  <a:off x="-363179" y="1677846"/>
                  <a:ext cx="5590955" cy="2012643"/>
                </a:xfrm>
                <a:prstGeom prst="roundRect">
                  <a:avLst>
                    <a:gd name="adj" fmla="val 5843"/>
                  </a:avLst>
                </a:prstGeom>
                <a:solidFill>
                  <a:srgbClr val="F3FBFD"/>
                </a:solidFill>
                <a:ln w="12700">
                  <a:gradFill flip="none" rotWithShape="1">
                    <a:gsLst>
                      <a:gs pos="0">
                        <a:schemeClr val="accent2">
                          <a:alpha val="0"/>
                        </a:schemeClr>
                      </a:gs>
                      <a:gs pos="100000">
                        <a:schemeClr val="accent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9" name="矩形 28"/>
                <p:cNvSpPr/>
                <p:nvPr>
                  <p:custDataLst>
                    <p:tags r:id="rId6"/>
                  </p:custDataLst>
                </p:nvPr>
              </p:nvSpPr>
              <p:spPr bwMode="auto">
                <a:xfrm>
                  <a:off x="1054522" y="2760824"/>
                  <a:ext cx="3949185" cy="82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600" b="1" dirty="0">
                      <a:latin typeface="Times New Roman" panose="02020603050405020304" charset="0"/>
                      <a:ea typeface="汉仪粗仿宋简" panose="00020600040101010101" charset="-122"/>
                    </a:rPr>
                    <a:t>参与者多样性、问题响应率</a:t>
                  </a:r>
                  <a:endParaRPr lang="zh-CN" altLang="en-US" sz="1600" b="1" dirty="0">
                    <a:latin typeface="Times New Roman" panose="02020603050405020304" charset="0"/>
                    <a:ea typeface="汉仪粗仿宋简" panose="00020600040101010101" charset="-122"/>
                  </a:endParaRPr>
                </a:p>
              </p:txBody>
            </p:sp>
            <p:sp>
              <p:nvSpPr>
                <p:cNvPr id="30" name="文本框 29"/>
                <p:cNvSpPr txBox="1"/>
                <p:nvPr>
                  <p:custDataLst>
                    <p:tags r:id="rId7"/>
                  </p:custDataLst>
                </p:nvPr>
              </p:nvSpPr>
              <p:spPr bwMode="auto">
                <a:xfrm>
                  <a:off x="1054522" y="2114894"/>
                  <a:ext cx="3949185" cy="64307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800" b="1" dirty="0">
                      <a:latin typeface="Times New Roman" panose="02020603050405020304" charset="0"/>
                      <a:ea typeface="汉仪粗仿宋简" panose="00020600040101010101" charset="-122"/>
                    </a:rPr>
                    <a:t>社区参与度指标</a:t>
                  </a:r>
                  <a:endParaRPr lang="zh-CN" altLang="en-US" sz="2800" b="1" dirty="0">
                    <a:latin typeface="Times New Roman" panose="02020603050405020304" charset="0"/>
                    <a:ea typeface="汉仪粗仿宋简" panose="00020600040101010101" charset="-122"/>
                  </a:endParaRPr>
                </a:p>
              </p:txBody>
            </p:sp>
          </p:grpSp>
          <p:grpSp>
            <p:nvGrpSpPr>
              <p:cNvPr id="5" name="组合 4"/>
              <p:cNvGrpSpPr/>
              <p:nvPr/>
            </p:nvGrpSpPr>
            <p:grpSpPr>
              <a:xfrm>
                <a:off x="4864176" y="3511318"/>
                <a:ext cx="6654725" cy="1119755"/>
                <a:chOff x="-363179" y="1677846"/>
                <a:chExt cx="5590955" cy="2012643"/>
              </a:xfrm>
            </p:grpSpPr>
            <p:sp>
              <p:nvSpPr>
                <p:cNvPr id="25" name="矩形: 圆角 24"/>
                <p:cNvSpPr/>
                <p:nvPr>
                  <p:custDataLst>
                    <p:tags r:id="rId8"/>
                  </p:custDataLst>
                </p:nvPr>
              </p:nvSpPr>
              <p:spPr>
                <a:xfrm>
                  <a:off x="-363179" y="1677846"/>
                  <a:ext cx="5590955" cy="2012643"/>
                </a:xfrm>
                <a:prstGeom prst="roundRect">
                  <a:avLst>
                    <a:gd name="adj" fmla="val 5843"/>
                  </a:avLst>
                </a:prstGeom>
                <a:gradFill flip="none" rotWithShape="1">
                  <a:gsLst>
                    <a:gs pos="0">
                      <a:schemeClr val="accent3">
                        <a:alpha val="20000"/>
                      </a:schemeClr>
                    </a:gs>
                    <a:gs pos="88000">
                      <a:schemeClr val="bg1">
                        <a:alpha val="0"/>
                      </a:schemeClr>
                    </a:gs>
                  </a:gsLst>
                  <a:lin ang="5400000" scaled="1"/>
                  <a:tileRect/>
                </a:gradFill>
                <a:ln w="12700">
                  <a:gradFill flip="none" rotWithShape="1">
                    <a:gsLst>
                      <a:gs pos="0">
                        <a:schemeClr val="accent3"/>
                      </a:gs>
                      <a:gs pos="100000">
                        <a:schemeClr val="accent3">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6" name="矩形 25"/>
                <p:cNvSpPr/>
                <p:nvPr>
                  <p:custDataLst>
                    <p:tags r:id="rId9"/>
                  </p:custDataLst>
                </p:nvPr>
              </p:nvSpPr>
              <p:spPr bwMode="auto">
                <a:xfrm>
                  <a:off x="1054522" y="2752495"/>
                  <a:ext cx="3949185" cy="82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600" b="1" dirty="0">
                      <a:latin typeface="Times New Roman" panose="02020603050405020304" charset="0"/>
                      <a:ea typeface="汉仪粗仿宋简" panose="00020600040101010101" charset="-122"/>
                    </a:rPr>
                    <a:t>代码更改稳定性、代码问题密度</a:t>
                  </a:r>
                  <a:endParaRPr lang="zh-CN" altLang="en-US" sz="1600" b="1" dirty="0">
                    <a:latin typeface="Times New Roman" panose="02020603050405020304" charset="0"/>
                    <a:ea typeface="汉仪粗仿宋简" panose="00020600040101010101" charset="-122"/>
                  </a:endParaRPr>
                </a:p>
              </p:txBody>
            </p:sp>
            <p:sp>
              <p:nvSpPr>
                <p:cNvPr id="27" name="文本框 26"/>
                <p:cNvSpPr txBox="1"/>
                <p:nvPr>
                  <p:custDataLst>
                    <p:tags r:id="rId10"/>
                  </p:custDataLst>
                </p:nvPr>
              </p:nvSpPr>
              <p:spPr bwMode="auto">
                <a:xfrm>
                  <a:off x="1054522" y="2106564"/>
                  <a:ext cx="3949185" cy="64307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800" b="1" dirty="0">
                      <a:latin typeface="Times New Roman" panose="02020603050405020304" charset="0"/>
                      <a:ea typeface="汉仪粗仿宋简" panose="00020600040101010101" charset="-122"/>
                    </a:rPr>
                    <a:t>代码质量指标</a:t>
                  </a:r>
                  <a:endParaRPr lang="zh-CN" altLang="en-US" sz="2800" b="1" dirty="0">
                    <a:latin typeface="Times New Roman" panose="02020603050405020304" charset="0"/>
                    <a:ea typeface="汉仪粗仿宋简" panose="00020600040101010101" charset="-122"/>
                  </a:endParaRPr>
                </a:p>
              </p:txBody>
            </p:sp>
          </p:grpSp>
          <p:grpSp>
            <p:nvGrpSpPr>
              <p:cNvPr id="6" name="组合 5"/>
              <p:cNvGrpSpPr/>
              <p:nvPr/>
            </p:nvGrpSpPr>
            <p:grpSpPr>
              <a:xfrm>
                <a:off x="4864176" y="4795706"/>
                <a:ext cx="6654725" cy="1119755"/>
                <a:chOff x="-363179" y="1677846"/>
                <a:chExt cx="5590955" cy="2012643"/>
              </a:xfrm>
            </p:grpSpPr>
            <p:sp>
              <p:nvSpPr>
                <p:cNvPr id="22" name="矩形: 圆角 21"/>
                <p:cNvSpPr/>
                <p:nvPr>
                  <p:custDataLst>
                    <p:tags r:id="rId11"/>
                  </p:custDataLst>
                </p:nvPr>
              </p:nvSpPr>
              <p:spPr>
                <a:xfrm>
                  <a:off x="-363179" y="1677846"/>
                  <a:ext cx="5590955" cy="2012643"/>
                </a:xfrm>
                <a:prstGeom prst="roundRect">
                  <a:avLst>
                    <a:gd name="adj" fmla="val 5843"/>
                  </a:avLst>
                </a:prstGeom>
                <a:gradFill flip="none" rotWithShape="1">
                  <a:gsLst>
                    <a:gs pos="0">
                      <a:schemeClr val="accent4">
                        <a:alpha val="20000"/>
                      </a:schemeClr>
                    </a:gs>
                    <a:gs pos="88000">
                      <a:schemeClr val="bg1">
                        <a:alpha val="0"/>
                      </a:schemeClr>
                    </a:gs>
                  </a:gsLst>
                  <a:lin ang="5400000" scaled="1"/>
                  <a:tileRect/>
                </a:gradFill>
                <a:ln w="12700">
                  <a:gradFill flip="none" rotWithShape="1">
                    <a:gsLst>
                      <a:gs pos="0">
                        <a:schemeClr val="accent4"/>
                      </a:gs>
                      <a:gs pos="100000">
                        <a:schemeClr val="accent4">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3" name="矩形 22"/>
                <p:cNvSpPr/>
                <p:nvPr>
                  <p:custDataLst>
                    <p:tags r:id="rId12"/>
                  </p:custDataLst>
                </p:nvPr>
              </p:nvSpPr>
              <p:spPr bwMode="auto">
                <a:xfrm>
                  <a:off x="1054522" y="2766577"/>
                  <a:ext cx="3949185" cy="82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1600" b="1" dirty="0" err="1">
                      <a:latin typeface="Times New Roman" panose="02020603050405020304" charset="0"/>
                      <a:ea typeface="汉仪粗仿宋简" panose="00020600040101010101" charset="-122"/>
                    </a:rPr>
                    <a:t>OpenRank</a:t>
                  </a:r>
                  <a:r>
                    <a:rPr lang="en-US" altLang="zh-CN" sz="1600" b="1" dirty="0">
                      <a:latin typeface="Times New Roman" panose="02020603050405020304" charset="0"/>
                      <a:ea typeface="汉仪粗仿宋简" panose="00020600040101010101" charset="-122"/>
                    </a:rPr>
                    <a:t> </a:t>
                  </a:r>
                  <a:r>
                    <a:rPr lang="zh-CN" altLang="en-US" sz="1600" b="1" dirty="0">
                      <a:latin typeface="Times New Roman" panose="02020603050405020304" charset="0"/>
                      <a:ea typeface="汉仪粗仿宋简" panose="00020600040101010101" charset="-122"/>
                    </a:rPr>
                    <a:t>趋势、变更请求接受率</a:t>
                  </a:r>
                  <a:endParaRPr lang="en-US" altLang="zh-CN" sz="1600" b="1" dirty="0">
                    <a:latin typeface="Times New Roman" panose="02020603050405020304" charset="0"/>
                    <a:ea typeface="汉仪粗仿宋简" panose="00020600040101010101" charset="-122"/>
                  </a:endParaRPr>
                </a:p>
              </p:txBody>
            </p:sp>
            <p:sp>
              <p:nvSpPr>
                <p:cNvPr id="24" name="文本框 23"/>
                <p:cNvSpPr txBox="1"/>
                <p:nvPr>
                  <p:custDataLst>
                    <p:tags r:id="rId13"/>
                  </p:custDataLst>
                </p:nvPr>
              </p:nvSpPr>
              <p:spPr bwMode="auto">
                <a:xfrm>
                  <a:off x="1054522" y="2192349"/>
                  <a:ext cx="3949185" cy="64307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800" b="1" dirty="0">
                      <a:latin typeface="Times New Roman" panose="02020603050405020304" charset="0"/>
                      <a:ea typeface="汉仪粗仿宋简" panose="00020600040101010101" charset="-122"/>
                    </a:rPr>
                    <a:t>项目发展指标</a:t>
                  </a:r>
                  <a:endParaRPr lang="zh-CN" altLang="en-US" sz="2800" b="1" dirty="0">
                    <a:latin typeface="Times New Roman" panose="02020603050405020304" charset="0"/>
                    <a:ea typeface="汉仪粗仿宋简" panose="00020600040101010101" charset="-122"/>
                  </a:endParaRPr>
                </a:p>
              </p:txBody>
            </p:sp>
          </p:grpSp>
          <p:grpSp>
            <p:nvGrpSpPr>
              <p:cNvPr id="7" name="组合 6"/>
              <p:cNvGrpSpPr/>
              <p:nvPr/>
            </p:nvGrpSpPr>
            <p:grpSpPr>
              <a:xfrm>
                <a:off x="2886475" y="940952"/>
                <a:ext cx="3241488" cy="4976097"/>
                <a:chOff x="2886475" y="1167528"/>
                <a:chExt cx="3241488" cy="4976097"/>
              </a:xfrm>
            </p:grpSpPr>
            <p:grpSp>
              <p:nvGrpSpPr>
                <p:cNvPr id="10" name="组合 9"/>
                <p:cNvGrpSpPr/>
                <p:nvPr/>
              </p:nvGrpSpPr>
              <p:grpSpPr>
                <a:xfrm>
                  <a:off x="2886475" y="1167528"/>
                  <a:ext cx="3241488" cy="2570306"/>
                  <a:chOff x="2886475" y="1167528"/>
                  <a:chExt cx="3241488" cy="2570306"/>
                </a:xfrm>
              </p:grpSpPr>
              <p:sp>
                <p:nvSpPr>
                  <p:cNvPr id="20" name="任意多边形: 形状 19"/>
                  <p:cNvSpPr/>
                  <p:nvPr>
                    <p:custDataLst>
                      <p:tags r:id="rId14"/>
                    </p:custDataLst>
                  </p:nvPr>
                </p:nvSpPr>
                <p:spPr bwMode="auto">
                  <a:xfrm>
                    <a:off x="4864178" y="1167528"/>
                    <a:ext cx="1263785" cy="1119755"/>
                  </a:xfrm>
                  <a:custGeom>
                    <a:avLst/>
                    <a:gdLst>
                      <a:gd name="T0" fmla="*/ 0 w 1745"/>
                      <a:gd name="T1" fmla="*/ 1320 h 1320"/>
                      <a:gd name="T2" fmla="*/ 1498 w 1745"/>
                      <a:gd name="T3" fmla="*/ 1320 h 1320"/>
                      <a:gd name="T4" fmla="*/ 1745 w 1745"/>
                      <a:gd name="T5" fmla="*/ 1072 h 1320"/>
                      <a:gd name="T6" fmla="*/ 1745 w 1745"/>
                      <a:gd name="T7" fmla="*/ 248 h 1320"/>
                      <a:gd name="T8" fmla="*/ 1498 w 1745"/>
                      <a:gd name="T9" fmla="*/ 0 h 1320"/>
                      <a:gd name="T10" fmla="*/ 0 w 1745"/>
                      <a:gd name="T11" fmla="*/ 0 h 1320"/>
                      <a:gd name="T12" fmla="*/ 0 w 1745"/>
                      <a:gd name="T13" fmla="*/ 1320 h 1320"/>
                    </a:gdLst>
                    <a:ahLst/>
                    <a:cxnLst>
                      <a:cxn ang="0">
                        <a:pos x="T0" y="T1"/>
                      </a:cxn>
                      <a:cxn ang="0">
                        <a:pos x="T2" y="T3"/>
                      </a:cxn>
                      <a:cxn ang="0">
                        <a:pos x="T4" y="T5"/>
                      </a:cxn>
                      <a:cxn ang="0">
                        <a:pos x="T6" y="T7"/>
                      </a:cxn>
                      <a:cxn ang="0">
                        <a:pos x="T8" y="T9"/>
                      </a:cxn>
                      <a:cxn ang="0">
                        <a:pos x="T10" y="T11"/>
                      </a:cxn>
                      <a:cxn ang="0">
                        <a:pos x="T12" y="T13"/>
                      </a:cxn>
                    </a:cxnLst>
                    <a:rect l="0" t="0" r="r" b="b"/>
                    <a:pathLst>
                      <a:path w="1745" h="1320">
                        <a:moveTo>
                          <a:pt x="0" y="1320"/>
                        </a:moveTo>
                        <a:lnTo>
                          <a:pt x="1498" y="1320"/>
                        </a:lnTo>
                        <a:cubicBezTo>
                          <a:pt x="1634" y="1320"/>
                          <a:pt x="1745" y="1209"/>
                          <a:pt x="1745" y="1072"/>
                        </a:cubicBezTo>
                        <a:lnTo>
                          <a:pt x="1745" y="248"/>
                        </a:lnTo>
                        <a:cubicBezTo>
                          <a:pt x="1745" y="111"/>
                          <a:pt x="1634" y="0"/>
                          <a:pt x="1498" y="0"/>
                        </a:cubicBezTo>
                        <a:lnTo>
                          <a:pt x="0" y="0"/>
                        </a:lnTo>
                        <a:lnTo>
                          <a:pt x="0" y="1320"/>
                        </a:lnTo>
                      </a:path>
                    </a:pathLst>
                  </a:custGeom>
                  <a:gradFill flip="none" rotWithShape="1">
                    <a:gsLst>
                      <a:gs pos="0">
                        <a:schemeClr val="accent1">
                          <a:lumMod val="60000"/>
                          <a:lumOff val="40000"/>
                        </a:schemeClr>
                      </a:gs>
                      <a:gs pos="75000">
                        <a:schemeClr val="accent1"/>
                      </a:gs>
                    </a:gsLst>
                    <a:lin ang="2700000" scaled="1"/>
                    <a:tileRect/>
                  </a:gradFill>
                  <a:ln w="12700">
                    <a:solidFill>
                      <a:schemeClr val="bg1"/>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4400" b="1" dirty="0">
                        <a:solidFill>
                          <a:srgbClr val="FFFFFF"/>
                        </a:solidFill>
                        <a:latin typeface="+mn-ea"/>
                      </a:rPr>
                      <a:t>1</a:t>
                    </a:r>
                    <a:endParaRPr lang="zh-CN" altLang="en-US" sz="4400" b="1" dirty="0">
                      <a:solidFill>
                        <a:srgbClr val="FFFFFF"/>
                      </a:solidFill>
                      <a:latin typeface="+mn-ea"/>
                    </a:endParaRPr>
                  </a:p>
                </p:txBody>
              </p:sp>
              <p:sp>
                <p:nvSpPr>
                  <p:cNvPr id="21" name="任意多边形: 形状 20"/>
                  <p:cNvSpPr/>
                  <p:nvPr/>
                </p:nvSpPr>
                <p:spPr bwMode="auto">
                  <a:xfrm>
                    <a:off x="2886475" y="1167528"/>
                    <a:ext cx="1977702" cy="2570306"/>
                  </a:xfrm>
                  <a:custGeom>
                    <a:avLst/>
                    <a:gdLst>
                      <a:gd name="T0" fmla="*/ 1118 w 1118"/>
                      <a:gd name="T1" fmla="*/ 0 h 1453"/>
                      <a:gd name="T2" fmla="*/ 0 w 1118"/>
                      <a:gd name="T3" fmla="*/ 1453 h 1453"/>
                      <a:gd name="T4" fmla="*/ 1118 w 1118"/>
                      <a:gd name="T5" fmla="*/ 633 h 1453"/>
                      <a:gd name="T6" fmla="*/ 1118 w 1118"/>
                      <a:gd name="T7" fmla="*/ 0 h 1453"/>
                    </a:gdLst>
                    <a:ahLst/>
                    <a:cxnLst>
                      <a:cxn ang="0">
                        <a:pos x="T0" y="T1"/>
                      </a:cxn>
                      <a:cxn ang="0">
                        <a:pos x="T2" y="T3"/>
                      </a:cxn>
                      <a:cxn ang="0">
                        <a:pos x="T4" y="T5"/>
                      </a:cxn>
                      <a:cxn ang="0">
                        <a:pos x="T6" y="T7"/>
                      </a:cxn>
                    </a:cxnLst>
                    <a:rect l="0" t="0" r="r" b="b"/>
                    <a:pathLst>
                      <a:path w="1118" h="1453">
                        <a:moveTo>
                          <a:pt x="1118" y="0"/>
                        </a:moveTo>
                        <a:lnTo>
                          <a:pt x="0" y="1453"/>
                        </a:lnTo>
                        <a:lnTo>
                          <a:pt x="1118" y="633"/>
                        </a:lnTo>
                        <a:lnTo>
                          <a:pt x="1118" y="0"/>
                        </a:lnTo>
                        <a:close/>
                      </a:path>
                    </a:pathLst>
                  </a:custGeom>
                  <a:gradFill flip="none" rotWithShape="1">
                    <a:gsLst>
                      <a:gs pos="0">
                        <a:schemeClr val="accent1">
                          <a:lumMod val="60000"/>
                          <a:lumOff val="40000"/>
                        </a:schemeClr>
                      </a:gs>
                      <a:gs pos="75000">
                        <a:schemeClr val="accent1"/>
                      </a:gs>
                    </a:gsLst>
                    <a:lin ang="2700000" scaled="1"/>
                    <a:tileRect/>
                  </a:gradFill>
                  <a:ln w="12700">
                    <a:solidFill>
                      <a:schemeClr val="bg1"/>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4000" b="1" dirty="0">
                      <a:solidFill>
                        <a:srgbClr val="FFFFFF"/>
                      </a:solidFill>
                    </a:endParaRPr>
                  </a:p>
                </p:txBody>
              </p:sp>
            </p:grpSp>
            <p:grpSp>
              <p:nvGrpSpPr>
                <p:cNvPr id="11" name="组合 10"/>
                <p:cNvGrpSpPr/>
                <p:nvPr/>
              </p:nvGrpSpPr>
              <p:grpSpPr>
                <a:xfrm>
                  <a:off x="2886475" y="2453565"/>
                  <a:ext cx="3241488" cy="1284269"/>
                  <a:chOff x="2886475" y="2453565"/>
                  <a:chExt cx="3241488" cy="1284269"/>
                </a:xfrm>
              </p:grpSpPr>
              <p:sp>
                <p:nvSpPr>
                  <p:cNvPr id="18" name="任意多边形: 形状 17"/>
                  <p:cNvSpPr/>
                  <p:nvPr>
                    <p:custDataLst>
                      <p:tags r:id="rId15"/>
                    </p:custDataLst>
                  </p:nvPr>
                </p:nvSpPr>
                <p:spPr bwMode="auto">
                  <a:xfrm>
                    <a:off x="4864178" y="2453565"/>
                    <a:ext cx="1263785" cy="1119755"/>
                  </a:xfrm>
                  <a:custGeom>
                    <a:avLst/>
                    <a:gdLst>
                      <a:gd name="T0" fmla="*/ 0 w 1745"/>
                      <a:gd name="T1" fmla="*/ 1319 h 1319"/>
                      <a:gd name="T2" fmla="*/ 1498 w 1745"/>
                      <a:gd name="T3" fmla="*/ 1319 h 1319"/>
                      <a:gd name="T4" fmla="*/ 1745 w 1745"/>
                      <a:gd name="T5" fmla="*/ 1071 h 1319"/>
                      <a:gd name="T6" fmla="*/ 1745 w 1745"/>
                      <a:gd name="T7" fmla="*/ 247 h 1319"/>
                      <a:gd name="T8" fmla="*/ 1498 w 1745"/>
                      <a:gd name="T9" fmla="*/ 0 h 1319"/>
                      <a:gd name="T10" fmla="*/ 0 w 1745"/>
                      <a:gd name="T11" fmla="*/ 0 h 1319"/>
                      <a:gd name="T12" fmla="*/ 0 w 1745"/>
                      <a:gd name="T13" fmla="*/ 1319 h 1319"/>
                    </a:gdLst>
                    <a:ahLst/>
                    <a:cxnLst>
                      <a:cxn ang="0">
                        <a:pos x="T0" y="T1"/>
                      </a:cxn>
                      <a:cxn ang="0">
                        <a:pos x="T2" y="T3"/>
                      </a:cxn>
                      <a:cxn ang="0">
                        <a:pos x="T4" y="T5"/>
                      </a:cxn>
                      <a:cxn ang="0">
                        <a:pos x="T6" y="T7"/>
                      </a:cxn>
                      <a:cxn ang="0">
                        <a:pos x="T8" y="T9"/>
                      </a:cxn>
                      <a:cxn ang="0">
                        <a:pos x="T10" y="T11"/>
                      </a:cxn>
                      <a:cxn ang="0">
                        <a:pos x="T12" y="T13"/>
                      </a:cxn>
                    </a:cxnLst>
                    <a:rect l="0" t="0" r="r" b="b"/>
                    <a:pathLst>
                      <a:path w="1745" h="1319">
                        <a:moveTo>
                          <a:pt x="0" y="1319"/>
                        </a:moveTo>
                        <a:lnTo>
                          <a:pt x="1498" y="1319"/>
                        </a:lnTo>
                        <a:cubicBezTo>
                          <a:pt x="1634" y="1319"/>
                          <a:pt x="1745" y="1208"/>
                          <a:pt x="1745" y="1071"/>
                        </a:cubicBezTo>
                        <a:lnTo>
                          <a:pt x="1745" y="247"/>
                        </a:lnTo>
                        <a:cubicBezTo>
                          <a:pt x="1745" y="110"/>
                          <a:pt x="1634" y="0"/>
                          <a:pt x="1498" y="0"/>
                        </a:cubicBezTo>
                        <a:lnTo>
                          <a:pt x="0" y="0"/>
                        </a:lnTo>
                        <a:lnTo>
                          <a:pt x="0" y="1319"/>
                        </a:lnTo>
                      </a:path>
                    </a:pathLst>
                  </a:custGeom>
                  <a:gradFill flip="none" rotWithShape="1">
                    <a:gsLst>
                      <a:gs pos="0">
                        <a:schemeClr val="accent2">
                          <a:lumMod val="60000"/>
                          <a:lumOff val="40000"/>
                        </a:schemeClr>
                      </a:gs>
                      <a:gs pos="75000">
                        <a:schemeClr val="accent2"/>
                      </a:gs>
                    </a:gsLst>
                    <a:lin ang="2700000" scaled="1"/>
                    <a:tileRect/>
                  </a:gradFill>
                  <a:ln w="12700">
                    <a:solidFill>
                      <a:schemeClr val="bg1"/>
                    </a:solid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4400" b="1" dirty="0">
                        <a:solidFill>
                          <a:srgbClr val="FFFFFF"/>
                        </a:solidFill>
                        <a:latin typeface="+mn-ea"/>
                      </a:rPr>
                      <a:t>2</a:t>
                    </a:r>
                    <a:endParaRPr lang="zh-CN" altLang="en-US" sz="4400" b="1" dirty="0">
                      <a:solidFill>
                        <a:srgbClr val="FFFFFF"/>
                      </a:solidFill>
                      <a:latin typeface="+mn-ea"/>
                    </a:endParaRPr>
                  </a:p>
                </p:txBody>
              </p:sp>
              <p:sp>
                <p:nvSpPr>
                  <p:cNvPr id="19" name="任意多边形: 形状 18"/>
                  <p:cNvSpPr/>
                  <p:nvPr/>
                </p:nvSpPr>
                <p:spPr bwMode="auto">
                  <a:xfrm>
                    <a:off x="2886475" y="2453565"/>
                    <a:ext cx="1977702" cy="1284269"/>
                  </a:xfrm>
                  <a:custGeom>
                    <a:avLst/>
                    <a:gdLst>
                      <a:gd name="T0" fmla="*/ 1118 w 1118"/>
                      <a:gd name="T1" fmla="*/ 0 h 726"/>
                      <a:gd name="T2" fmla="*/ 0 w 1118"/>
                      <a:gd name="T3" fmla="*/ 726 h 726"/>
                      <a:gd name="T4" fmla="*/ 1118 w 1118"/>
                      <a:gd name="T5" fmla="*/ 633 h 726"/>
                      <a:gd name="T6" fmla="*/ 1118 w 1118"/>
                      <a:gd name="T7" fmla="*/ 0 h 726"/>
                    </a:gdLst>
                    <a:ahLst/>
                    <a:cxnLst>
                      <a:cxn ang="0">
                        <a:pos x="T0" y="T1"/>
                      </a:cxn>
                      <a:cxn ang="0">
                        <a:pos x="T2" y="T3"/>
                      </a:cxn>
                      <a:cxn ang="0">
                        <a:pos x="T4" y="T5"/>
                      </a:cxn>
                      <a:cxn ang="0">
                        <a:pos x="T6" y="T7"/>
                      </a:cxn>
                    </a:cxnLst>
                    <a:rect l="0" t="0" r="r" b="b"/>
                    <a:pathLst>
                      <a:path w="1118" h="726">
                        <a:moveTo>
                          <a:pt x="1118" y="0"/>
                        </a:moveTo>
                        <a:lnTo>
                          <a:pt x="0" y="726"/>
                        </a:lnTo>
                        <a:lnTo>
                          <a:pt x="1118" y="633"/>
                        </a:lnTo>
                        <a:lnTo>
                          <a:pt x="1118" y="0"/>
                        </a:lnTo>
                        <a:close/>
                      </a:path>
                    </a:pathLst>
                  </a:custGeom>
                  <a:gradFill flip="none" rotWithShape="1">
                    <a:gsLst>
                      <a:gs pos="0">
                        <a:schemeClr val="accent2">
                          <a:lumMod val="60000"/>
                          <a:lumOff val="40000"/>
                        </a:schemeClr>
                      </a:gs>
                      <a:gs pos="75000">
                        <a:schemeClr val="accent2"/>
                      </a:gs>
                    </a:gsLst>
                    <a:lin ang="2700000" scaled="1"/>
                    <a:tileRect/>
                  </a:gradFill>
                  <a:ln w="12700">
                    <a:solidFill>
                      <a:schemeClr val="bg1"/>
                    </a:solid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4000" b="1">
                      <a:solidFill>
                        <a:srgbClr val="FFFFFF"/>
                      </a:solidFill>
                    </a:endParaRPr>
                  </a:p>
                </p:txBody>
              </p:sp>
            </p:grpSp>
            <p:grpSp>
              <p:nvGrpSpPr>
                <p:cNvPr id="12" name="组合 11"/>
                <p:cNvGrpSpPr/>
                <p:nvPr/>
              </p:nvGrpSpPr>
              <p:grpSpPr>
                <a:xfrm>
                  <a:off x="2886475" y="3737832"/>
                  <a:ext cx="3241488" cy="1119755"/>
                  <a:chOff x="2886475" y="3737832"/>
                  <a:chExt cx="3241488" cy="1119755"/>
                </a:xfrm>
              </p:grpSpPr>
              <p:sp>
                <p:nvSpPr>
                  <p:cNvPr id="16" name="任意多边形: 形状 15"/>
                  <p:cNvSpPr/>
                  <p:nvPr>
                    <p:custDataLst>
                      <p:tags r:id="rId16"/>
                    </p:custDataLst>
                  </p:nvPr>
                </p:nvSpPr>
                <p:spPr bwMode="auto">
                  <a:xfrm>
                    <a:off x="4864178" y="3737832"/>
                    <a:ext cx="1263785" cy="1119755"/>
                  </a:xfrm>
                  <a:custGeom>
                    <a:avLst/>
                    <a:gdLst>
                      <a:gd name="T0" fmla="*/ 0 w 1745"/>
                      <a:gd name="T1" fmla="*/ 1319 h 1319"/>
                      <a:gd name="T2" fmla="*/ 1498 w 1745"/>
                      <a:gd name="T3" fmla="*/ 1319 h 1319"/>
                      <a:gd name="T4" fmla="*/ 1745 w 1745"/>
                      <a:gd name="T5" fmla="*/ 1071 h 1319"/>
                      <a:gd name="T6" fmla="*/ 1745 w 1745"/>
                      <a:gd name="T7" fmla="*/ 247 h 1319"/>
                      <a:gd name="T8" fmla="*/ 1498 w 1745"/>
                      <a:gd name="T9" fmla="*/ 0 h 1319"/>
                      <a:gd name="T10" fmla="*/ 0 w 1745"/>
                      <a:gd name="T11" fmla="*/ 0 h 1319"/>
                      <a:gd name="T12" fmla="*/ 0 w 1745"/>
                      <a:gd name="T13" fmla="*/ 1319 h 1319"/>
                    </a:gdLst>
                    <a:ahLst/>
                    <a:cxnLst>
                      <a:cxn ang="0">
                        <a:pos x="T0" y="T1"/>
                      </a:cxn>
                      <a:cxn ang="0">
                        <a:pos x="T2" y="T3"/>
                      </a:cxn>
                      <a:cxn ang="0">
                        <a:pos x="T4" y="T5"/>
                      </a:cxn>
                      <a:cxn ang="0">
                        <a:pos x="T6" y="T7"/>
                      </a:cxn>
                      <a:cxn ang="0">
                        <a:pos x="T8" y="T9"/>
                      </a:cxn>
                      <a:cxn ang="0">
                        <a:pos x="T10" y="T11"/>
                      </a:cxn>
                      <a:cxn ang="0">
                        <a:pos x="T12" y="T13"/>
                      </a:cxn>
                    </a:cxnLst>
                    <a:rect l="0" t="0" r="r" b="b"/>
                    <a:pathLst>
                      <a:path w="1745" h="1319">
                        <a:moveTo>
                          <a:pt x="0" y="1319"/>
                        </a:moveTo>
                        <a:lnTo>
                          <a:pt x="1498" y="1319"/>
                        </a:lnTo>
                        <a:cubicBezTo>
                          <a:pt x="1634" y="1319"/>
                          <a:pt x="1745" y="1208"/>
                          <a:pt x="1745" y="1071"/>
                        </a:cubicBezTo>
                        <a:lnTo>
                          <a:pt x="1745" y="247"/>
                        </a:lnTo>
                        <a:cubicBezTo>
                          <a:pt x="1745" y="111"/>
                          <a:pt x="1634" y="0"/>
                          <a:pt x="1498" y="0"/>
                        </a:cubicBezTo>
                        <a:lnTo>
                          <a:pt x="0" y="0"/>
                        </a:lnTo>
                        <a:lnTo>
                          <a:pt x="0" y="1319"/>
                        </a:lnTo>
                      </a:path>
                    </a:pathLst>
                  </a:custGeom>
                  <a:solidFill>
                    <a:srgbClr val="136DCF"/>
                  </a:solidFill>
                  <a:ln w="12700">
                    <a:solidFill>
                      <a:schemeClr val="bg1"/>
                    </a:solid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4400" b="1" dirty="0">
                        <a:solidFill>
                          <a:srgbClr val="FFFFFF"/>
                        </a:solidFill>
                        <a:latin typeface="+mn-ea"/>
                      </a:rPr>
                      <a:t>3</a:t>
                    </a:r>
                    <a:endParaRPr lang="zh-CN" altLang="en-US" sz="4400" b="1" dirty="0">
                      <a:solidFill>
                        <a:srgbClr val="FFFFFF"/>
                      </a:solidFill>
                      <a:latin typeface="+mn-ea"/>
                    </a:endParaRPr>
                  </a:p>
                </p:txBody>
              </p:sp>
              <p:sp>
                <p:nvSpPr>
                  <p:cNvPr id="17" name="任意多边形: 形状 16"/>
                  <p:cNvSpPr/>
                  <p:nvPr/>
                </p:nvSpPr>
                <p:spPr bwMode="auto">
                  <a:xfrm>
                    <a:off x="2886475" y="3737832"/>
                    <a:ext cx="1977702" cy="1119755"/>
                  </a:xfrm>
                  <a:custGeom>
                    <a:avLst/>
                    <a:gdLst>
                      <a:gd name="T0" fmla="*/ 1118 w 1118"/>
                      <a:gd name="T1" fmla="*/ 0 h 633"/>
                      <a:gd name="T2" fmla="*/ 0 w 1118"/>
                      <a:gd name="T3" fmla="*/ 0 h 633"/>
                      <a:gd name="T4" fmla="*/ 1118 w 1118"/>
                      <a:gd name="T5" fmla="*/ 633 h 633"/>
                      <a:gd name="T6" fmla="*/ 1118 w 1118"/>
                      <a:gd name="T7" fmla="*/ 0 h 633"/>
                    </a:gdLst>
                    <a:ahLst/>
                    <a:cxnLst>
                      <a:cxn ang="0">
                        <a:pos x="T0" y="T1"/>
                      </a:cxn>
                      <a:cxn ang="0">
                        <a:pos x="T2" y="T3"/>
                      </a:cxn>
                      <a:cxn ang="0">
                        <a:pos x="T4" y="T5"/>
                      </a:cxn>
                      <a:cxn ang="0">
                        <a:pos x="T6" y="T7"/>
                      </a:cxn>
                    </a:cxnLst>
                    <a:rect l="0" t="0" r="r" b="b"/>
                    <a:pathLst>
                      <a:path w="1118" h="633">
                        <a:moveTo>
                          <a:pt x="1118" y="0"/>
                        </a:moveTo>
                        <a:lnTo>
                          <a:pt x="0" y="0"/>
                        </a:lnTo>
                        <a:lnTo>
                          <a:pt x="1118" y="633"/>
                        </a:lnTo>
                        <a:lnTo>
                          <a:pt x="1118" y="0"/>
                        </a:lnTo>
                        <a:close/>
                      </a:path>
                    </a:pathLst>
                  </a:custGeom>
                  <a:solidFill>
                    <a:srgbClr val="136DCF"/>
                  </a:solidFill>
                  <a:ln w="12700">
                    <a:solidFill>
                      <a:schemeClr val="bg1"/>
                    </a:solid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4000" b="1">
                      <a:solidFill>
                        <a:srgbClr val="FFFFFF"/>
                      </a:solidFill>
                    </a:endParaRPr>
                  </a:p>
                </p:txBody>
              </p:sp>
            </p:grpSp>
            <p:grpSp>
              <p:nvGrpSpPr>
                <p:cNvPr id="13" name="组合 12"/>
                <p:cNvGrpSpPr/>
                <p:nvPr/>
              </p:nvGrpSpPr>
              <p:grpSpPr>
                <a:xfrm>
                  <a:off x="2886475" y="3737832"/>
                  <a:ext cx="3241488" cy="2405793"/>
                  <a:chOff x="2886475" y="3737832"/>
                  <a:chExt cx="3241488" cy="2405793"/>
                </a:xfrm>
              </p:grpSpPr>
              <p:sp>
                <p:nvSpPr>
                  <p:cNvPr id="14" name="任意多边形: 形状 13"/>
                  <p:cNvSpPr/>
                  <p:nvPr>
                    <p:custDataLst>
                      <p:tags r:id="rId17"/>
                    </p:custDataLst>
                  </p:nvPr>
                </p:nvSpPr>
                <p:spPr bwMode="auto">
                  <a:xfrm>
                    <a:off x="4864178" y="5023870"/>
                    <a:ext cx="1263785" cy="1119755"/>
                  </a:xfrm>
                  <a:custGeom>
                    <a:avLst/>
                    <a:gdLst>
                      <a:gd name="T0" fmla="*/ 0 w 1745"/>
                      <a:gd name="T1" fmla="*/ 1319 h 1319"/>
                      <a:gd name="T2" fmla="*/ 1498 w 1745"/>
                      <a:gd name="T3" fmla="*/ 1319 h 1319"/>
                      <a:gd name="T4" fmla="*/ 1745 w 1745"/>
                      <a:gd name="T5" fmla="*/ 1071 h 1319"/>
                      <a:gd name="T6" fmla="*/ 1745 w 1745"/>
                      <a:gd name="T7" fmla="*/ 248 h 1319"/>
                      <a:gd name="T8" fmla="*/ 1498 w 1745"/>
                      <a:gd name="T9" fmla="*/ 0 h 1319"/>
                      <a:gd name="T10" fmla="*/ 0 w 1745"/>
                      <a:gd name="T11" fmla="*/ 0 h 1319"/>
                      <a:gd name="T12" fmla="*/ 0 w 1745"/>
                      <a:gd name="T13" fmla="*/ 1319 h 1319"/>
                    </a:gdLst>
                    <a:ahLst/>
                    <a:cxnLst>
                      <a:cxn ang="0">
                        <a:pos x="T0" y="T1"/>
                      </a:cxn>
                      <a:cxn ang="0">
                        <a:pos x="T2" y="T3"/>
                      </a:cxn>
                      <a:cxn ang="0">
                        <a:pos x="T4" y="T5"/>
                      </a:cxn>
                      <a:cxn ang="0">
                        <a:pos x="T6" y="T7"/>
                      </a:cxn>
                      <a:cxn ang="0">
                        <a:pos x="T8" y="T9"/>
                      </a:cxn>
                      <a:cxn ang="0">
                        <a:pos x="T10" y="T11"/>
                      </a:cxn>
                      <a:cxn ang="0">
                        <a:pos x="T12" y="T13"/>
                      </a:cxn>
                    </a:cxnLst>
                    <a:rect l="0" t="0" r="r" b="b"/>
                    <a:pathLst>
                      <a:path w="1745" h="1319">
                        <a:moveTo>
                          <a:pt x="0" y="1319"/>
                        </a:moveTo>
                        <a:lnTo>
                          <a:pt x="1498" y="1319"/>
                        </a:lnTo>
                        <a:cubicBezTo>
                          <a:pt x="1634" y="1319"/>
                          <a:pt x="1745" y="1208"/>
                          <a:pt x="1745" y="1071"/>
                        </a:cubicBezTo>
                        <a:lnTo>
                          <a:pt x="1745" y="248"/>
                        </a:lnTo>
                        <a:cubicBezTo>
                          <a:pt x="1745" y="111"/>
                          <a:pt x="1634" y="0"/>
                          <a:pt x="1498" y="0"/>
                        </a:cubicBezTo>
                        <a:lnTo>
                          <a:pt x="0" y="0"/>
                        </a:lnTo>
                        <a:lnTo>
                          <a:pt x="0" y="1319"/>
                        </a:lnTo>
                      </a:path>
                    </a:pathLst>
                  </a:custGeom>
                  <a:solidFill>
                    <a:schemeClr val="accent2">
                      <a:lumMod val="60000"/>
                      <a:lumOff val="40000"/>
                    </a:schemeClr>
                  </a:solidFill>
                  <a:ln w="12700">
                    <a:solidFill>
                      <a:schemeClr val="bg1"/>
                    </a:solidFill>
                  </a:ln>
                  <a:effectLst>
                    <a:outerShdw blurRad="127000" dist="63500" dir="2700000" algn="tl" rotWithShape="0">
                      <a:schemeClr val="accent4">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4400" b="1" dirty="0">
                        <a:solidFill>
                          <a:srgbClr val="FFFFFF"/>
                        </a:solidFill>
                        <a:latin typeface="+mn-ea"/>
                      </a:rPr>
                      <a:t>4</a:t>
                    </a:r>
                    <a:endParaRPr lang="zh-CN" altLang="en-US" sz="4400" b="1" dirty="0">
                      <a:solidFill>
                        <a:srgbClr val="FFFFFF"/>
                      </a:solidFill>
                      <a:latin typeface="+mn-ea"/>
                    </a:endParaRPr>
                  </a:p>
                </p:txBody>
              </p:sp>
              <p:sp>
                <p:nvSpPr>
                  <p:cNvPr id="15" name="任意多边形: 形状 14"/>
                  <p:cNvSpPr/>
                  <p:nvPr/>
                </p:nvSpPr>
                <p:spPr bwMode="auto">
                  <a:xfrm>
                    <a:off x="2886475" y="3737832"/>
                    <a:ext cx="1977702" cy="2405791"/>
                  </a:xfrm>
                  <a:custGeom>
                    <a:avLst/>
                    <a:gdLst>
                      <a:gd name="T0" fmla="*/ 1118 w 1118"/>
                      <a:gd name="T1" fmla="*/ 727 h 1360"/>
                      <a:gd name="T2" fmla="*/ 0 w 1118"/>
                      <a:gd name="T3" fmla="*/ 0 h 1360"/>
                      <a:gd name="T4" fmla="*/ 1118 w 1118"/>
                      <a:gd name="T5" fmla="*/ 1360 h 1360"/>
                      <a:gd name="T6" fmla="*/ 1118 w 1118"/>
                      <a:gd name="T7" fmla="*/ 727 h 1360"/>
                    </a:gdLst>
                    <a:ahLst/>
                    <a:cxnLst>
                      <a:cxn ang="0">
                        <a:pos x="T0" y="T1"/>
                      </a:cxn>
                      <a:cxn ang="0">
                        <a:pos x="T2" y="T3"/>
                      </a:cxn>
                      <a:cxn ang="0">
                        <a:pos x="T4" y="T5"/>
                      </a:cxn>
                      <a:cxn ang="0">
                        <a:pos x="T6" y="T7"/>
                      </a:cxn>
                    </a:cxnLst>
                    <a:rect l="0" t="0" r="r" b="b"/>
                    <a:pathLst>
                      <a:path w="1118" h="1360">
                        <a:moveTo>
                          <a:pt x="1118" y="727"/>
                        </a:moveTo>
                        <a:lnTo>
                          <a:pt x="0" y="0"/>
                        </a:lnTo>
                        <a:lnTo>
                          <a:pt x="1118" y="1360"/>
                        </a:lnTo>
                        <a:lnTo>
                          <a:pt x="1118" y="727"/>
                        </a:lnTo>
                        <a:close/>
                      </a:path>
                    </a:pathLst>
                  </a:custGeom>
                  <a:solidFill>
                    <a:schemeClr val="accent2">
                      <a:lumMod val="60000"/>
                      <a:lumOff val="40000"/>
                    </a:schemeClr>
                  </a:solidFill>
                  <a:ln w="12700">
                    <a:solidFill>
                      <a:schemeClr val="bg1"/>
                    </a:solidFill>
                  </a:ln>
                  <a:effectLst>
                    <a:outerShdw blurRad="127000" dist="63500" dir="2700000" algn="tl" rotWithShape="0">
                      <a:schemeClr val="accent4">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b="1">
                      <a:solidFill>
                        <a:srgbClr val="FFFFFF"/>
                      </a:solidFill>
                    </a:endParaRPr>
                  </a:p>
                </p:txBody>
              </p:sp>
            </p:grpSp>
          </p:grpSp>
          <p:sp>
            <p:nvSpPr>
              <p:cNvPr id="9" name="椭圆 8"/>
              <p:cNvSpPr>
                <a:spLocks noChangeAspect="1"/>
              </p:cNvSpPr>
              <p:nvPr/>
            </p:nvSpPr>
            <p:spPr>
              <a:xfrm>
                <a:off x="327671" y="1806181"/>
                <a:ext cx="3312104" cy="3245638"/>
              </a:xfrm>
              <a:prstGeom prst="ellipse">
                <a:avLst/>
              </a:prstGeom>
              <a:gradFill flip="none" rotWithShape="1">
                <a:gsLst>
                  <a:gs pos="0">
                    <a:schemeClr val="accent1">
                      <a:lumMod val="60000"/>
                      <a:lumOff val="40000"/>
                    </a:schemeClr>
                  </a:gs>
                  <a:gs pos="75000">
                    <a:schemeClr val="accent1"/>
                  </a:gs>
                </a:gsLst>
                <a:lin ang="2700000" scaled="1"/>
                <a:tileRect/>
              </a:gradFill>
              <a:ln w="127000">
                <a:solidFill>
                  <a:schemeClr val="bg1"/>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3400" b="1" dirty="0">
                    <a:solidFill>
                      <a:srgbClr val="FFFFFF"/>
                    </a:solidFill>
                    <a:latin typeface="Times New Roman" panose="02020603050405020304" charset="0"/>
                    <a:ea typeface="汉仪粗仿宋简" panose="00020600040101010101" charset="-122"/>
                  </a:rPr>
                  <a:t>项目健康度指标</a:t>
                </a:r>
                <a:endParaRPr lang="zh-CN" altLang="en-US" sz="3400" b="1" dirty="0">
                  <a:solidFill>
                    <a:srgbClr val="FFFFFF"/>
                  </a:solidFill>
                  <a:latin typeface="Times New Roman" panose="02020603050405020304" charset="0"/>
                  <a:ea typeface="汉仪粗仿宋简" panose="00020600040101010101" charset="-122"/>
                </a:endParaRPr>
              </a:p>
            </p:txBody>
          </p:sp>
        </p:grpSp>
      </p:grpSp>
      <p:pic>
        <p:nvPicPr>
          <p:cNvPr id="38" name="图片 37"/>
          <p:cNvPicPr>
            <a:picLocks noChangeAspect="1"/>
          </p:cNvPicPr>
          <p:nvPr/>
        </p:nvPicPr>
        <p:blipFill>
          <a:blip r:embed="rId18"/>
          <a:stretch>
            <a:fillRect/>
          </a:stretch>
        </p:blipFill>
        <p:spPr>
          <a:xfrm>
            <a:off x="7807660" y="-1"/>
            <a:ext cx="4384339" cy="408709"/>
          </a:xfrm>
          <a:prstGeom prst="rect">
            <a:avLst/>
          </a:prstGeom>
        </p:spPr>
      </p:pic>
      <p:sp>
        <p:nvSpPr>
          <p:cNvPr id="39" name="文本框 38"/>
          <p:cNvSpPr txBox="1"/>
          <p:nvPr/>
        </p:nvSpPr>
        <p:spPr>
          <a:xfrm>
            <a:off x="166255" y="382354"/>
            <a:ext cx="5001168" cy="646331"/>
          </a:xfrm>
          <a:prstGeom prst="rect">
            <a:avLst/>
          </a:prstGeom>
          <a:noFill/>
        </p:spPr>
        <p:txBody>
          <a:bodyPr wrap="square" rtlCol="0">
            <a:spAutoFit/>
          </a:bodyPr>
          <a:lstStyle/>
          <a:p>
            <a:r>
              <a:rPr lang="zh-CN" altLang="en-US" sz="3600" b="1" dirty="0">
                <a:solidFill>
                  <a:srgbClr val="136DCF"/>
                </a:solidFill>
                <a:latin typeface="Times New Roman" panose="02020603050405020304" charset="0"/>
                <a:ea typeface="汉仪粗仿宋简" panose="00020600040101010101" charset="-122"/>
              </a:rPr>
              <a:t>设计指标进行健康监测</a:t>
            </a:r>
            <a:endParaRPr lang="zh-CN" altLang="en-US" sz="3600" b="1" dirty="0">
              <a:solidFill>
                <a:srgbClr val="136DCF"/>
              </a:solidFill>
              <a:latin typeface="Times New Roman" panose="02020603050405020304" charset="0"/>
              <a:ea typeface="汉仪粗仿宋简" panose="00020600040101010101"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8599"/>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8599"/>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106.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599"/>
  <p:tag name="KSO_WM_TEMPLATE_THUMBS_INDEX" val="1、9"/>
</p:tagLst>
</file>

<file path=ppt/tags/tag107.xml><?xml version="1.0" encoding="utf-8"?>
<p:tagLst xmlns:p="http://schemas.openxmlformats.org/presentationml/2006/main">
  <p:tag name="KSO_WM_UNIT_ISCONTENTSTITLE" val="1"/>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6716_4*a*1"/>
  <p:tag name="KSO_WM_TEMPLATE_CATEGORY" val="custom"/>
  <p:tag name="KSO_WM_TEMPLATE_INDEX" val="20236716"/>
  <p:tag name="KSO_WM_UNIT_LAYERLEVEL" val="1"/>
  <p:tag name="KSO_WM_TAG_VERSION" val="3.0"/>
  <p:tag name="KSO_WM_BEAUTIFY_FLAG" val="#wm#"/>
  <p:tag name="KSO_WM_UNIT_TEXT_FILL_FORE_SCHEMECOLOR_INDEX" val="15"/>
  <p:tag name="KSO_WM_UNIT_TEXT_FILL_TYPE" val="1"/>
  <p:tag name="KSO_WM_UNIT_USESOURCEFORMAT_APPLY"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6716_4*i*1"/>
  <p:tag name="KSO_WM_TEMPLATE_CATEGORY" val="custom"/>
  <p:tag name="KSO_WM_TEMPLATE_INDEX" val="2023671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36716_4*l_h_i*1_1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36716_4*l_h_i*1_2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36716_4*l_h_i*1_3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36716_4*l_h_i*1_4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0236716_4*l_h_i*1_1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1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36716_4*l_h_f*1_1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目录项标题"/>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0236716_4*l_h_i*1_2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1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36716_4*l_h_f*1_2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目录项标题"/>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custom20236716_4*l_h_i*1_3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1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36716_4*l_h_f*1_3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目录项标题"/>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custom20236716_4*l_h_i*1_4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36716_4*l_h_f*1_4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目录项标题"/>
  <p:tag name="KSO_WM_DIAGRAM_MAX_ITEMCNT" val="6"/>
  <p:tag name="KSO_WM_DIAGRAM_MIN_ITEMCNT" val="2"/>
  <p:tag name="KSO_WM_DIAGRAM_VIRTUALLY_FRAME" val="{&quot;height&quot;:413.7999267578125,&quot;left&quot;:360.0911023622047,&quot;top&quot;:63.10007599117243,&quot;width&quot;:493.64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121.xml><?xml version="1.0" encoding="utf-8"?>
<p:tagLst xmlns:p="http://schemas.openxmlformats.org/presentationml/2006/main">
  <p:tag name="KSO_WM_SLIDE_ID" val="custom20236716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6716"/>
  <p:tag name="KSO_WM_SLIDE_LAYOUT" val="a_l"/>
  <p:tag name="KSO_WM_SLIDE_LAYOUT_CNT" val="1_1"/>
</p:tagLst>
</file>

<file path=ppt/tags/tag12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4792_1*a*1"/>
  <p:tag name="KSO_WM_TEMPLATE_CATEGORY" val="custom"/>
  <p:tag name="KSO_WM_TEMPLATE_INDEX" val="20234792"/>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792_1*i*1"/>
  <p:tag name="KSO_WM_TEMPLATE_CATEGORY" val="custom"/>
  <p:tag name="KSO_WM_TEMPLATE_INDEX" val="20234792"/>
  <p:tag name="KSO_WM_UNIT_LAYERLEVEL" val="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24.xml><?xml version="1.0" encoding="utf-8"?>
<p:tagLst xmlns:p="http://schemas.openxmlformats.org/presentationml/2006/main">
  <p:tag name="KSO_WM_UNIT_VALUE" val="1430*91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4792_1*d*1"/>
  <p:tag name="KSO_WM_TEMPLATE_CATEGORY" val="custom"/>
  <p:tag name="KSO_WM_TEMPLATE_INDEX" val="20234792"/>
  <p:tag name="KSO_WM_UNIT_LAYERLEVEL" val="1"/>
  <p:tag name="KSO_WM_TAG_VERSION" val="3.0"/>
  <p:tag name="KSO_WM_BEAUTIFY_FLAG" val="#wm#"/>
  <p:tag name="KSO_WM_UNIT_PICTURE_SUBTYPE" val="b"/>
  <p:tag name="KSO_WM_UNIT_FILL_FORE_SCHEMECOLOR_INDEX" val="5"/>
  <p:tag name="KSO_WM_UNIT_FILL_TYPE" val="1"/>
  <p:tag name="KSO_WM_UNIT_LINE_FORE_SCHEMECOLOR_INDEX" val="5"/>
  <p:tag name="KSO_WM_UNIT_USESOURCEFORMAT_APPLY"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792_1*i*2"/>
  <p:tag name="KSO_WM_TEMPLATE_CATEGORY" val="custom"/>
  <p:tag name="KSO_WM_TEMPLATE_INDEX" val="20234792"/>
  <p:tag name="KSO_WM_UNIT_LAYERLEVEL" val="1"/>
  <p:tag name="KSO_WM_TAG_VERSION" val="3.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a*1_1_1"/>
  <p:tag name="KSO_WM_TEMPLATE_CATEGORY" val="diagram"/>
  <p:tag name="KSO_WM_TEMPLATE_INDEX" val="20234791"/>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1_1"/>
  <p:tag name="KSO_WM_UNIT_PRESET_TEXT" val="单击此处添加项标题"/>
  <p:tag name="KSO_WM_UNIT_TEXT_FILL_FORE_SCHEMECOLOR_INDEX" val="1"/>
  <p:tag name="KSO_WM_UNIT_TEXT_FILL_TYPE" val="1"/>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LINE_FORE_SCHEMECOLOR_INDEX" val="5"/>
  <p:tag name="KSO_WM_UNIT_USESOURCEFORMAT_APPLY"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i*1_1_1"/>
  <p:tag name="KSO_WM_TEMPLATE_CATEGORY" val="diagram"/>
  <p:tag name="KSO_WM_TEMPLATE_INDEX" val="20234791"/>
  <p:tag name="KSO_WM_UNIT_LAYERLEVEL" val="1_1_1"/>
  <p:tag name="KSO_WM_TAG_VERSION" val="3.0"/>
  <p:tag name="KSO_WM_BEAUTIFY_FLAG" val="#wm#"/>
  <p:tag name="KSO_WM_DIAGRAM_GROUP_CODE" val="l1-1"/>
  <p:tag name="KSO_WM_UNIT_TYPE" val="l_h_i"/>
  <p:tag name="KSO_WM_UNIT_INDEX" val="1_1_1"/>
  <p:tag name="KSO_WM_UNIT_FILL_TYPE" val="1"/>
  <p:tag name="KSO_WM_UNIT_FILL_FORE_SCHEMECOLOR_INDEX" val="5"/>
  <p:tag name="KSO_WM_UNIT_FILL_FORE_SCHEMECOLOR_INDEX_BRIGHTNESS" val="0"/>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solid&quot;:{&quot;brightness&quot;:0,&quot;colorType&quot;:1,&quot;foreColorIndex&quot;:5,&quot;transparency&quot;:0.349999994039535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i*1_1_2"/>
  <p:tag name="KSO_WM_TEMPLATE_CATEGORY" val="diagram"/>
  <p:tag name="KSO_WM_TEMPLATE_INDEX" val="20234791"/>
  <p:tag name="KSO_WM_UNIT_LAYERLEVEL" val="1_1_1"/>
  <p:tag name="KSO_WM_TAG_VERSION" val="3.0"/>
  <p:tag name="KSO_WM_BEAUTIFY_FLAG" val="#wm#"/>
  <p:tag name="KSO_WM_DIAGRAM_GROUP_CODE" val="l1-1"/>
  <p:tag name="KSO_WM_UNIT_TYPE" val="l_h_i"/>
  <p:tag name="KSO_WM_UNIT_INDEX" val="1_1_2"/>
  <p:tag name="KSO_WM_UNIT_FILL_TYPE" val="3"/>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gradient&quot;:[{&quot;brightness&quot;:0,&quot;colorType&quot;:1,&quot;foreColorIndex&quot;:5,&quot;pos&quot;:0.8600000143051147,&quot;transparency&quot;:1},{&quot;brightness&quot;:0,&quot;colorType&quot;:1,&quot;foreColorIndex&quot;:5,&quot;pos&quot;:0,&quot;transparency&quot;:0.2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f*1_1_1"/>
  <p:tag name="KSO_WM_TEMPLATE_CATEGORY" val="diagram"/>
  <p:tag name="KSO_WM_TEMPLATE_INDEX" val="20234791"/>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1_1"/>
  <p:tag name="KSO_WM_UNIT_PRESET_TEXT" val="单击此处输入你的项正文，文字是您思想的提炼，请尽量言简意赅的阐述观点，单击此处输入你的项正文，请尽量言简意赅的阐述观点。"/>
  <p:tag name="KSO_WM_UNIT_TEXT_FILL_FORE_SCHEMECOLOR_INDEX" val="1"/>
  <p:tag name="KSO_WM_UNIT_TEXT_FILL_TYPE" val="1"/>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a*1_2_1"/>
  <p:tag name="KSO_WM_TEMPLATE_CATEGORY" val="diagram"/>
  <p:tag name="KSO_WM_TEMPLATE_INDEX" val="20234791"/>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2_1"/>
  <p:tag name="KSO_WM_UNIT_PRESET_TEXT" val="单击此处添加项标题"/>
  <p:tag name="KSO_WM_UNIT_TEXT_FILL_FORE_SCHEMECOLOR_INDEX" val="1"/>
  <p:tag name="KSO_WM_UNIT_TEXT_FILL_TYPE" val="1"/>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LINE_FORE_SCHEMECOLOR_INDEX" val="5"/>
  <p:tag name="KSO_WM_UNIT_USESOURCEFORMAT_APPLY"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i*1_2_1"/>
  <p:tag name="KSO_WM_TEMPLATE_CATEGORY" val="diagram"/>
  <p:tag name="KSO_WM_TEMPLATE_INDEX" val="20234791"/>
  <p:tag name="KSO_WM_UNIT_LAYERLEVEL" val="1_1_1"/>
  <p:tag name="KSO_WM_TAG_VERSION" val="3.0"/>
  <p:tag name="KSO_WM_BEAUTIFY_FLAG" val="#wm#"/>
  <p:tag name="KSO_WM_DIAGRAM_GROUP_CODE" val="l1-1"/>
  <p:tag name="KSO_WM_UNIT_TYPE" val="l_h_i"/>
  <p:tag name="KSO_WM_UNIT_INDEX" val="1_2_1"/>
  <p:tag name="KSO_WM_UNIT_FILL_TYPE" val="1"/>
  <p:tag name="KSO_WM_UNIT_FILL_FORE_SCHEMECOLOR_INDEX" val="5"/>
  <p:tag name="KSO_WM_UNIT_FILL_FORE_SCHEMECOLOR_INDEX_BRIGHTNESS" val="0"/>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solid&quot;:{&quot;brightness&quot;:0,&quot;colorType&quot;:1,&quot;foreColorIndex&quot;:5,&quot;transparency&quot;:0.349999994039535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i*1_2_2"/>
  <p:tag name="KSO_WM_TEMPLATE_CATEGORY" val="diagram"/>
  <p:tag name="KSO_WM_TEMPLATE_INDEX" val="20234791"/>
  <p:tag name="KSO_WM_UNIT_LAYERLEVEL" val="1_1_1"/>
  <p:tag name="KSO_WM_TAG_VERSION" val="3.0"/>
  <p:tag name="KSO_WM_BEAUTIFY_FLAG" val="#wm#"/>
  <p:tag name="KSO_WM_DIAGRAM_GROUP_CODE" val="l1-1"/>
  <p:tag name="KSO_WM_UNIT_TYPE" val="l_h_i"/>
  <p:tag name="KSO_WM_UNIT_INDEX" val="1_2_2"/>
  <p:tag name="KSO_WM_UNIT_FILL_TYPE" val="3"/>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gradient&quot;:[{&quot;brightness&quot;:0,&quot;colorType&quot;:1,&quot;foreColorIndex&quot;:5,&quot;pos&quot;:0.8600000143051147,&quot;transparency&quot;:1},{&quot;brightness&quot;:0,&quot;colorType&quot;:1,&quot;foreColorIndex&quot;:5,&quot;pos&quot;:0,&quot;transparency&quot;:0.2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f*1_2_1"/>
  <p:tag name="KSO_WM_TEMPLATE_CATEGORY" val="diagram"/>
  <p:tag name="KSO_WM_TEMPLATE_INDEX" val="20234791"/>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2_1"/>
  <p:tag name="KSO_WM_UNIT_PRESET_TEXT" val="单击此处输入你的项正文，文字是您思想的提炼，请尽量言简意赅的阐述观点，单击此处输入你的项正文，请尽量言简意赅的阐述观点。"/>
  <p:tag name="KSO_WM_UNIT_TEXT_FILL_FORE_SCHEMECOLOR_INDEX" val="1"/>
  <p:tag name="KSO_WM_UNIT_TEXT_FILL_TYPE" val="1"/>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a*1_3_1"/>
  <p:tag name="KSO_WM_TEMPLATE_CATEGORY" val="diagram"/>
  <p:tag name="KSO_WM_TEMPLATE_INDEX" val="20234791"/>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3_1"/>
  <p:tag name="KSO_WM_UNIT_PRESET_TEXT" val="单击此处添加项标题"/>
  <p:tag name="KSO_WM_UNIT_TEXT_FILL_FORE_SCHEMECOLOR_INDEX" val="1"/>
  <p:tag name="KSO_WM_UNIT_TEXT_FILL_TYPE" val="1"/>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LINE_FORE_SCHEMECOLOR_INDEX" val="5"/>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i*1_3_1"/>
  <p:tag name="KSO_WM_TEMPLATE_CATEGORY" val="diagram"/>
  <p:tag name="KSO_WM_TEMPLATE_INDEX" val="20234791"/>
  <p:tag name="KSO_WM_UNIT_LAYERLEVEL" val="1_1_1"/>
  <p:tag name="KSO_WM_TAG_VERSION" val="3.0"/>
  <p:tag name="KSO_WM_BEAUTIFY_FLAG" val="#wm#"/>
  <p:tag name="KSO_WM_DIAGRAM_GROUP_CODE" val="l1-1"/>
  <p:tag name="KSO_WM_UNIT_TYPE" val="l_h_i"/>
  <p:tag name="KSO_WM_UNIT_INDEX" val="1_3_1"/>
  <p:tag name="KSO_WM_UNIT_FILL_TYPE" val="1"/>
  <p:tag name="KSO_WM_UNIT_FILL_FORE_SCHEMECOLOR_INDEX" val="5"/>
  <p:tag name="KSO_WM_UNIT_FILL_FORE_SCHEMECOLOR_INDEX_BRIGHTNESS" val="0"/>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solid&quot;:{&quot;brightness&quot;:0,&quot;colorType&quot;:1,&quot;foreColorIndex&quot;:5,&quot;transparency&quot;:0.349999994039535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i*1_3_2"/>
  <p:tag name="KSO_WM_TEMPLATE_CATEGORY" val="diagram"/>
  <p:tag name="KSO_WM_TEMPLATE_INDEX" val="20234791"/>
  <p:tag name="KSO_WM_UNIT_LAYERLEVEL" val="1_1_1"/>
  <p:tag name="KSO_WM_TAG_VERSION" val="3.0"/>
  <p:tag name="KSO_WM_BEAUTIFY_FLAG" val="#wm#"/>
  <p:tag name="KSO_WM_DIAGRAM_GROUP_CODE" val="l1-1"/>
  <p:tag name="KSO_WM_UNIT_TYPE" val="l_h_i"/>
  <p:tag name="KSO_WM_UNIT_INDEX" val="1_3_2"/>
  <p:tag name="KSO_WM_UNIT_FILL_TYPE" val="3"/>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gradient&quot;:[{&quot;brightness&quot;:0,&quot;colorType&quot;:1,&quot;foreColorIndex&quot;:5,&quot;pos&quot;:0.8600000143051147,&quot;transparency&quot;:1},{&quot;brightness&quot;:0,&quot;colorType&quot;:1,&quot;foreColorIndex&quot;:5,&quot;pos&quot;:0,&quot;transparency&quot;:0.2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3*l_h_f*1_3_1"/>
  <p:tag name="KSO_WM_TEMPLATE_CATEGORY" val="diagram"/>
  <p:tag name="KSO_WM_TEMPLATE_INDEX" val="20234791"/>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3_1"/>
  <p:tag name="KSO_WM_UNIT_PRESET_TEXT" val="单击此处输入你的项正文，文字是您思想的提炼，请尽量言简意赅的阐述观点，单击此处输入你的项正文，请尽量言简意赅的阐述观点。"/>
  <p:tag name="KSO_WM_UNIT_TEXT_FILL_FORE_SCHEMECOLOR_INDEX" val="1"/>
  <p:tag name="KSO_WM_UNIT_TEXT_FILL_TYPE" val="1"/>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width&quot;:507.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138.xml><?xml version="1.0" encoding="utf-8"?>
<p:tagLst xmlns:p="http://schemas.openxmlformats.org/presentationml/2006/main">
  <p:tag name="KSO_WM_SLIDE_ID" val="custom20234792_1"/>
  <p:tag name="KSO_WM_TEMPLATE_SUBCATEGORY" val="0"/>
  <p:tag name="KSO_WM_TEMPLATE_MASTER_TYPE" val="0"/>
  <p:tag name="KSO_WM_TEMPLATE_COLOR_TYPE" val="0"/>
  <p:tag name="KSO_WM_SLIDE_TYPE" val="text"/>
  <p:tag name="KSO_WM_SLIDE_SUBTYPE" val="picTxt"/>
  <p:tag name="KSO_WM_SLIDE_ITEM_CNT" val="2"/>
  <p:tag name="KSO_WM_SLIDE_INDEX" val="1"/>
  <p:tag name="KSO_WM_SLIDE_SIZE" val="506*384.45"/>
  <p:tag name="KSO_WM_SLIDE_POSITION" val="56.25*112.2"/>
  <p:tag name="KSO_WM_DIAGRAM_GROUP_CODE" val="l1-1"/>
  <p:tag name="KSO_WM_SLIDE_DIAGTYPE" val="l"/>
  <p:tag name="KSO_WM_TAG_VERSION" val="3.0"/>
  <p:tag name="KSO_WM_BEAUTIFY_FLAG" val="#wm#"/>
  <p:tag name="KSO_WM_TEMPLATE_CATEGORY" val="custom"/>
  <p:tag name="KSO_WM_TEMPLATE_INDEX" val="20234792"/>
  <p:tag name="KSO_WM_SLIDE_LAYOUT" val="a_d_l"/>
  <p:tag name="KSO_WM_SLIDE_LAYOUT_CNT" val="1_1_1"/>
  <p:tag name="KSO_WM_SPECIAL_SOURCE" val="bdnull"/>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5*a*1"/>
  <p:tag name="KSO_WM_TEMPLATE_CATEGORY" val="diagram"/>
  <p:tag name="KSO_WM_TEMPLATE_INDEX" val="20230315"/>
  <p:tag name="KSO_WM_UNIT_LAYERLEVEL" val="1"/>
  <p:tag name="KSO_WM_TAG_VERSION" val="3.0"/>
  <p:tag name="KSO_WM_BEAUTIFY_FLAG" val="#wm#"/>
  <p:tag name="KSO_WM_UNIT_ISCONTENTSTITLE" val="0"/>
  <p:tag name="KSO_WM_UNIT_ISNUMDGMTITLE" val="0"/>
  <p:tag name="KSO_WM_UNIT_NOCLEAR" val="0"/>
  <p:tag name="KSO_WM_UNIT_VALUE" val="30"/>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2*l_h_i*1_1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1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2*l_h_i*1_1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1_1"/>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LINE_FILL_TYPE" val="2"/>
  <p:tag name="KSO_WM_UNIT_SHADOW_SCHEMECOLOR_INDEX" val="5"/>
  <p:tag name="KSO_WM_UNIT_USESOURCEFORMAT_APPLY" val="1"/>
</p:tagLst>
</file>

<file path=ppt/tags/tag1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2*l_h_i*1_1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gradient&quot;:[{&quot;brightness&quot;:0,&quot;colorType&quot;:1,&quot;foreColorIndex&quot;:5,&quot;pos&quot;:0,&quot;transparency&quot;:0},{&quot;brightness&quot;:-0.25,&quot;colorType&quot;:1,&quot;foreColorIndex&quot;:5,&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1"/>
</p:tagLst>
</file>

<file path=ppt/tags/tag14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315_2*l_h_f*1_1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14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315_2*l_h_a*1_1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1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2*l_h_i*1_3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1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2*l_h_i*1_3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3_1"/>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LINE_FILL_TYPE" val="2"/>
  <p:tag name="KSO_WM_UNIT_SHADOW_SCHEMECOLOR_INDEX" val="5"/>
  <p:tag name="KSO_WM_UNIT_USESOURCEFORMAT_APPLY" val="1"/>
</p:tagLst>
</file>

<file path=ppt/tags/tag1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2*l_h_i*1_3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gradient&quot;:[{&quot;brightness&quot;:0,&quot;colorType&quot;:1,&quot;foreColorIndex&quot;:5,&quot;pos&quot;:0,&quot;transparency&quot;:0},{&quot;brightness&quot;:-0.25,&quot;colorType&quot;:1,&quot;foreColorIndex&quot;:5,&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1"/>
</p:tagLst>
</file>

<file path=ppt/tags/tag1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315_2*l_h_f*1_3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14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315_2*l_h_a*1_3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2*l_h_i*1_2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2_1"/>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UNIT_LINE_FILL_TYPE" val="2"/>
  <p:tag name="KSO_WM_UNIT_SHADOW_SCHEMECOLOR_INDEX" val="8"/>
  <p:tag name="KSO_WM_UNIT_USESOURCEFORMAT_APPLY" val="1"/>
</p:tagLst>
</file>

<file path=ppt/tags/tag1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2*l_h_i*1_2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gradient&quot;:[{&quot;brightness&quot;:0,&quot;colorType&quot;:1,&quot;foreColorIndex&quot;:8,&quot;pos&quot;:0,&quot;transparency&quot;:0},{&quot;brightness&quot;:-0.25,&quot;colorType&quot;:1,&quot;foreColorIndex&quot;:8,&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2*l_h_i*1_2_3"/>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UNIT_TEXT_FILL_FORE_SCHEMECOLOR_INDEX" val="2"/>
  <p:tag name="KSO_WM_UNIT_TEXT_FILL_TYPE" val="1"/>
  <p:tag name="KSO_WM_UNIT_USESOURCEFORMAT_APPLY" val="1"/>
</p:tagLst>
</file>

<file path=ppt/tags/tag15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315_2*l_h_f*1_2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1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315_2*l_h_a*1_2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78.17503937007874,&quot;top&quot;:119.49999694824218,&quot;width&quot;:81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155.xml><?xml version="1.0" encoding="utf-8"?>
<p:tagLst xmlns:p="http://schemas.openxmlformats.org/presentationml/2006/main">
  <p:tag name="KSO_WM_SPECIAL_SOURCE" val="bdnull"/>
  <p:tag name="KSO_WM_SLIDE_ID" val="diagram20230315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0315"/>
  <p:tag name="KSO_WM_SLIDE_LAYOUT" val="a_l"/>
  <p:tag name="KSO_WM_SLIDE_LAYOUT_CNT" val="1_1"/>
  <p:tag name="KSO_WM_SLIDE_TYPE" val="text"/>
  <p:tag name="KSO_WM_SLIDE_SUBTYPE" val="diag"/>
  <p:tag name="KSO_WM_SLIDE_SIZE" val="718.5*388.3"/>
  <p:tag name="KSO_WM_SLIDE_POSITION" val="127.6*120.65"/>
  <p:tag name="KSO_WM_DIAGRAM_GROUP_CODE" val="l1-1"/>
  <p:tag name="KSO_WM_SLIDE_DIAGTYPE" val="l"/>
</p:tagLst>
</file>

<file path=ppt/tags/tag15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1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0"/>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2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0"/>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3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d*1_3_1"/>
  <p:tag name="KSO_WM_TEMPLATE_CATEGORY" val="diagram"/>
  <p:tag name="KSO_WM_TEMPLATE_INDEX" val="20230968"/>
  <p:tag name="KSO_WM_UNIT_LAYERLEVEL" val="1_1_1"/>
  <p:tag name="KSO_WM_TAG_VERSION" val="3.0"/>
  <p:tag name="KSO_WM_BEAUTIFY_FLAG" val="#wm#"/>
  <p:tag name="KSO_WM_UNIT_VALUE" val="529*932"/>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3"/>
  <p:tag name="MH_PIC_SOURCE_TYPE" val="generate_slide_ai*VCG41N1564933026*gallery_gallery_ai_v2.0.6_ONLINE*1735734960494_151.147_9e4ca3148676-slide-12"/>
  <p:tag name="KSO_WM_UNIT_LINE_FILL_TYPE" val="2"/>
  <p:tag name="KSO_WM_UNIT_USESOURCEFORMAT_APPLY" val="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d*1_2_1"/>
  <p:tag name="KSO_WM_TEMPLATE_CATEGORY" val="diagram"/>
  <p:tag name="KSO_WM_TEMPLATE_INDEX" val="20230968"/>
  <p:tag name="KSO_WM_UNIT_LAYERLEVEL" val="1_1_1"/>
  <p:tag name="KSO_WM_TAG_VERSION" val="3.0"/>
  <p:tag name="KSO_WM_BEAUTIFY_FLAG" val="#wm#"/>
  <p:tag name="KSO_WM_UNIT_VALUE" val="529*932"/>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3"/>
  <p:tag name="MH_PIC_SOURCE_TYPE" val="generate_slide_ai*VCG41N1399158012*gallery_gallery_ai_v2.0.6_ONLINE*1735734960494_151.147_9e4ca3148676-slide-12"/>
  <p:tag name="KSO_WM_UNIT_LINE_FILL_TYPE" val="2"/>
  <p:tag name="KSO_WM_UNIT_USESOURCEFORMAT_APPLY" val="0"/>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d*1_1_1"/>
  <p:tag name="KSO_WM_TEMPLATE_CATEGORY" val="diagram"/>
  <p:tag name="KSO_WM_TEMPLATE_INDEX" val="20230968"/>
  <p:tag name="KSO_WM_UNIT_LAYERLEVEL" val="1_1_1"/>
  <p:tag name="KSO_WM_TAG_VERSION" val="3.0"/>
  <p:tag name="KSO_WM_BEAUTIFY_FLAG" val="#wm#"/>
  <p:tag name="KSO_WM_UNIT_VALUE" val="529*932"/>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3"/>
  <p:tag name="MH_PIC_SOURCE_TYPE" val="generate_slide_ai*VCG41N1467558865*gallery_gallery_ai_v2.0.6_ONLINE*1735734960494_151.147_9e4ca3148676-slide-12"/>
  <p:tag name="KSO_WM_UNIT_LINE_FILL_TYPE" val="2"/>
  <p:tag name="KSO_WM_UNIT_USESOURCEFORMAT_APPLY" val="0"/>
</p:tagLst>
</file>

<file path=ppt/tags/tag1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68_2*l_h_a*1_1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TEXT_TYPE" val="1"/>
  <p:tag name="KSO_WM_UNIT_USESOURCEFORMAT_APPLY" val="0"/>
</p:tagLst>
</file>

<file path=ppt/tags/tag1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68_2*l_h_f*1_1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可酌情增减文字，以便观者准确地理解您传达的思想。"/>
  <p:tag name="KSO_WM_UNIT_TEXT_FILL_FORE_SCHEMECOLOR_INDEX" val="1"/>
  <p:tag name="KSO_WM_UNIT_TEXT_FILL_TYPE" val="1"/>
  <p:tag name="KSO_WM_UNIT_TEXT_TYPE" val="1"/>
  <p:tag name="KSO_WM_UNIT_USESOURCEFORMAT_APPLY" val="0"/>
</p:tagLst>
</file>

<file path=ppt/tags/tag1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68_2*l_h_a*1_2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TEXT_TYPE" val="1"/>
  <p:tag name="KSO_WM_UNIT_USESOURCEFORMAT_APPLY" val="0"/>
</p:tagLst>
</file>

<file path=ppt/tags/tag1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68_2*l_h_f*1_2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单击此处添加文本具体内容，简明扼要地阐述您的观点。可酌情增减文字，以便观者准确地理解您传达的思想。"/>
  <p:tag name="KSO_WM_UNIT_TEXT_TYPE" val="1"/>
  <p:tag name="KSO_WM_UNIT_USESOURCEFORMAT_APPLY" val="0"/>
</p:tagLst>
</file>

<file path=ppt/tags/tag1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68_2*l_h_a*1_3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TEXT_TYPE" val="1"/>
  <p:tag name="KSO_WM_UNIT_USESOURCEFORMAT_APPLY" val="0"/>
</p:tagLst>
</file>

<file path=ppt/tags/tag1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68_2*l_h_f*1_3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4.70528035321576,&quot;left&quot;:54.8,&quot;top&quot;:102.75173228346458,&quot;width&quot;:90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可酌情增减文字，以便观者准确地理解您传达的思想。"/>
  <p:tag name="KSO_WM_UNIT_TEXT_FILL_FORE_SCHEMECOLOR_INDEX" val="1"/>
  <p:tag name="KSO_WM_UNIT_TEXT_FILL_TYPE" val="1"/>
  <p:tag name="KSO_WM_UNIT_TEXT_TYPE" val="1"/>
  <p:tag name="KSO_WM_UNIT_USESOURCEFORMAT_APPLY" val="0"/>
</p:tagLst>
</file>

<file path=ppt/tags/tag169.xml><?xml version="1.0" encoding="utf-8"?>
<p:tagLst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8599"/>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70.xml><?xml version="1.0" encoding="utf-8"?>
<p:tagLst xmlns:p="http://schemas.openxmlformats.org/presentationml/2006/main">
  <p:tag name="KSO_WM_DIAGRAM_VIRTUALLY_FRAME" val="{&quot;height&quot;:540,&quot;left&quot;:0,&quot;top&quot;:0,&quot;width&quot;:907.0000787401575}"/>
</p:tagLst>
</file>

<file path=ppt/tags/tag171.xml><?xml version="1.0" encoding="utf-8"?>
<p:tagLst xmlns:p="http://schemas.openxmlformats.org/presentationml/2006/main">
  <p:tag name="KSO_WM_DIAGRAM_VIRTUALLY_FRAME" val="{&quot;height&quot;:540,&quot;left&quot;:0,&quot;top&quot;:0,&quot;width&quot;:907.0000787401575}"/>
</p:tagLst>
</file>

<file path=ppt/tags/tag172.xml><?xml version="1.0" encoding="utf-8"?>
<p:tagLst xmlns:p="http://schemas.openxmlformats.org/presentationml/2006/main">
  <p:tag name="KSO_WM_DIAGRAM_VIRTUALLY_FRAME" val="{&quot;height&quot;:540,&quot;left&quot;:0,&quot;top&quot;:0,&quot;width&quot;:907.0000787401575}"/>
</p:tagLst>
</file>

<file path=ppt/tags/tag173.xml><?xml version="1.0" encoding="utf-8"?>
<p:tagLst xmlns:p="http://schemas.openxmlformats.org/presentationml/2006/main">
  <p:tag name="KSO_WM_DIAGRAM_VIRTUALLY_FRAME" val="{&quot;height&quot;:540,&quot;left&quot;:0,&quot;top&quot;:0,&quot;width&quot;:907.0000787401575}"/>
</p:tagLst>
</file>

<file path=ppt/tags/tag174.xml><?xml version="1.0" encoding="utf-8"?>
<p:tagLst xmlns:p="http://schemas.openxmlformats.org/presentationml/2006/main">
  <p:tag name="KSO_WM_DIAGRAM_VIRTUALLY_FRAME" val="{&quot;height&quot;:540,&quot;left&quot;:0,&quot;top&quot;:0,&quot;width&quot;:907.0000787401575}"/>
</p:tagLst>
</file>

<file path=ppt/tags/tag175.xml><?xml version="1.0" encoding="utf-8"?>
<p:tagLst xmlns:p="http://schemas.openxmlformats.org/presentationml/2006/main">
  <p:tag name="KSO_WM_DIAGRAM_VIRTUALLY_FRAME" val="{&quot;height&quot;:540,&quot;left&quot;:0,&quot;top&quot;:0,&quot;width&quot;:907.0000787401575}"/>
</p:tagLst>
</file>

<file path=ppt/tags/tag176.xml><?xml version="1.0" encoding="utf-8"?>
<p:tagLst xmlns:p="http://schemas.openxmlformats.org/presentationml/2006/main">
  <p:tag name="KSO_WM_DIAGRAM_VIRTUALLY_FRAME" val="{&quot;height&quot;:540,&quot;left&quot;:0,&quot;top&quot;:0,&quot;width&quot;:907.0000787401575}"/>
</p:tagLst>
</file>

<file path=ppt/tags/tag177.xml><?xml version="1.0" encoding="utf-8"?>
<p:tagLst xmlns:p="http://schemas.openxmlformats.org/presentationml/2006/main">
  <p:tag name="KSO_WM_DIAGRAM_VIRTUALLY_FRAME" val="{&quot;height&quot;:540,&quot;left&quot;:0,&quot;top&quot;:0,&quot;width&quot;:907.0000787401575}"/>
</p:tagLst>
</file>

<file path=ppt/tags/tag178.xml><?xml version="1.0" encoding="utf-8"?>
<p:tagLst xmlns:p="http://schemas.openxmlformats.org/presentationml/2006/main">
  <p:tag name="KSO_WM_DIAGRAM_VIRTUALLY_FRAME" val="{&quot;height&quot;:540,&quot;left&quot;:0,&quot;top&quot;:0,&quot;width&quot;:907.0000787401575}"/>
</p:tagLst>
</file>

<file path=ppt/tags/tag179.xml><?xml version="1.0" encoding="utf-8"?>
<p:tagLst xmlns:p="http://schemas.openxmlformats.org/presentationml/2006/main">
  <p:tag name="KSO_WM_DIAGRAM_VIRTUALLY_FRAME" val="{&quot;height&quot;:540,&quot;left&quot;:0,&quot;top&quot;:0,&quot;width&quot;:907.000078740157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180.xml><?xml version="1.0" encoding="utf-8"?>
<p:tagLst xmlns:p="http://schemas.openxmlformats.org/presentationml/2006/main">
  <p:tag name="KSO_WM_DIAGRAM_VIRTUALLY_FRAME" val="{&quot;height&quot;:540,&quot;left&quot;:0,&quot;top&quot;:0,&quot;width&quot;:907.0000787401575}"/>
</p:tagLst>
</file>

<file path=ppt/tags/tag181.xml><?xml version="1.0" encoding="utf-8"?>
<p:tagLst xmlns:p="http://schemas.openxmlformats.org/presentationml/2006/main">
  <p:tag name="KSO_WM_DIAGRAM_VIRTUALLY_FRAME" val="{&quot;height&quot;:540,&quot;left&quot;:0,&quot;top&quot;:0,&quot;width&quot;:907.0000787401575}"/>
</p:tagLst>
</file>

<file path=ppt/tags/tag182.xml><?xml version="1.0" encoding="utf-8"?>
<p:tagLst xmlns:p="http://schemas.openxmlformats.org/presentationml/2006/main">
  <p:tag name="KSO_WM_DIAGRAM_VIRTUALLY_FRAME" val="{&quot;height&quot;:540,&quot;left&quot;:0,&quot;top&quot;:0,&quot;width&quot;:907.0000787401575}"/>
</p:tagLst>
</file>

<file path=ppt/tags/tag183.xml><?xml version="1.0" encoding="utf-8"?>
<p:tagLst xmlns:p="http://schemas.openxmlformats.org/presentationml/2006/main">
  <p:tag name="KSO_WM_DIAGRAM_VIRTUALLY_FRAME" val="{&quot;height&quot;:540,&quot;left&quot;:0,&quot;top&quot;:0,&quot;width&quot;:907.0000787401575}"/>
</p:tagLst>
</file>

<file path=ppt/tags/tag184.xml><?xml version="1.0" encoding="utf-8"?>
<p:tagLst xmlns:p="http://schemas.openxmlformats.org/presentationml/2006/main">
  <p:tag name="KSO_WM_DIAGRAM_VIRTUALLY_FRAME" val="{&quot;height&quot;:540,&quot;left&quot;:0,&quot;top&quot;:0,&quot;width&quot;:907.0000787401575}"/>
</p:tagLst>
</file>

<file path=ppt/tags/tag185.xml><?xml version="1.0" encoding="utf-8"?>
<p:tagLst xmlns:p="http://schemas.openxmlformats.org/presentationml/2006/main">
  <p:tag name="KSO_WM_DIAGRAM_VIRTUALLY_FRAME" val="{&quot;height&quot;:540,&quot;left&quot;:0,&quot;top&quot;:0,&quot;width&quot;:907.0000787401575}"/>
</p:tagLst>
</file>

<file path=ppt/tags/tag186.xml><?xml version="1.0" encoding="utf-8"?>
<p:tagLst xmlns:p="http://schemas.openxmlformats.org/presentationml/2006/main">
  <p:tag name="KSO_WM_DIAGRAM_VIRTUALLY_FRAME" val="{&quot;height&quot;:540,&quot;left&quot;:0,&quot;top&quot;:0,&quot;width&quot;:907.0000787401575}"/>
</p:tagLst>
</file>

<file path=ppt/tags/tag187.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73"/>
  <p:tag name="OP_SCP_COMPONENT_INFO" val="{&quot;title&quot;:&quot;渐变3项总分PPT组件&quot;,&quot;description&quot;:&quot;渐变3项总分PPT组件&quot;,&quot;keywords&quot;:[&quot;渐变&quot;,&quot;3项&quot;,&quot;总分&quot;,&quot;PPT组件&quot;],&quot;labels&quot;:[]}"/>
  <p:tag name="OP_SCP_GROUP_ID" val="7ee10ef4-6f61-42f2-9675-2f231cd42ddc"/>
  <p:tag name="OP_SCP_ITEM_COUNT" val="3"/>
</p:tagLst>
</file>

<file path=ppt/tags/tag188.xml><?xml version="1.0" encoding="utf-8"?>
<p:tagLst xmlns:p="http://schemas.openxmlformats.org/presentationml/2006/main">
  <p:tag name="OP_SCP_ITEM_INDEX" val="1"/>
</p:tagLst>
</file>

<file path=ppt/tags/tag189.xml><?xml version="1.0" encoding="utf-8"?>
<p:tagLst xmlns:p="http://schemas.openxmlformats.org/presentationml/2006/main">
  <p:tag name="OP_SCP_ITEM_INDEX"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190.xml><?xml version="1.0" encoding="utf-8"?>
<p:tagLst xmlns:p="http://schemas.openxmlformats.org/presentationml/2006/main">
  <p:tag name="OP_SCP_SHAPE_TYPE" val="Title"/>
  <p:tag name="OP_SCP_ITEM_INDEX" val="1"/>
  <p:tag name="OP_SCP_DEFAULT_TEXT" val="添加标题"/>
</p:tagLst>
</file>

<file path=ppt/tags/tag191.xml><?xml version="1.0" encoding="utf-8"?>
<p:tagLst xmlns:p="http://schemas.openxmlformats.org/presentationml/2006/main">
  <p:tag name="OP_SCP_ITEM_INDEX" val="3"/>
</p:tagLst>
</file>

<file path=ppt/tags/tag192.xml><?xml version="1.0" encoding="utf-8"?>
<p:tagLst xmlns:p="http://schemas.openxmlformats.org/presentationml/2006/main">
  <p:tag name="OP_SCP_ITEM_INDEX" val="2"/>
</p:tagLst>
</file>

<file path=ppt/tags/tag193.xml><?xml version="1.0" encoding="utf-8"?>
<p:tagLst xmlns:p="http://schemas.openxmlformats.org/presentationml/2006/main">
  <p:tag name="OP_SCP_SHAPE_TYPE" val="Title"/>
  <p:tag name="OP_SCP_ITEM_INDEX" val="2"/>
  <p:tag name="OP_SCP_DEFAULT_TEXT" val="添加标题"/>
</p:tagLst>
</file>

<file path=ppt/tags/tag194.xml><?xml version="1.0" encoding="utf-8"?>
<p:tagLst xmlns:p="http://schemas.openxmlformats.org/presentationml/2006/main">
  <p:tag name="OP_SCP_ITEM_INDEX" val="3"/>
</p:tagLst>
</file>

<file path=ppt/tags/tag195.xml><?xml version="1.0" encoding="utf-8"?>
<p:tagLst xmlns:p="http://schemas.openxmlformats.org/presentationml/2006/main">
  <p:tag name="OP_SCP_ITEM_INDEX" val="2"/>
</p:tagLst>
</file>

<file path=ppt/tags/tag196.xml><?xml version="1.0" encoding="utf-8"?>
<p:tagLst xmlns:p="http://schemas.openxmlformats.org/presentationml/2006/main">
  <p:tag name="OP_SCP_SHAPE_TYPE" val="Title"/>
  <p:tag name="OP_SCP_ITEM_INDEX" val="3"/>
  <p:tag name="OP_SCP_DEFAULT_TEXT" val="添加标题"/>
</p:tagLst>
</file>

<file path=ppt/tags/tag197.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44"/>
  <p:tag name="OP_SCP_COMPONENT_INFO" val="{&quot;title&quot;:&quot;渐变3项流程PPT组件&quot;,&quot;description&quot;:&quot;渐变3项流程PPT组件&quot;,&quot;keywords&quot;:[&quot;渐变&quot;,&quot;3项&quot;,&quot;流程&quot;,&quot;PPT组件&quot;],&quot;labels&quot;:[]}"/>
  <p:tag name="OP_SCP_GROUP_ID" val="68f8e69a-5f14-a131-9f15-d057e87454ce"/>
  <p:tag name="OP_SCP_ITEM_COUNT" val="3"/>
</p:tagLst>
</file>

<file path=ppt/tags/tag198.xml><?xml version="1.0" encoding="utf-8"?>
<p:tagLst xmlns:p="http://schemas.openxmlformats.org/presentationml/2006/main">
  <p:tag name="OP_SCP_ITEM_INDEX" val="1"/>
</p:tagLst>
</file>

<file path=ppt/tags/tag199.xml><?xml version="1.0" encoding="utf-8"?>
<p:tagLst xmlns:p="http://schemas.openxmlformats.org/presentationml/2006/main">
  <p:tag name="OP_SCP_SHAPE_TYPE" val="Index"/>
  <p:tag name="OP_SCP_ITEM_INDEX" val="1"/>
  <p:tag name="OP_SCP_DEFAULT_TEXT" val="0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BEAUTIFY_FLAG" val="#wm#"/>
  <p:tag name="KSO_WM_UNIT_TYPE" val="i"/>
  <p:tag name="KSO_WM_UNIT_INDEX" val="4"/>
</p:tagLst>
</file>

<file path=ppt/tags/tag200.xml><?xml version="1.0" encoding="utf-8"?>
<p:tagLst xmlns:p="http://schemas.openxmlformats.org/presentationml/2006/main">
  <p:tag name="OP_SCP_SHAPE_TYPE" val="Title"/>
  <p:tag name="OP_SCP_ITEM_INDEX" val="1"/>
  <p:tag name="OP_SCP_DEFAULT_TEXT" val="添加标题"/>
</p:tagLst>
</file>

<file path=ppt/tags/tag201.xml><?xml version="1.0" encoding="utf-8"?>
<p:tagLst xmlns:p="http://schemas.openxmlformats.org/presentationml/2006/main">
  <p:tag name="OP_SCP_SHAPE_TYPE" val="Body"/>
  <p:tag name="OP_SCP_ITEM_INDEX" val="1"/>
  <p:tag name="OP_SCP_DEFAULT_TEXT" val="单击此处添加文本，单击此处添加文本。"/>
</p:tagLst>
</file>

<file path=ppt/tags/tag202.xml><?xml version="1.0" encoding="utf-8"?>
<p:tagLst xmlns:p="http://schemas.openxmlformats.org/presentationml/2006/main">
  <p:tag name="OP_SCP_ITEM_INDEX" val="3"/>
</p:tagLst>
</file>

<file path=ppt/tags/tag203.xml><?xml version="1.0" encoding="utf-8"?>
<p:tagLst xmlns:p="http://schemas.openxmlformats.org/presentationml/2006/main">
  <p:tag name="OP_SCP_SHAPE_TYPE" val="Index"/>
  <p:tag name="OP_SCP_ITEM_INDEX" val="3"/>
  <p:tag name="OP_SCP_DEFAULT_TEXT" val="03"/>
</p:tagLst>
</file>

<file path=ppt/tags/tag204.xml><?xml version="1.0" encoding="utf-8"?>
<p:tagLst xmlns:p="http://schemas.openxmlformats.org/presentationml/2006/main">
  <p:tag name="OP_SCP_SHAPE_TYPE" val="Title"/>
  <p:tag name="OP_SCP_ITEM_INDEX" val="3"/>
  <p:tag name="OP_SCP_DEFAULT_TEXT" val="添加标题"/>
</p:tagLst>
</file>

<file path=ppt/tags/tag205.xml><?xml version="1.0" encoding="utf-8"?>
<p:tagLst xmlns:p="http://schemas.openxmlformats.org/presentationml/2006/main">
  <p:tag name="OP_SCP_SHAPE_TYPE" val="Body"/>
  <p:tag name="OP_SCP_ITEM_INDEX" val="3"/>
  <p:tag name="OP_SCP_DEFAULT_TEXT" val="单击此处添加文本，单击此处添加文本。"/>
</p:tagLst>
</file>

<file path=ppt/tags/tag206.xml><?xml version="1.0" encoding="utf-8"?>
<p:tagLst xmlns:p="http://schemas.openxmlformats.org/presentationml/2006/main">
  <p:tag name="OP_SCP_ITEM_INDEX" val="2"/>
</p:tagLst>
</file>

<file path=ppt/tags/tag207.xml><?xml version="1.0" encoding="utf-8"?>
<p:tagLst xmlns:p="http://schemas.openxmlformats.org/presentationml/2006/main">
  <p:tag name="OP_SCP_SHAPE_TYPE" val="Index"/>
  <p:tag name="OP_SCP_ITEM_INDEX" val="2"/>
  <p:tag name="OP_SCP_DEFAULT_TEXT" val="02"/>
</p:tagLst>
</file>

<file path=ppt/tags/tag208.xml><?xml version="1.0" encoding="utf-8"?>
<p:tagLst xmlns:p="http://schemas.openxmlformats.org/presentationml/2006/main">
  <p:tag name="OP_SCP_SHAPE_TYPE" val="Body"/>
  <p:tag name="OP_SCP_ITEM_INDEX" val="2"/>
  <p:tag name="OP_SCP_DEFAULT_TEXT" val="单击此处添加文本，单击此处添加文本。"/>
</p:tagLst>
</file>

<file path=ppt/tags/tag209.xml><?xml version="1.0" encoding="utf-8"?>
<p:tagLst xmlns:p="http://schemas.openxmlformats.org/presentationml/2006/main">
  <p:tag name="OP_SCP_SHAPE_TYPE" val="Title"/>
  <p:tag name="OP_SCP_ITEM_INDEX" val="2"/>
  <p:tag name="OP_SCP_DEFAULT_TEXT" val="添加标题"/>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6716"/>
</p:tagLst>
</file>

<file path=ppt/tags/tag210.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11.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12.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13.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14.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15.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16.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17.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18.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19.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6716"/>
</p:tagLst>
</file>

<file path=ppt/tags/tag220.xml><?xml version="1.0" encoding="utf-8"?>
<p:tagLst xmlns:p="http://schemas.openxmlformats.org/presentationml/2006/main">
  <p:tag name="KSO_WM_DIAGRAM_VIRTUALLY_FRAME" val="{&quot;height&quot;:424.8311023622047,&quot;left&quot;:40.77204724409449,&quot;top&quot;:85.51047244094488,&quot;width&quot;:836.7637007874016}"/>
</p:tagLst>
</file>

<file path=ppt/tags/tag221.xml><?xml version="1.0" encoding="utf-8"?>
<p:tagLst xmlns:p="http://schemas.openxmlformats.org/presentationml/2006/main">
  <p:tag name="KSO_WM_DIAGRAM_VIRTUALLY_FRAME" val="{&quot;height&quot;:421.0489763779527,&quot;left&quot;:52.000078740157484,&quot;top&quot;:89.29259842519686,&quot;width&quot;:825.5356692913385}"/>
</p:tagLst>
</file>

<file path=ppt/tags/tag222.xml><?xml version="1.0" encoding="utf-8"?>
<p:tagLst xmlns:p="http://schemas.openxmlformats.org/presentationml/2006/main">
  <p:tag name="KSO_WM_DIAGRAM_VIRTUALLY_FRAME" val="{&quot;height&quot;:421.0489763779527,&quot;left&quot;:52.000078740157484,&quot;top&quot;:89.29259842519686,&quot;width&quot;:825.5356692913385}"/>
</p:tagLst>
</file>

<file path=ppt/tags/tag223.xml><?xml version="1.0" encoding="utf-8"?>
<p:tagLst xmlns:p="http://schemas.openxmlformats.org/presentationml/2006/main">
  <p:tag name="KSO_WM_DIAGRAM_VIRTUALLY_FRAME" val="{&quot;height&quot;:421.0489763779527,&quot;left&quot;:52.000078740157484,&quot;top&quot;:89.29259842519686,&quot;width&quot;:825.5356692913385}"/>
</p:tagLst>
</file>

<file path=ppt/tags/tag224.xml><?xml version="1.0" encoding="utf-8"?>
<p:tagLst xmlns:p="http://schemas.openxmlformats.org/presentationml/2006/main">
  <p:tag name="KSO_WM_DIAGRAM_VIRTUALLY_FRAME" val="{&quot;height&quot;:421.0489763779527,&quot;left&quot;:52.000078740157484,&quot;top&quot;:89.29259842519686,&quot;width&quot;:825.5356692913385}"/>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1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413.7999267578125,&quot;width&quot;:493.6249694824219}"/>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f*1_1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UNIT_PRESET_TEXT" val="单击添加目录项标题"/>
  <p:tag name="KSO_WM_DIAGRAM_MAX_ITEMCNT" val="6"/>
  <p:tag name="KSO_WM_DIAGRAM_MIN_ITEMCNT" val="2"/>
  <p:tag name="KSO_WM_DIAGRAM_VIRTUALLY_FRAME" val="{&quot;height&quot;:413.7999267578125,&quot;width&quot;:493.6249694824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2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6"/>
  <p:tag name="KSO_WM_DIAGRAM_MIN_ITEMCNT" val="2"/>
  <p:tag name="KSO_WM_DIAGRAM_VIRTUALLY_FRAME" val="{&quot;height&quot;:413.7999267578125,&quot;width&quot;:493.6249694824219}"/>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f*1_2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2_1"/>
  <p:tag name="KSO_WM_UNIT_PRESET_TEXT" val="单击添加目录项标题"/>
  <p:tag name="KSO_WM_DIAGRAM_MAX_ITEMCNT" val="6"/>
  <p:tag name="KSO_WM_DIAGRAM_MIN_ITEMCNT" val="2"/>
  <p:tag name="KSO_WM_DIAGRAM_VIRTUALLY_FRAME" val="{&quot;height&quot;:413.7999267578125,&quot;width&quot;:493.6249694824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3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6"/>
  <p:tag name="KSO_WM_DIAGRAM_MIN_ITEMCNT" val="2"/>
  <p:tag name="KSO_WM_DIAGRAM_VIRTUALLY_FRAME" val="{&quot;height&quot;:413.7999267578125,&quot;width&quot;:493.6249694824219}"/>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f*1_3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3_1"/>
  <p:tag name="KSO_WM_UNIT_PRESET_TEXT" val="单击添加目录项标题"/>
  <p:tag name="KSO_WM_DIAGRAM_MAX_ITEMCNT" val="6"/>
  <p:tag name="KSO_WM_DIAGRAM_MIN_ITEMCNT" val="2"/>
  <p:tag name="KSO_WM_DIAGRAM_VIRTUALLY_FRAME" val="{&quot;height&quot;:413.7999267578125,&quot;width&quot;:493.6249694824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4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4_1"/>
  <p:tag name="KSO_WM_DIAGRAM_MAX_ITEMCNT" val="6"/>
  <p:tag name="KSO_WM_DIAGRAM_MIN_ITEMCNT" val="2"/>
  <p:tag name="KSO_WM_DIAGRAM_VIRTUALLY_FRAME" val="{&quot;height&quot;:413.7999267578125,&quot;width&quot;:493.6249694824219}"/>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f*1_4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4_1"/>
  <p:tag name="KSO_WM_UNIT_PRESET_TEXT" val="单击添加目录项标题"/>
  <p:tag name="KSO_WM_DIAGRAM_MAX_ITEMCNT" val="6"/>
  <p:tag name="KSO_WM_DIAGRAM_MIN_ITEMCNT" val="2"/>
  <p:tag name="KSO_WM_DIAGRAM_VIRTUALLY_FRAME" val="{&quot;height&quot;:413.7999267578125,&quot;width&quot;:493.6249694824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5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5_1"/>
  <p:tag name="KSO_WM_DIAGRAM_MAX_ITEMCNT" val="6"/>
  <p:tag name="KSO_WM_DIAGRAM_MIN_ITEMCNT" val="2"/>
  <p:tag name="KSO_WM_DIAGRAM_VIRTUALLY_FRAME" val="{&quot;height&quot;:413.7999267578125,&quot;width&quot;:493.6249694824219}"/>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f*1_5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5_1"/>
  <p:tag name="KSO_WM_UNIT_PRESET_TEXT" val="单击添加目录项标题"/>
  <p:tag name="KSO_WM_DIAGRAM_MAX_ITEMCNT" val="6"/>
  <p:tag name="KSO_WM_DIAGRAM_MIN_ITEMCNT" val="2"/>
  <p:tag name="KSO_WM_DIAGRAM_VIRTUALLY_FRAME" val="{&quot;height&quot;:413.7999267578125,&quot;width&quot;:493.6249694824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6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6_1"/>
  <p:tag name="KSO_WM_DIAGRAM_MAX_ITEMCNT" val="6"/>
  <p:tag name="KSO_WM_DIAGRAM_MIN_ITEMCNT" val="2"/>
  <p:tag name="KSO_WM_DIAGRAM_VIRTUALLY_FRAME" val="{&quot;height&quot;:413.7999267578125,&quot;width&quot;:493.6249694824219}"/>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1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1_2"/>
  <p:tag name="KSO_WM_DIAGRAM_MAX_ITEMCNT" val="6"/>
  <p:tag name="KSO_WM_DIAGRAM_MIN_ITEMCNT" val="2"/>
  <p:tag name="KSO_WM_DIAGRAM_VIRTUALLY_FRAME" val="{&quot;height&quot;:413.7999267578125,&quot;width&quot;:493.6249694824219}"/>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2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2_2"/>
  <p:tag name="KSO_WM_DIAGRAM_MAX_ITEMCNT" val="6"/>
  <p:tag name="KSO_WM_DIAGRAM_MIN_ITEMCNT" val="2"/>
  <p:tag name="KSO_WM_DIAGRAM_VIRTUALLY_FRAME" val="{&quot;height&quot;:413.7999267578125,&quot;width&quot;:493.6249694824219}"/>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3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3_2"/>
  <p:tag name="KSO_WM_DIAGRAM_MAX_ITEMCNT" val="6"/>
  <p:tag name="KSO_WM_DIAGRAM_MIN_ITEMCNT" val="2"/>
  <p:tag name="KSO_WM_DIAGRAM_VIRTUALLY_FRAME" val="{&quot;height&quot;:413.7999267578125,&quot;width&quot;:493.6249694824219}"/>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4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4_2"/>
  <p:tag name="KSO_WM_DIAGRAM_MAX_ITEMCNT" val="6"/>
  <p:tag name="KSO_WM_DIAGRAM_MIN_ITEMCNT" val="2"/>
  <p:tag name="KSO_WM_DIAGRAM_VIRTUALLY_FRAME" val="{&quot;height&quot;:413.7999267578125,&quot;width&quot;:493.6249694824219}"/>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5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5_2"/>
  <p:tag name="KSO_WM_DIAGRAM_MAX_ITEMCNT" val="6"/>
  <p:tag name="KSO_WM_DIAGRAM_MIN_ITEMCNT" val="2"/>
  <p:tag name="KSO_WM_DIAGRAM_VIRTUALLY_FRAME" val="{&quot;height&quot;:413.7999267578125,&quot;width&quot;:493.6249694824219}"/>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i*1_6_2"/>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6_2"/>
  <p:tag name="KSO_WM_DIAGRAM_MAX_ITEMCNT" val="6"/>
  <p:tag name="KSO_WM_DIAGRAM_MIN_ITEMCNT" val="2"/>
  <p:tag name="KSO_WM_DIAGRAM_VIRTUALLY_FRAME" val="{&quot;height&quot;:413.7999267578125,&quot;width&quot;:493.6249694824219}"/>
  <p:tag name="KSO_WM_DIAGRAM_COLOR_MATCH_VALUE" val="{&quot;shape&quot;:{&quot;fill&quot;:{&quot;gradient&quot;:[{&quot;brightness&quot;:0,&quot;colorType&quot;:1,&quot;foreColorIndex&quot;:5,&quot;pos&quot;:0.05000000074505806,&quot;transparency&quot;:0},{&quot;brightness&quot;:-0.25,&quot;colorType&quot;:1,&quot;foreColorIndex&quot;:5,&quot;pos&quot;:0.94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6716_6*l_h_f*1_6_1"/>
  <p:tag name="KSO_WM_TEMPLATE_CATEGORY" val="custom"/>
  <p:tag name="KSO_WM_TEMPLATE_INDEX" val="20236716"/>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6_1"/>
  <p:tag name="KSO_WM_UNIT_PRESET_TEXT" val="单击添加目录项标题"/>
  <p:tag name="KSO_WM_DIAGRAM_MAX_ITEMCNT" val="6"/>
  <p:tag name="KSO_WM_DIAGRAM_MIN_ITEMCNT" val="2"/>
  <p:tag name="KSO_WM_DIAGRAM_VIRTUALLY_FRAME" val="{&quot;height&quot;:413.7999267578125,&quot;width&quot;:493.6249694824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43.xml><?xml version="1.0" encoding="utf-8"?>
<p:tagLst xmlns:p="http://schemas.openxmlformats.org/presentationml/2006/main">
  <p:tag name="KSO_WM_UNIT_ISCONTENTSTITLE" val="1"/>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6716_4*a*1"/>
  <p:tag name="KSO_WM_TEMPLATE_CATEGORY" val="custom"/>
  <p:tag name="KSO_WM_TEMPLATE_INDEX" val="20236716"/>
  <p:tag name="KSO_WM_UNIT_LAYERLEVEL" val="1"/>
  <p:tag name="KSO_WM_TAG_VERSION" val="3.0"/>
  <p:tag name="KSO_WM_BEAUTIFY_FLAG" val="#wm#"/>
  <p:tag name="KSO_WM_UNIT_TEXT_FILL_FORE_SCHEMECOLOR_INDEX" val="15"/>
  <p:tag name="KSO_WM_UNIT_TEXT_FILL_TYPE" val="1"/>
  <p:tag name="KSO_WM_UNIT_USESOURCEFORMAT_APPLY"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6716_4*i*1"/>
  <p:tag name="KSO_WM_TEMPLATE_CATEGORY" val="custom"/>
  <p:tag name="KSO_WM_TEMPLATE_INDEX" val="2023671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45.xml><?xml version="1.0" encoding="utf-8"?>
<p:tagLst xmlns:p="http://schemas.openxmlformats.org/presentationml/2006/main">
  <p:tag name="KSO_WM_SLIDE_ID" val="custom20236716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6716"/>
  <p:tag name="KSO_WM_SLIDE_LAYOUT" val="a_l"/>
  <p:tag name="KSO_WM_SLIDE_LAYOUT_CNT" val="1_1"/>
</p:tagLst>
</file>

<file path=ppt/tags/tag246.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47.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48.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49.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50.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1.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2.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3.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4.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5.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6.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7.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8.xml><?xml version="1.0" encoding="utf-8"?>
<p:tagLst xmlns:p="http://schemas.openxmlformats.org/presentationml/2006/main">
  <p:tag name="KSO_WM_DIAGRAM_VIRTUALLY_FRAME" val="{&quot;height&quot;:345.88905511811026,&quot;left&quot;:51.87503937007874,&quot;top&quot;:118.42102362204723,&quot;width&quot;:855.1249606299212}"/>
</p:tagLst>
</file>

<file path=ppt/tags/tag259.xml><?xml version="1.0" encoding="utf-8"?>
<p:tagLst xmlns:p="http://schemas.openxmlformats.org/presentationml/2006/main">
  <p:tag name="KSO_WM_DIAGRAM_VIRTUALLY_FRAME" val="{&quot;height&quot;:286.36456692913384,&quot;left&quot;:78.76173228346457,&quot;top&quot;:140.02220472440945,&quot;width&quot;:543.7805511811024}"/>
</p:tagLst>
</file>

<file path=ppt/tags/tag26.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6716"/>
  <p:tag name="KSO_WM_TEMPLATE_THUMBS_INDEX" val="1、9"/>
</p:tagLst>
</file>

<file path=ppt/tags/tag260.xml><?xml version="1.0" encoding="utf-8"?>
<p:tagLst xmlns:p="http://schemas.openxmlformats.org/presentationml/2006/main">
  <p:tag name="KSO_WM_DIAGRAM_VIRTUALLY_FRAME" val="{&quot;height&quot;:286.36456692913384,&quot;left&quot;:78.76173228346457,&quot;top&quot;:140.02220472440945,&quot;width&quot;:543.7805511811024}"/>
</p:tagLst>
</file>

<file path=ppt/tags/tag261.xml><?xml version="1.0" encoding="utf-8"?>
<p:tagLst xmlns:p="http://schemas.openxmlformats.org/presentationml/2006/main">
  <p:tag name="KSO_WM_DIAGRAM_VIRTUALLY_FRAME" val="{&quot;height&quot;:286.36456692913384,&quot;left&quot;:78.76173228346457,&quot;top&quot;:140.02220472440945,&quot;width&quot;:543.7805511811024}"/>
</p:tagLst>
</file>

<file path=ppt/tags/tag262.xml><?xml version="1.0" encoding="utf-8"?>
<p:tagLst xmlns:p="http://schemas.openxmlformats.org/presentationml/2006/main">
  <p:tag name="KSO_WM_DIAGRAM_VIRTUALLY_FRAME" val="{&quot;height&quot;:286.36456692913384,&quot;left&quot;:78.76173228346457,&quot;top&quot;:140.02220472440945,&quot;width&quot;:543.7805511811024}"/>
</p:tagLst>
</file>

<file path=ppt/tags/tag263.xml><?xml version="1.0" encoding="utf-8"?>
<p:tagLst xmlns:p="http://schemas.openxmlformats.org/presentationml/2006/main">
  <p:tag name="KSO_WM_DIAGRAM_VIRTUALLY_FRAME" val="{&quot;height&quot;:286.36456692913384,&quot;left&quot;:78.76173228346457,&quot;top&quot;:140.02220472440945,&quot;width&quot;:543.7805511811024}"/>
</p:tagLst>
</file>

<file path=ppt/tags/tag264.xml><?xml version="1.0" encoding="utf-8"?>
<p:tagLst xmlns:p="http://schemas.openxmlformats.org/presentationml/2006/main">
  <p:tag name="KSO_WM_DIAGRAM_VIRTUALLY_FRAME" val="{&quot;height&quot;:286.36456692913384,&quot;left&quot;:78.76173228346457,&quot;top&quot;:140.02220472440945,&quot;width&quot;:543.7805511811024}"/>
</p:tagLst>
</file>

<file path=ppt/tags/tag265.xml><?xml version="1.0" encoding="utf-8"?>
<p:tagLst xmlns:p="http://schemas.openxmlformats.org/presentationml/2006/main">
  <p:tag name="KSO_WM_DIAGRAM_VIRTUALLY_FRAME" val="{&quot;height&quot;:286.36456692913384,&quot;left&quot;:78.76173228346457,&quot;top&quot;:140.02220472440945,&quot;width&quot;:543.7805511811024}"/>
</p:tagLst>
</file>

<file path=ppt/tags/tag266.xml><?xml version="1.0" encoding="utf-8"?>
<p:tagLst xmlns:p="http://schemas.openxmlformats.org/presentationml/2006/main">
  <p:tag name="KSO_WM_DIAGRAM_VIRTUALLY_FRAME" val="{&quot;height&quot;:286.36456692913384,&quot;left&quot;:78.76173228346457,&quot;top&quot;:140.02220472440945,&quot;width&quot;:543.7805511811024}"/>
</p:tagLst>
</file>

<file path=ppt/tags/tag267.xml><?xml version="1.0" encoding="utf-8"?>
<p:tagLst xmlns:p="http://schemas.openxmlformats.org/presentationml/2006/main">
  <p:tag name="KSO_WM_DIAGRAM_VIRTUALLY_FRAME" val="{&quot;height&quot;:327.78960629921255,&quot;left&quot;:52,&quot;top&quot;:124.42086614173229,&quot;width&quot;:855}"/>
</p:tagLst>
</file>

<file path=ppt/tags/tag268.xml><?xml version="1.0" encoding="utf-8"?>
<p:tagLst xmlns:p="http://schemas.openxmlformats.org/presentationml/2006/main">
  <p:tag name="KSO_WM_DIAGRAM_VIRTUALLY_FRAME" val="{&quot;height&quot;:327.78960629921255,&quot;left&quot;:52,&quot;top&quot;:124.42086614173229,&quot;width&quot;:855}"/>
</p:tagLst>
</file>

<file path=ppt/tags/tag269.xml><?xml version="1.0" encoding="utf-8"?>
<p:tagLst xmlns:p="http://schemas.openxmlformats.org/presentationml/2006/main">
  <p:tag name="KSO_WM_DIAGRAM_VIRTUALLY_FRAME" val="{&quot;height&quot;:327.78960629921255,&quot;left&quot;:52,&quot;top&quot;:124.42086614173229,&quot;width&quot;:855}"/>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270.xml><?xml version="1.0" encoding="utf-8"?>
<p:tagLst xmlns:p="http://schemas.openxmlformats.org/presentationml/2006/main">
  <p:tag name="KSO_WM_DIAGRAM_VIRTUALLY_FRAME" val="{&quot;height&quot;:327.78960629921255,&quot;left&quot;:52,&quot;top&quot;:124.42086614173229,&quot;width&quot;:855}"/>
</p:tagLst>
</file>

<file path=ppt/tags/tag271.xml><?xml version="1.0" encoding="utf-8"?>
<p:tagLst xmlns:p="http://schemas.openxmlformats.org/presentationml/2006/main">
  <p:tag name="KSO_WM_DIAGRAM_VIRTUALLY_FRAME" val="{&quot;height&quot;:327.78960629921255,&quot;left&quot;:52,&quot;top&quot;:124.42086614173229,&quot;width&quot;:855}"/>
</p:tagLst>
</file>

<file path=ppt/tags/tag272.xml><?xml version="1.0" encoding="utf-8"?>
<p:tagLst xmlns:p="http://schemas.openxmlformats.org/presentationml/2006/main">
  <p:tag name="KSO_WM_DIAGRAM_VIRTUALLY_FRAME" val="{&quot;height&quot;:327.78960629921255,&quot;left&quot;:52,&quot;top&quot;:124.42086614173229,&quot;width&quot;:855}"/>
</p:tagLst>
</file>

<file path=ppt/tags/tag273.xml><?xml version="1.0" encoding="utf-8"?>
<p:tagLst xmlns:p="http://schemas.openxmlformats.org/presentationml/2006/main">
  <p:tag name="KSO_WM_DIAGRAM_VIRTUALLY_FRAME" val="{&quot;height&quot;:327.78960629921255,&quot;left&quot;:52,&quot;top&quot;:124.42086614173229,&quot;width&quot;:855}"/>
</p:tagLst>
</file>

<file path=ppt/tags/tag274.xml><?xml version="1.0" encoding="utf-8"?>
<p:tagLst xmlns:p="http://schemas.openxmlformats.org/presentationml/2006/main">
  <p:tag name="KSO_WM_DIAGRAM_VIRTUALLY_FRAME" val="{&quot;height&quot;:327.78960629921255,&quot;left&quot;:52,&quot;top&quot;:124.42086614173229,&quot;width&quot;:855}"/>
</p:tagLst>
</file>

<file path=ppt/tags/tag275.xml><?xml version="1.0" encoding="utf-8"?>
<p:tagLst xmlns:p="http://schemas.openxmlformats.org/presentationml/2006/main">
  <p:tag name="KSO_WM_DIAGRAM_VIRTUALLY_FRAME" val="{&quot;height&quot;:327.78960629921255,&quot;left&quot;:52,&quot;top&quot;:124.42086614173229,&quot;width&quot;:855}"/>
</p:tagLst>
</file>

<file path=ppt/tags/tag276.xml><?xml version="1.0" encoding="utf-8"?>
<p:tagLst xmlns:p="http://schemas.openxmlformats.org/presentationml/2006/main">
  <p:tag name="KSO_WM_DIAGRAM_VIRTUALLY_FRAME" val="{&quot;height&quot;:327.78960629921255,&quot;left&quot;:52,&quot;top&quot;:124.42086614173229,&quot;width&quot;:855}"/>
</p:tagLst>
</file>

<file path=ppt/tags/tag277.xml><?xml version="1.0" encoding="utf-8"?>
<p:tagLst xmlns:p="http://schemas.openxmlformats.org/presentationml/2006/main">
  <p:tag name="KSO_WM_DIAGRAM_VIRTUALLY_FRAME" val="{&quot;height&quot;:327.78960629921255,&quot;left&quot;:52,&quot;top&quot;:124.42086614173229,&quot;width&quot;:855}"/>
</p:tagLst>
</file>

<file path=ppt/tags/tag278.xml><?xml version="1.0" encoding="utf-8"?>
<p:tagLst xmlns:p="http://schemas.openxmlformats.org/presentationml/2006/main">
  <p:tag name="KSO_WM_DIAGRAM_VIRTUALLY_FRAME" val="{&quot;height&quot;:327.78960629921255,&quot;left&quot;:52,&quot;top&quot;:124.42086614173229,&quot;width&quot;:855}"/>
</p:tagLst>
</file>

<file path=ppt/tags/tag279.xml><?xml version="1.0" encoding="utf-8"?>
<p:tagLst xmlns:p="http://schemas.openxmlformats.org/presentationml/2006/main">
  <p:tag name="KSO_WM_DIAGRAM_VIRTUALLY_FRAME" val="{&quot;height&quot;:327.78960629921255,&quot;left&quot;:52,&quot;top&quot;:124.42086614173229,&quot;width&quot;:855}"/>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80.xml><?xml version="1.0" encoding="utf-8"?>
<p:tagLst xmlns:p="http://schemas.openxmlformats.org/presentationml/2006/main">
  <p:tag name="KSO_WM_DIAGRAM_VIRTUALLY_FRAME" val="{&quot;height&quot;:327.78960629921255,&quot;left&quot;:52,&quot;top&quot;:124.42086614173229,&quot;width&quot;:855}"/>
</p:tagLst>
</file>

<file path=ppt/tags/tag281.xml><?xml version="1.0" encoding="utf-8"?>
<p:tagLst xmlns:p="http://schemas.openxmlformats.org/presentationml/2006/main">
  <p:tag name="KSO_WM_DIAGRAM_VIRTUALLY_FRAME" val="{&quot;height&quot;:327.78960629921255,&quot;left&quot;:52,&quot;top&quot;:124.42086614173229,&quot;width&quot;:855}"/>
</p:tagLst>
</file>

<file path=ppt/tags/tag282.xml><?xml version="1.0" encoding="utf-8"?>
<p:tagLst xmlns:p="http://schemas.openxmlformats.org/presentationml/2006/main">
  <p:tag name="KSO_WM_DIAGRAM_VIRTUALLY_FRAME" val="{&quot;height&quot;:327.78960629921255,&quot;left&quot;:52,&quot;top&quot;:124.42086614173229,&quot;width&quot;:855}"/>
</p:tagLst>
</file>

<file path=ppt/tags/tag283.xml><?xml version="1.0" encoding="utf-8"?>
<p:tagLst xmlns:p="http://schemas.openxmlformats.org/presentationml/2006/main">
  <p:tag name="KSO_WM_DIAGRAM_VIRTUALLY_FRAME" val="{&quot;height&quot;:327.78960629921255,&quot;left&quot;:52,&quot;top&quot;:124.42086614173229,&quot;width&quot;:855}"/>
</p:tagLst>
</file>

<file path=ppt/tags/tag284.xml><?xml version="1.0" encoding="utf-8"?>
<p:tagLst xmlns:p="http://schemas.openxmlformats.org/presentationml/2006/main">
  <p:tag name="KSO_WM_DIAGRAM_VIRTUALLY_FRAME" val="{&quot;height&quot;:327.78960629921255,&quot;left&quot;:52,&quot;top&quot;:124.42086614173229,&quot;width&quot;:855}"/>
</p:tagLst>
</file>

<file path=ppt/tags/tag285.xml><?xml version="1.0" encoding="utf-8"?>
<p:tagLst xmlns:p="http://schemas.openxmlformats.org/presentationml/2006/main">
  <p:tag name="KSO_WM_DIAGRAM_VIRTUALLY_FRAME" val="{&quot;height&quot;:327.78960629921255,&quot;left&quot;:52,&quot;top&quot;:124.42086614173229,&quot;width&quot;:855}"/>
</p:tagLst>
</file>

<file path=ppt/tags/tag286.xml><?xml version="1.0" encoding="utf-8"?>
<p:tagLst xmlns:p="http://schemas.openxmlformats.org/presentationml/2006/main">
  <p:tag name="KSO_WM_DIAGRAM_VIRTUALLY_FRAME" val="{&quot;height&quot;:327.78960629921255,&quot;left&quot;:52,&quot;top&quot;:124.42086614173229,&quot;width&quot;:855}"/>
</p:tagLst>
</file>

<file path=ppt/tags/tag287.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88.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89.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290.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1.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2.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3.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4.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5.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6.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7.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8.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299.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0.xml><?xml version="1.0" encoding="utf-8"?>
<p:tagLst xmlns:p="http://schemas.openxmlformats.org/presentationml/2006/main">
  <p:tag name="KSO_WM_DIAGRAM_VIRTUALLY_FRAME" val="{&quot;height&quot;:285.33251968503936,&quot;left&quot;:130.23685039370076,&quot;top&quot;:117.6585039370079,&quot;width&quot;:698.5262992125984}"/>
</p:tagLst>
</file>

<file path=ppt/tags/tag30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315_2*a*1"/>
  <p:tag name="KSO_WM_TEMPLATE_CATEGORY" val="diagram"/>
  <p:tag name="KSO_WM_TEMPLATE_INDEX" val="20233315"/>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30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315_1*l_h_f*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2"/>
  <p:tag name="KSO_WM_DIAGRAM_VERSION" val="3"/>
  <p:tag name="KSO_WM_DIAGRAM_COLOR_TRICK" val="1"/>
  <p:tag name="KSO_WM_DIAGRAM_COLOR_TEXT_CAN_REMOVE" val="n"/>
  <p:tag name="KSO_WM_UNIT_PRESET_TEXT" val="单击此处添加内容，简明扼要地阐述观点。根据需要酌情增减文字"/>
  <p:tag name="KSO_WM_UNIT_TEXT_FILL_FORE_SCHEMECOLOR_INDEX" val="1"/>
  <p:tag name="KSO_WM_UNIT_TEXT_FILL_TYPE" val="1"/>
  <p:tag name="KSO_WM_UNIT_TEXT_TYPE" val="1"/>
  <p:tag name="KSO_WM_UNIT_USESOURCEFORMAT_APPLY" val="0"/>
</p:tagLst>
</file>

<file path=ppt/tags/tag30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315_1*l_h_a*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TEXT_TYPE" val="1"/>
  <p:tag name="KSO_WM_UNIT_USESOURCEFORMAT_APPLY" val="0"/>
</p:tagLst>
</file>

<file path=ppt/tags/tag30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315_1*l_h_f*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2"/>
  <p:tag name="KSO_WM_DIAGRAM_VERSION" val="3"/>
  <p:tag name="KSO_WM_DIAGRAM_COLOR_TRICK" val="1"/>
  <p:tag name="KSO_WM_DIAGRAM_COLOR_TEXT_CAN_REMOVE" val="n"/>
  <p:tag name="KSO_WM_UNIT_PRESET_TEXT" val="单击此处添加内容，简明扼要地阐述观点。根据需要酌情增减文字"/>
  <p:tag name="KSO_WM_UNIT_TEXT_FILL_FORE_SCHEMECOLOR_INDEX" val="1"/>
  <p:tag name="KSO_WM_UNIT_TEXT_FILL_TYPE" val="1"/>
  <p:tag name="KSO_WM_UNIT_TEXT_TYPE" val="1"/>
  <p:tag name="KSO_WM_UNIT_USESOURCEFORMAT_APPLY" val="0"/>
</p:tagLst>
</file>

<file path=ppt/tags/tag30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315_1*l_h_a*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 name="KSO_WM_UNIT_USESOURCEFORMAT_APPLY" val="0"/>
</p:tagLst>
</file>

<file path=ppt/tags/tag30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315_1*l_h_f*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2"/>
  <p:tag name="KSO_WM_DIAGRAM_VERSION" val="3"/>
  <p:tag name="KSO_WM_DIAGRAM_COLOR_TRICK" val="1"/>
  <p:tag name="KSO_WM_DIAGRAM_COLOR_TEXT_CAN_REMOVE" val="n"/>
  <p:tag name="KSO_WM_UNIT_PRESET_TEXT" val="单击此处添加内容，简明扼要地阐述观点。根据需要酌情增减文字&#10;"/>
  <p:tag name="KSO_WM_UNIT_TEXT_FILL_FORE_SCHEMECOLOR_INDEX" val="1"/>
  <p:tag name="KSO_WM_UNIT_TEXT_FILL_TYPE" val="1"/>
  <p:tag name="KSO_WM_UNIT_TEXT_TYPE" val="1"/>
  <p:tag name="KSO_WM_UNIT_USESOURCEFORMAT_APPLY" val="0"/>
</p:tagLst>
</file>

<file path=ppt/tags/tag30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315_1*l_h_a*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 name="KSO_WM_UNIT_USESOURCEFORMAT_APPLY" val="0"/>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d*1_1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432888844*gallery_gallery_ai_v2.0.6_ONLINE*1735750904545_1.103_ec47e8c08b84-slide-4"/>
  <p:tag name="KSO_WM_UNIT_LINE_FILL_TYPE" val="2"/>
  <p:tag name="KSO_WM_UNIT_USESOURCEFORMAT_APPLY" val="0"/>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d*1_2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420941003*gallery_gallery_ai_v2.0.6_ONLINE*1735750904545_1.103_ec47e8c08b84-slide-4"/>
  <p:tag name="KSO_WM_UNIT_LINE_FILL_TYPE" val="2"/>
  <p:tag name="KSO_WM_UNIT_USESOURCEFORMAT_APPLY"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d*1_3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211394322561*gallery_gallery_ai_v2.0.6_ONLINE*1735750904545_1.103_ec47e8c08b84-slide-4"/>
  <p:tag name="KSO_WM_UNIT_LINE_FILL_TYPE" val="2"/>
  <p:tag name="KSO_WM_UNIT_USESOURCEFORMAT_APPLY" val="0"/>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i*1_1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i*1_2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i*1_3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14.xml><?xml version="1.0" encoding="utf-8"?>
<p:tagLst xmlns:p="http://schemas.openxmlformats.org/presentationml/2006/main">
  <p:tag name="KSO_WM_SLIDE_ID" val="diagram20233315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8599"/>
  <p:tag name="KSO_WM_SLIDE_TYPE" val="text"/>
  <p:tag name="KSO_WM_SLIDE_SUBTYPE" val="diag"/>
  <p:tag name="KSO_WM_SLIDE_SIZE" val="850.394*297.555"/>
  <p:tag name="KSO_WM_SLIDE_POSITION" val="54.8032*139.28"/>
  <p:tag name="KSO_WM_SLIDE_LAYOUT" val="a_l"/>
  <p:tag name="KSO_WM_SLIDE_LAYOUT_CNT" val="1_1"/>
  <p:tag name="KSO_WM_SPECIAL_SOURCE" val="bdnull"/>
  <p:tag name="KSO_WM_DIAGRAM_GROUP_CODE" val="l1-1"/>
  <p:tag name="KSO_WM_SLIDE_DIAGTYPE" val="l"/>
</p:tagLst>
</file>

<file path=ppt/tags/tag31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316.xml><?xml version="1.0" encoding="utf-8"?>
<p:tagLst xmlns:p="http://schemas.openxmlformats.org/presentationml/2006/main">
  <p:tag name="KSO_WM_BEAUTIFY_FLAG" val="#wm#"/>
  <p:tag name="KSO_WM_UNIT_VALUE" val="1289*91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17_1*d*1"/>
  <p:tag name="KSO_WM_TEMPLATE_CATEGORY" val="custom"/>
  <p:tag name="KSO_WM_TEMPLATE_INDEX" val="20231717"/>
  <p:tag name="KSO_WM_UNIT_LAYERLEVEL" val="1"/>
  <p:tag name="KSO_WM_TAG_VERSION" val="3.0"/>
  <p:tag name="KSO_WM_UNIT_PICTURE_SUBTYPE" val="b"/>
  <p:tag name="MH_PIC_SOURCE_TYPE" val="generate_slide_ai*VCG211401523178*gallery_gallery_ai_v2.0.6_ONLINE*1735750904545_1.103_ec47e8c08b84-slide-5"/>
  <p:tag name="KSO_WM_UNIT_LINE_FORE_SCHEMECOLOR_INDEX" val="5"/>
  <p:tag name="KSO_WM_UNIT_LINE_FILL_TYPE" val="2"/>
  <p:tag name="KSO_WM_UNIT_SHADOW_SCHEMECOLOR_INDEX" val="5"/>
  <p:tag name="KSO_WM_UNIT_USESOURCEFORMAT_APPLY" val="0"/>
</p:tagLst>
</file>

<file path=ppt/tags/tag3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18.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2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TEXT_TYPE" val="1"/>
  <p:tag name="KSO_WM_UNIT_LINE_FILL_TYPE" val="2"/>
  <p:tag name="KSO_WM_UNIT_USESOURCEFORMAT_APPLY" val="0"/>
</p:tagLst>
</file>

<file path=ppt/tags/tag3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20.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1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TEXT_TYPE" val="1"/>
  <p:tag name="KSO_WM_UNIT_LINE_FILL_TYPE" val="2"/>
  <p:tag name="KSO_WM_UNIT_USESOURCEFORMAT_APPLY" val="0"/>
</p:tagLst>
</file>

<file path=ppt/tags/tag321.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78_2*l_h_f*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TEXT_TYPE" val="1"/>
  <p:tag name="KSO_WM_UNIT_USESOURCEFORMAT_APPLY" val="0"/>
</p:tagLst>
</file>

<file path=ppt/tags/tag322.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78_2*l_h_f*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TEXT_TYPE" val="1"/>
  <p:tag name="KSO_WM_UNIT_USESOURCEFORMAT_APPLY" val="0"/>
</p:tagLst>
</file>

<file path=ppt/tags/tag3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24.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3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TEXT_TYPE" val="1"/>
  <p:tag name="KSO_WM_UNIT_LINE_FILL_TYPE" val="2"/>
  <p:tag name="KSO_WM_UNIT_USESOURCEFORMAT_APPLY" val="0"/>
</p:tagLst>
</file>

<file path=ppt/tags/tag325.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78_2*l_h_f*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TEXT_TYPE" val="1"/>
  <p:tag name="KSO_WM_UNIT_USESOURCEFORMAT_APPLY" val="0"/>
</p:tagLst>
</file>

<file path=ppt/tags/tag32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5387*108.231"/>
  <p:tag name="KSO_WM_SLIDE_LAYOUT" val="a_d_l"/>
  <p:tag name="KSO_WM_SLIDE_LAYOUT_CNT" val="1_1_1"/>
  <p:tag name="KSO_WM_SPECIAL_SOURCE" val="bdnull"/>
  <p:tag name="KSO_WM_DIAGRAM_GROUP_CODE" val="l1-1"/>
  <p:tag name="KSO_WM_SLIDE_DIAGTYPE" val="l"/>
  <p:tag name="KSO_WM_TEMPLATE_INDEX" val="20238599"/>
  <p:tag name="KSO_WM_TEMPLATE_SUBCATEGORY" val="0"/>
  <p:tag name="KSO_WM_SLIDE_INDEX" val="1"/>
  <p:tag name="KSO_WM_TAG_VERSION" val="3.0"/>
  <p:tag name="KSO_WM_SLIDE_ID" val="custom20231717_1"/>
  <p:tag name="KSO_WM_SLIDE_ITEM_CNT" val="4"/>
</p:tagLst>
</file>

<file path=ppt/tags/tag327.xml><?xml version="1.0" encoding="utf-8"?>
<p:tagLst xmlns:p="http://schemas.openxmlformats.org/presentationml/2006/main">
  <p:tag name="KSO_WM_UNIT_VALUE" val="1904*10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22_1*d*1"/>
  <p:tag name="KSO_WM_TEMPLATE_CATEGORY" val="custom"/>
  <p:tag name="KSO_WM_TEMPLATE_INDEX" val="20233222"/>
  <p:tag name="KSO_WM_UNIT_LAYERLEVEL" val="1"/>
  <p:tag name="KSO_WM_TAG_VERSION" val="3.0"/>
  <p:tag name="KSO_WM_BEAUTIFY_FLAG" val="#wm#"/>
  <p:tag name="KSO_WM_UNIT_LINE_FORE_SCHEMECOLOR_INDEX" val="1"/>
  <p:tag name="KSO_WM_UNIT_LINE_FILL_TYPE" val="2"/>
  <p:tag name="KSO_WM_UNIT_USESOURCEFORMAT_APPLY" val="0"/>
  <p:tag name="KSO_WM_UNIT_PICTURE_SUBTYPE" val="b"/>
  <p:tag name="MH_PIC_SOURCE_TYPE" val="generate_slide_ai*VCG41N466482519*gallery_gallery_ai_v2.0.6_ONLINE*1735750904545_1.103_ec47e8c08b84-slide-6"/>
  <p:tag name="KSO_WM_UNIT_FILL_FORE_SCHEMECOLOR_INDEX" val="5"/>
  <p:tag name="KSO_WM_UNIT_FILL_TYPE" val="1"/>
</p:tagLst>
</file>

<file path=ppt/tags/tag328.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22_1*a*1"/>
  <p:tag name="KSO_WM_TEMPLATE_CATEGORY" val="custom"/>
  <p:tag name="KSO_WM_TEMPLATE_INDEX" val="20233222"/>
  <p:tag name="KSO_WM_UNIT_LAYERLEVEL" val="1"/>
  <p:tag name="KSO_WM_TAG_VERSION" val="3.0"/>
  <p:tag name="KSO_WM_BEAUTIFY_FLAG" val="#wm#"/>
  <p:tag name="KSO_WM_UNIT_TEXT_FILL_FORE_SCHEMECOLOR_INDEX" val="13"/>
  <p:tag name="KSO_WM_UNIT_TEXT_FILL_TYPE" val="1"/>
  <p:tag name="KSO_WM_UNIT_USESOURCEFORMAT_APPLY" val="0"/>
  <p:tag name="KSO_WM_UNIT_TEXT_TYPE" val="1"/>
  <p:tag name="KSO_WM_UNIT_PRESET_TEXT" val="单击此处添加标题内容"/>
</p:tagLst>
</file>

<file path=ppt/tags/tag32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184_4*l_h_f*1_1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5"/>
  <p:tag name="KSO_WM_UNIT_LAYERLEVEL" val="1"/>
  <p:tag name="KSO_WM_TAG_VERSION" val="3.0"/>
  <p:tag name="KSO_WM_BEAUTIFY_FLAG" val="#wm#"/>
  <p:tag name="KSO_WM_UNIT_PRESET_TEXT" val="公司名占位符"/>
  <p:tag name="KSO_WM_UNIT_NOCLEAR" val="0"/>
  <p:tag name="KSO_WM_UNIT_VALUE" val="11"/>
  <p:tag name="KSO_WM_UNIT_TYPE" val="f"/>
  <p:tag name="KSO_WM_UNIT_INDEX" val="5"/>
  <p:tag name="KSO_WM_UNIT_SUBTYPE" val="g"/>
</p:tagLst>
</file>

<file path=ppt/tags/tag33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184_4*l_h_f*1_2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0"/>
</p:tagLst>
</file>

<file path=ppt/tags/tag33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33184_4*l_h_f*1_4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0"/>
</p:tagLst>
</file>

<file path=ppt/tags/tag33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5_1"/>
  <p:tag name="KSO_WM_UNIT_ID" val="diagram20233184_4*l_h_f*1_5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0"/>
</p:tagLst>
</file>

<file path=ppt/tags/tag33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84_4*l_h_a*1_1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TEXT_TYPE" val="1"/>
  <p:tag name="KSO_WM_BEAUTIFY_FLAG" val="#wm#"/>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USESOURCEFORMAT_APPLY" val="0"/>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84_4*l_h_x*1_1_1"/>
  <p:tag name="KSO_WM_TEMPLATE_CATEGORY" val="diagram"/>
  <p:tag name="KSO_WM_TEMPLATE_INDEX" val="20233184"/>
  <p:tag name="KSO_WM_UNIT_LAYERLEVEL" val="1_1_1"/>
  <p:tag name="KSO_WM_TAG_VERSION" val="3.0"/>
  <p:tag name="KSO_WM_UNIT_VALUE" val="90*90"/>
  <p:tag name="KSO_WM_UNIT_TYPE" val="l_h_x"/>
  <p:tag name="KSO_WM_UNIT_INDEX" val="1_1_1"/>
  <p:tag name="KSO_WM_DIAGRAM_MAX_ITEMCNT" val="6"/>
  <p:tag name="KSO_WM_DIAGRAM_MIN_ITEMCNT" val="2"/>
  <p:tag name="KSO_WM_DIAGRAM_VIRTUALLY_FRAME" val="{&quot;height&quot;:326.79998779296875,&quot;width&quot;:558.7586059570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UNIT_FILL_TYPE" val="1"/>
  <p:tag name="KSO_WM_UNIT_USESOURCEFORMAT_APPLY" val="0"/>
</p:tagLst>
</file>

<file path=ppt/tags/tag33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84_4*l_h_a*1_2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TEXT_TYPE" val="1"/>
  <p:tag name="KSO_WM_BEAUTIFY_FLAG" val="#wm#"/>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USESOURCEFORMAT_APPLY" val="0"/>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84_4*l_h_x*1_2_1"/>
  <p:tag name="KSO_WM_TEMPLATE_CATEGORY" val="diagram"/>
  <p:tag name="KSO_WM_TEMPLATE_INDEX" val="20233184"/>
  <p:tag name="KSO_WM_UNIT_LAYERLEVEL" val="1_1_1"/>
  <p:tag name="KSO_WM_TAG_VERSION" val="3.0"/>
  <p:tag name="KSO_WM_UNIT_VALUE" val="90*90"/>
  <p:tag name="KSO_WM_UNIT_TYPE" val="l_h_x"/>
  <p:tag name="KSO_WM_UNIT_INDEX" val="1_2_1"/>
  <p:tag name="KSO_WM_DIAGRAM_MAX_ITEMCNT" val="6"/>
  <p:tag name="KSO_WM_DIAGRAM_MIN_ITEMCNT" val="2"/>
  <p:tag name="KSO_WM_DIAGRAM_VIRTUALLY_FRAME" val="{&quot;height&quot;:326.79998779296875,&quot;width&quot;:558.7586059570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UNIT_FILL_TYPE" val="1"/>
  <p:tag name="KSO_WM_UNIT_USESOURCEFORMAT_APPLY" val="0"/>
</p:tagLst>
</file>

<file path=ppt/tags/tag33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3184_4*l_h_a*1_4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TEXT_TYPE" val="1"/>
  <p:tag name="KSO_WM_BEAUTIFY_FLAG" val="#wm#"/>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USESOURCEFORMAT_APPLY" val="0"/>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84_4*l_h_x*1_4_1"/>
  <p:tag name="KSO_WM_TEMPLATE_CATEGORY" val="diagram"/>
  <p:tag name="KSO_WM_TEMPLATE_INDEX" val="20233184"/>
  <p:tag name="KSO_WM_UNIT_LAYERLEVEL" val="1_1_1"/>
  <p:tag name="KSO_WM_TAG_VERSION" val="3.0"/>
  <p:tag name="KSO_WM_UNIT_VALUE" val="90*90"/>
  <p:tag name="KSO_WM_UNIT_TYPE" val="l_h_x"/>
  <p:tag name="KSO_WM_UNIT_INDEX" val="1_4_1"/>
  <p:tag name="KSO_WM_DIAGRAM_MAX_ITEMCNT" val="6"/>
  <p:tag name="KSO_WM_DIAGRAM_MIN_ITEMCNT" val="2"/>
  <p:tag name="KSO_WM_DIAGRAM_VIRTUALLY_FRAME" val="{&quot;height&quot;:326.79998779296875,&quot;width&quot;:558.7586059570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UNIT_FILL_TYPE" val="1"/>
  <p:tag name="KSO_WM_UNIT_USESOURCEFORMAT_APPLY" val="0"/>
</p:tagLst>
</file>

<file path=ppt/tags/tag33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3184_4*l_h_a*1_5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TEXT_TYPE" val="1"/>
  <p:tag name="KSO_WM_BEAUTIFY_FLAG" val="#wm#"/>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USESOURCEFORMAT_APPL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84_4*l_h_x*1_5_1"/>
  <p:tag name="KSO_WM_TEMPLATE_CATEGORY" val="diagram"/>
  <p:tag name="KSO_WM_TEMPLATE_INDEX" val="20233184"/>
  <p:tag name="KSO_WM_UNIT_LAYERLEVEL" val="1_1_1"/>
  <p:tag name="KSO_WM_TAG_VERSION" val="3.0"/>
  <p:tag name="KSO_WM_UNIT_VALUE" val="90*90"/>
  <p:tag name="KSO_WM_UNIT_TYPE" val="l_h_x"/>
  <p:tag name="KSO_WM_UNIT_INDEX" val="1_5_1"/>
  <p:tag name="KSO_WM_DIAGRAM_MAX_ITEMCNT" val="6"/>
  <p:tag name="KSO_WM_DIAGRAM_MIN_ITEMCNT" val="2"/>
  <p:tag name="KSO_WM_DIAGRAM_VIRTUALLY_FRAME" val="{&quot;height&quot;:326.79998779296875,&quot;width&quot;:558.7586059570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UNIT_FILL_TYPE" val="1"/>
  <p:tag name="KSO_WM_UNIT_USESOURCEFORMAT_APPLY" val="0"/>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84_4*l_h_x*1_3_1"/>
  <p:tag name="KSO_WM_TEMPLATE_CATEGORY" val="diagram"/>
  <p:tag name="KSO_WM_TEMPLATE_INDEX" val="20233184"/>
  <p:tag name="KSO_WM_UNIT_LAYERLEVEL" val="1_1_1"/>
  <p:tag name="KSO_WM_TAG_VERSION" val="3.0"/>
  <p:tag name="KSO_WM_UNIT_VALUE" val="90*90"/>
  <p:tag name="KSO_WM_UNIT_TYPE" val="l_h_x"/>
  <p:tag name="KSO_WM_UNIT_INDEX" val="1_3_1"/>
  <p:tag name="KSO_WM_DIAGRAM_MAX_ITEMCNT" val="6"/>
  <p:tag name="KSO_WM_DIAGRAM_MIN_ITEMCNT" val="2"/>
  <p:tag name="KSO_WM_DIAGRAM_VIRTUALLY_FRAME" val="{&quot;height&quot;:326.79998779296875,&quot;width&quot;:558.7586059570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UNIT_FILL_TYPE" val="1"/>
  <p:tag name="KSO_WM_UNIT_USESOURCEFORMAT_APPLY" val="0"/>
</p:tagLst>
</file>

<file path=ppt/tags/tag34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184_4*l_h_f*1_3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0"/>
</p:tagLst>
</file>

<file path=ppt/tags/tag34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184_4*l_h_a*1_3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TEXT_TYPE" val="1"/>
  <p:tag name="KSO_WM_BEAUTIFY_FLAG" val="#wm#"/>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USESOURCEFORMAT_APPLY" val="0"/>
</p:tagLst>
</file>

<file path=ppt/tags/tag344.xml><?xml version="1.0" encoding="utf-8"?>
<p:tagLst xmlns:p="http://schemas.openxmlformats.org/presentationml/2006/main">
  <p:tag name="KSO_WM_BEAUTIFY_FLAG" val="#wm#"/>
  <p:tag name="KSO_WM_TEMPLATE_CATEGORY" val="custom"/>
  <p:tag name="KSO_WM_TEMPLATE_INDEX" val="20238599"/>
  <p:tag name="KSO_WM_SLIDE_ID" val="custom20233222_1"/>
  <p:tag name="KSO_WM_TEMPLATE_SUBCATEGORY" val="0"/>
  <p:tag name="KSO_WM_TEMPLATE_MASTER_TYPE" val="0"/>
  <p:tag name="KSO_WM_TEMPLATE_COLOR_TYPE" val="0"/>
  <p:tag name="KSO_WM_SLIDE_TYPE" val="text"/>
  <p:tag name="KSO_WM_SLIDE_SUBTYPE" val="picTxt"/>
  <p:tag name="KSO_WM_SLIDE_ITEM_CNT" val="4"/>
  <p:tag name="KSO_WM_SLIDE_INDEX" val="1"/>
  <p:tag name="KSO_WM_SLIDE_SIZE" val="558.759*318.2"/>
  <p:tag name="KSO_WM_SLIDE_POSITION" val="349.291*152.65"/>
  <p:tag name="KSO_WM_DIAGRAM_GROUP_CODE" val="l1-1"/>
  <p:tag name="KSO_WM_SLIDE_DIAGTYPE" val="l"/>
  <p:tag name="KSO_WM_TAG_VERSION" val="3.0"/>
  <p:tag name="KSO_WM_SLIDE_LAYOUT" val="a_d_l"/>
  <p:tag name="KSO_WM_SLIDE_LAYOUT_CNT" val="1_1_1"/>
</p:tagLst>
</file>

<file path=ppt/tags/tag345.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33314_1*i*2"/>
  <p:tag name="KSO_WM_TEMPLATE_CATEGORY" val="custom"/>
  <p:tag name="KSO_WM_TEMPLATE_INDEX" val="20233314"/>
  <p:tag name="KSO_WM_UNIT_LAYERLEVEL" val="1"/>
  <p:tag name="KSO_WM_TAG_VERSION" val="3.0"/>
  <p:tag name="KSO_WM_BEAUTIFY_FLAG" val="#wm#"/>
</p:tagLst>
</file>

<file path=ppt/tags/tag346.xml><?xml version="1.0" encoding="utf-8"?>
<p:tagLst xmlns:p="http://schemas.openxmlformats.org/presentationml/2006/main">
  <p:tag name="KSO_WM_UNIT_LINE_FORE_SCHEMECOLOR_INDEX" val="5"/>
  <p:tag name="KSO_WM_UNIT_LINE_FILL_TYPE" val="2"/>
  <p:tag name="KSO_WM_UNIT_USESOURCEFORMAT_APPLY" val="0"/>
  <p:tag name="KSO_WM_UNIT_VALUE" val="1202*1439"/>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 name="MH_PIC_SOURCE_TYPE" val="generate_slide_ai*VCG211395370292*gallery_gallery_ai_v2.0.6_ONLINE*1735750904545_1.103_ec47e8c08b84-slide-8"/>
</p:tagLst>
</file>

<file path=ppt/tags/tag347.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348.xml><?xml version="1.0" encoding="utf-8"?>
<p:tagLst xmlns:p="http://schemas.openxmlformats.org/presentationml/2006/main">
  <p:tag name="KSO_WM_UNIT_TEXT_FILL_FORE_SCHEMECOLOR_INDEX" val="13"/>
  <p:tag name="KSO_WM_UNIT_TEXT_FILL_TYPE" val="1"/>
  <p:tag name="KSO_WM_UNIT_USESOURCEFORMAT_APPLY" val="0"/>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PRESET_TEXT" val="单击此处添加标题"/>
  <p:tag name="KSO_WM_UNIT_TEXT_TYPE" val="1"/>
</p:tagLst>
</file>

<file path=ppt/tags/tag3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1016_4*m_h_i*1_2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3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1016_4*m_h_i*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51.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16_4*m_h_a*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标题"/>
  <p:tag name="KSO_WM_UNIT_TEXT_FILL_FORE_SCHEMECOLOR_INDEX" val="1"/>
  <p:tag name="KSO_WM_UNIT_TEXT_FILL_TYPE" val="1"/>
  <p:tag name="KSO_WM_UNIT_USESOURCEFORMAT_APPLY" val="0"/>
</p:tagLst>
</file>

<file path=ppt/tags/tag352.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1016_4*m_h_f*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UNIT_VALUE" val="80"/>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31016_4*m_h_i*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54.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16_4*m_h_a*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标题"/>
  <p:tag name="KSO_WM_UNIT_TEXT_FILL_FORE_SCHEMECOLOR_INDEX" val="1"/>
  <p:tag name="KSO_WM_UNIT_TEXT_FILL_TYPE" val="1"/>
  <p:tag name="KSO_WM_UNIT_USESOURCEFORMAT_APPLY" val="0"/>
</p:tagLst>
</file>

<file path=ppt/tags/tag355.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1016_4*m_h_f*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31016_4*m_h_i*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57.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1016_4*m_h_a*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标题"/>
  <p:tag name="KSO_WM_UNIT_TEXT_FILL_FORE_SCHEMECOLOR_INDEX" val="1"/>
  <p:tag name="KSO_WM_UNIT_TEXT_FILL_TYPE" val="1"/>
  <p:tag name="KSO_WM_UNIT_USESOURCEFORMAT_APPLY" val="0"/>
</p:tagLst>
</file>

<file path=ppt/tags/tag358.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1016_4*m_h_f*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1"/>
  <p:tag name="KSO_WM_UNIT_ID" val="diagram20231016_4*m_h_i*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360.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31016_4*m_h_a*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标题"/>
  <p:tag name="KSO_WM_UNIT_TEXT_FILL_FORE_SCHEMECOLOR_INDEX" val="1"/>
  <p:tag name="KSO_WM_UNIT_TEXT_FILL_TYPE" val="1"/>
  <p:tag name="KSO_WM_UNIT_USESOURCEFORMAT_APPLY" val="0"/>
</p:tagLst>
</file>

<file path=ppt/tags/tag361.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1016_4*m_h_f*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1"/>
  <p:tag name="KSO_WM_UNIT_ID" val="diagram20231016_4*m_h_i*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63.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31016_4*m_h_a*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标题"/>
  <p:tag name="KSO_WM_UNIT_TEXT_FILL_FORE_SCHEMECOLOR_INDEX" val="1"/>
  <p:tag name="KSO_WM_UNIT_TEXT_FILL_TYPE" val="1"/>
  <p:tag name="KSO_WM_UNIT_USESOURCEFORMAT_APPLY" val="0"/>
</p:tagLst>
</file>

<file path=ppt/tags/tag364.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31016_4*m_h_f*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1016_4*m_h_i*1_3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3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31016_4*m_h_i*1_4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3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31016_4*m_h_i*1_5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02.8999938964844,&quot;width&quot;:514.900024414062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368.xml><?xml version="1.0" encoding="utf-8"?>
<p:tagLst xmlns:p="http://schemas.openxmlformats.org/presentationml/2006/main">
  <p:tag name="KSO_WM_SPECIAL_SOURCE" val="bdnull"/>
  <p:tag name="KSO_WM_SLIDE_ID" val="custom2023331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514.8*302.9"/>
  <p:tag name="KSO_WM_SLIDE_POSITION" val="38.05*169.8"/>
  <p:tag name="KSO_WM_DIAGRAM_GROUP_CODE" val="m1-1"/>
  <p:tag name="KSO_WM_SLIDE_DIAGTYPE" val="m"/>
  <p:tag name="KSO_WM_TAG_VERSION" val="3.0"/>
  <p:tag name="KSO_WM_BEAUTIFY_FLAG" val="#wm#"/>
  <p:tag name="KSO_WM_TEMPLATE_CATEGORY" val="custom"/>
  <p:tag name="KSO_WM_TEMPLATE_INDEX" val="20238599"/>
  <p:tag name="KSO_WM_SLIDE_LAYOUT" val="a_d_m"/>
  <p:tag name="KSO_WM_SLIDE_LAYOUT_CNT" val="1_1_1"/>
</p:tagLst>
</file>

<file path=ppt/tags/tag3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TYPE" val="1"/>
  <p:tag name="KSO_WM_UNIT_TEXT_FILL_FORE_SCHEMECOLOR_INDEX" val="13"/>
  <p:tag name="KSO_WM_UNIT_TEXT_FILL_TYPE" val="1"/>
  <p:tag name="KSO_WM_UNIT_USESOURCEFORMAT_APPLY" val="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2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1_2_1"/>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408413750*gallery_gallery_ai_v2.0.6_ONLINE*1735750904545_1.103_ec47e8c08b84-slide-9"/>
  <p:tag name="KSO_WM_UNIT_LINE_FILL_TYPE" val="2"/>
  <p:tag name="KSO_WM_UNIT_USESOURCEFORMAT_APPLY" val="0"/>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1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1_1_1"/>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415739068*gallery_gallery_ai_v2.0.6_ONLINE*1735750904545_1.103_ec47e8c08b84-slide-9"/>
  <p:tag name="KSO_WM_UNIT_LINE_FILL_TYPE" val="2"/>
  <p:tag name="KSO_WM_UNIT_USESOURCEFORMAT_APPLY" val="0"/>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3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19*692"/>
  <p:tag name="KSO_WM_UNIT_TYPE" val="l_h_d"/>
  <p:tag name="KSO_WM_UNIT_INDEX" val="1_3_1"/>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449630971*gallery_gallery_ai_v2.0.6_ONLINE*1735750904545_1.103_ec47e8c08b84-slide-9"/>
  <p:tag name="KSO_WM_UNIT_LINE_FILL_TYPE" val="2"/>
  <p:tag name="KSO_WM_UNIT_USESOURCEFORMAT_APPLY" val="0"/>
</p:tagLst>
</file>

<file path=ppt/tags/tag37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965_2*l_h_i*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2*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项正文，文字是您思想的提炼，请尽量言简意赅的阐述您的观点，单击此处输入正文"/>
  <p:tag name="KSO_WM_UNIT_TEXT_FILL_FORE_SCHEMECOLOR_INDEX" val="1"/>
  <p:tag name="KSO_WM_UNIT_TEXT_FILL_TYPE" val="1"/>
  <p:tag name="KSO_WM_UNIT_USESOURCEFORMAT_APPLY" val="0"/>
</p:tagLst>
</file>

<file path=ppt/tags/tag3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965_2*l_h_a*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项标题"/>
  <p:tag name="KSO_WM_UNIT_TEXT_FILL_FORE_SCHEMECOLOR_INDEX" val="1"/>
  <p:tag name="KSO_WM_UNIT_TEXT_FILL_TYPE" val="1"/>
  <p:tag name="KSO_WM_UNIT_USESOURCEFORMAT_APPLY" val="0"/>
</p:tagLst>
</file>

<file path=ppt/tags/tag37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65_2*l_h_i*1_2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965_2*l_h_i*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65_2*l_h_f*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项正文，文字是您思想的提炼，请尽量言简意赅的阐述您的观点，单击此处输入正文"/>
  <p:tag name="KSO_WM_UNIT_TEXT_FILL_FORE_SCHEMECOLOR_INDEX" val="1"/>
  <p:tag name="KSO_WM_UNIT_TEXT_FILL_TYPE" val="1"/>
  <p:tag name="KSO_WM_UNIT_USESOURCEFORMAT_APPL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965_2*l_h_a*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项标题"/>
  <p:tag name="KSO_WM_UNIT_TEXT_FILL_FORE_SCHEMECOLOR_INDEX" val="1"/>
  <p:tag name="KSO_WM_UNIT_TEXT_FILL_TYPE" val="1"/>
  <p:tag name="KSO_WM_UNIT_USESOURCEFORMAT_APPLY" val="0"/>
</p:tagLst>
</file>

<file path=ppt/tags/tag38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65_2*l_h_i*1_3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965_2*l_h_i*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8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965_2*l_h_f*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项正文，文字是您思想的提炼，请尽量言简意赅的阐述您的观点，单击此处输入正文"/>
  <p:tag name="KSO_WM_UNIT_TEXT_FILL_FORE_SCHEMECOLOR_INDEX" val="1"/>
  <p:tag name="KSO_WM_UNIT_TEXT_FILL_TYPE" val="1"/>
  <p:tag name="KSO_WM_UNIT_USESOURCEFORMAT_APPLY" val="0"/>
</p:tagLst>
</file>

<file path=ppt/tags/tag3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965_2*l_h_a*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项标题"/>
  <p:tag name="KSO_WM_UNIT_TEXT_FILL_FORE_SCHEMECOLOR_INDEX" val="1"/>
  <p:tag name="KSO_WM_UNIT_TEXT_FILL_TYPE" val="1"/>
  <p:tag name="KSO_WM_UNIT_USESOURCEFORMAT_APPLY" val="0"/>
</p:tagLst>
</file>

<file path=ppt/tags/tag38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674.81*387.403"/>
  <p:tag name="KSO_WM_SLIDE_POSITION" val="256.795*84.5835"/>
  <p:tag name="KSO_WM_SLIDE_LAYOUT" val="a_l"/>
  <p:tag name="KSO_WM_SLIDE_LAYOUT_CNT" val="1_1"/>
  <p:tag name="KSO_WM_SPECIAL_SOURCE" val="bdnull"/>
  <p:tag name="KSO_WM_DIAGRAM_GROUP_CODE" val="l1-1"/>
  <p:tag name="KSO_WM_SLIDE_DIAGTYPE" val="l"/>
  <p:tag name="KSO_WM_TEMPLATE_INDEX" val="20238599"/>
  <p:tag name="KSO_WM_TEMPLATE_SUBCATEGORY" val="0"/>
  <p:tag name="KSO_WM_SLIDE_INDEX" val="1"/>
  <p:tag name="KSO_WM_TAG_VERSION" val="3.0"/>
  <p:tag name="KSO_WM_SLIDE_ID" val="custom20232481_1"/>
  <p:tag name="KSO_WM_SLIDE_ITEM_CNT" val="2"/>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3"/>
  <p:tag name="KSO_WM_TEMPLATE_CATEGORY" val="diagram"/>
  <p:tag name="KSO_WM_TEMPLATE_INDEX" val="20233199"/>
  <p:tag name="KSO_WM_UNIT_LAYERLEVEL" val="1_1_1"/>
  <p:tag name="KSO_WM_TAG_VERSION" val="3.0"/>
  <p:tag name="KSO_WM_BEAUTIFY_FLAG" val="#wm#"/>
  <p:tag name="KSO_WM_UNIT_TYPE" val="m_h_i"/>
  <p:tag name="KSO_WM_UNIT_INDEX" val="1_2_3"/>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8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2*m_h_f*1_1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UNIT_TEXT_TYPE" val="1"/>
  <p:tag name="KSO_WM_UNIT_USESOURCEFORMAT_APPLY" val="0"/>
</p:tagLst>
</file>

<file path=ppt/tags/tag38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2*m_h_a*1_1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1_1"/>
  <p:tag name="KSO_WM_TEMPLATE_CATEGORY" val="diagram"/>
  <p:tag name="KSO_WM_TEMPLATE_INDEX" val="20233199"/>
  <p:tag name="KSO_WM_UNIT_LAYERLEVEL" val="1_1_1"/>
  <p:tag name="KSO_WM_TAG_VERSION" val="3.0"/>
  <p:tag name="KSO_WM_BEAUTIFY_FLAG" val="#wm#"/>
  <p:tag name="KSO_WM_UNIT_VALUE" val="138*146"/>
  <p:tag name="KSO_WM_UNIT_TYPE" val="m_h_x"/>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UNIT_FILL_TYPE" val="1"/>
  <p:tag name="KSO_WM_UNIT_USESOURCEFORMAT_APPLY" val="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2"/>
  <p:tag name="KSO_WM_TEMPLATE_CATEGORY" val="diagram"/>
  <p:tag name="KSO_WM_TEMPLATE_INDEX" val="20233199"/>
  <p:tag name="KSO_WM_UNIT_LAYERLEVEL" val="1_1_1"/>
  <p:tag name="KSO_WM_TAG_VERSION" val="3.0"/>
  <p:tag name="KSO_WM_BEAUTIFY_FLAG" val="#wm#"/>
  <p:tag name="KSO_WM_UNIT_TYPE" val="m_h_i"/>
  <p:tag name="KSO_WM_UNIT_INDEX" val="1_1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UNIT_LINE_FILL_TYPE" val="2"/>
  <p:tag name="KSO_WM_UNIT_TEXT_FILL_FORE_SCHEMECOLOR_INDEX" val="2"/>
  <p:tag name="KSO_WM_UNIT_TEXT_FILL_TYPE" val="1"/>
  <p:tag name="KSO_WM_UNIT_USESOURCEFORMAT_APPLY" val="0"/>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1"/>
  <p:tag name="KSO_WM_TEMPLATE_CATEGORY" val="diagram"/>
  <p:tag name="KSO_WM_TEMPLATE_INDEX" val="20233199"/>
  <p:tag name="KSO_WM_UNIT_LAYERLEVEL" val="1_1_1"/>
  <p:tag name="KSO_WM_TAG_VERSION" val="3.0"/>
  <p:tag name="KSO_WM_BEAUTIFY_FLAG" val="#wm#"/>
  <p:tag name="KSO_WM_UNIT_SUBTYPE" val="d"/>
  <p:tag name="KSO_WM_UNIT_TYPE" val="m_h_i"/>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UNIT_TEXT_FILL_FORE_SCHEMECOLOR_INDEX" val="1"/>
  <p:tag name="KSO_WM_UNIT_TEXT_FILL_TYPE" val="1"/>
  <p:tag name="KSO_WM_UNIT_LINE_FILL_TYPE" val="2"/>
  <p:tag name="KSO_WM_UNIT_USESOURCEFORMAT_APPLY" val="0"/>
</p:tagLst>
</file>

<file path=ppt/tags/tag39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2*m_h_f*1_2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UNIT_TEXT_TYPE" val="1"/>
  <p:tag name="KSO_WM_UNIT_USESOURCEFORMAT_APPLY" val="0"/>
</p:tagLst>
</file>

<file path=ppt/tags/tag39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2*m_h_a*1_2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2"/>
  <p:tag name="KSO_WM_TEMPLATE_CATEGORY" val="diagram"/>
  <p:tag name="KSO_WM_TEMPLATE_INDEX" val="20233199"/>
  <p:tag name="KSO_WM_UNIT_LAYERLEVEL" val="1_1_1"/>
  <p:tag name="KSO_WM_TAG_VERSION" val="3.0"/>
  <p:tag name="KSO_WM_BEAUTIFY_FLAG" val="#wm#"/>
  <p:tag name="KSO_WM_UNIT_TYPE" val="m_h_i"/>
  <p:tag name="KSO_WM_UNIT_INDEX" val="1_2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UNIT_LINE_FILL_TYPE" val="2"/>
  <p:tag name="KSO_WM_UNIT_TEXT_FILL_FORE_SCHEMECOLOR_INDEX" val="2"/>
  <p:tag name="KSO_WM_UNIT_TEXT_FILL_TYPE" val="1"/>
  <p:tag name="KSO_WM_UNIT_USESOURCEFORMAT_APPLY" val="0"/>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1"/>
  <p:tag name="KSO_WM_TEMPLATE_CATEGORY" val="diagram"/>
  <p:tag name="KSO_WM_TEMPLATE_INDEX" val="20233199"/>
  <p:tag name="KSO_WM_UNIT_LAYERLEVEL" val="1_1_1"/>
  <p:tag name="KSO_WM_TAG_VERSION" val="3.0"/>
  <p:tag name="KSO_WM_BEAUTIFY_FLAG" val="#wm#"/>
  <p:tag name="KSO_WM_UNIT_SUBTYPE" val="d"/>
  <p:tag name="KSO_WM_UNIT_TYPE" val="m_h_i"/>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UNIT_TEXT_FILL_FORE_SCHEMECOLOR_INDEX" val="1"/>
  <p:tag name="KSO_WM_UNIT_TEXT_FILL_TYPE" val="1"/>
  <p:tag name="KSO_WM_UNIT_LINE_FILL_TYPE" val="2"/>
  <p:tag name="KSO_WM_UNIT_USESOURCEFORMAT_APPLY" val="0"/>
</p:tagLst>
</file>

<file path=ppt/tags/tag3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3199_2*m_h_f*1_3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UNIT_TEXT_TYPE" val="1"/>
  <p:tag name="KSO_WM_UNIT_USESOURCEFORMAT_APPLY" val="0"/>
</p:tagLst>
</file>

<file path=ppt/tags/tag3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3199_2*m_h_a*1_3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2"/>
  <p:tag name="KSO_WM_TEMPLATE_CATEGORY" val="diagram"/>
  <p:tag name="KSO_WM_TEMPLATE_INDEX" val="20233199"/>
  <p:tag name="KSO_WM_UNIT_LAYERLEVEL" val="1_1_1"/>
  <p:tag name="KSO_WM_TAG_VERSION" val="3.0"/>
  <p:tag name="KSO_WM_BEAUTIFY_FLAG" val="#wm#"/>
  <p:tag name="KSO_WM_UNIT_TYPE" val="m_h_i"/>
  <p:tag name="KSO_WM_UNIT_INDEX" val="1_3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UNIT_LINE_FILL_TYPE" val="2"/>
  <p:tag name="KSO_WM_UNIT_TEXT_FILL_FORE_SCHEMECOLOR_INDEX" val="2"/>
  <p:tag name="KSO_WM_UNIT_TEXT_FILL_TYPE" val="1"/>
  <p:tag name="KSO_WM_UNIT_USESOURCEFORMAT_APPLY" val="0"/>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1"/>
  <p:tag name="KSO_WM_TEMPLATE_CATEGORY" val="diagram"/>
  <p:tag name="KSO_WM_TEMPLATE_INDEX" val="20233199"/>
  <p:tag name="KSO_WM_UNIT_LAYERLEVEL" val="1_1_1"/>
  <p:tag name="KSO_WM_TAG_VERSION" val="3.0"/>
  <p:tag name="KSO_WM_BEAUTIFY_FLAG" val="#wm#"/>
  <p:tag name="KSO_WM_UNIT_SUBTYPE" val="d"/>
  <p:tag name="KSO_WM_UNIT_TYPE" val="m_h_i"/>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UNIT_TEXT_FILL_FORE_SCHEMECOLOR_INDEX" val="1"/>
  <p:tag name="KSO_WM_UNIT_TEXT_FILL_TYPE" val="1"/>
  <p:tag name="KSO_WM_UNIT_LINE_FILL_TYPE" val="2"/>
  <p:tag name="KSO_WM_UNIT_USESOURCEFORMAT_APPLY" val="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3_1"/>
  <p:tag name="KSO_WM_TEMPLATE_CATEGORY" val="diagram"/>
  <p:tag name="KSO_WM_TEMPLATE_INDEX" val="20233199"/>
  <p:tag name="KSO_WM_UNIT_LAYERLEVEL" val="1_1_1"/>
  <p:tag name="KSO_WM_TAG_VERSION" val="3.0"/>
  <p:tag name="KSO_WM_BEAUTIFY_FLAG" val="#wm#"/>
  <p:tag name="KSO_WM_UNIT_VALUE" val="140*160"/>
  <p:tag name="KSO_WM_UNIT_TYPE" val="m_h_x"/>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UNIT_FILL_TYPE" val="1"/>
  <p:tag name="KSO_WM_UNIT_USESOURCEFORMAT_APPLY" val="0"/>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2_1"/>
  <p:tag name="KSO_WM_TEMPLATE_CATEGORY" val="diagram"/>
  <p:tag name="KSO_WM_TEMPLATE_INDEX" val="20233199"/>
  <p:tag name="KSO_WM_UNIT_LAYERLEVEL" val="1_1_1"/>
  <p:tag name="KSO_WM_TAG_VERSION" val="3.0"/>
  <p:tag name="KSO_WM_BEAUTIFY_FLAG" val="#wm#"/>
  <p:tag name="KSO_WM_UNIT_VALUE" val="160*161"/>
  <p:tag name="KSO_WM_UNIT_TYPE" val="m_h_x"/>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TYPE" val="1"/>
  <p:tag name="KSO_WM_UNIT_USESOURCEFORMAT_APPLY" val="0"/>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3"/>
  <p:tag name="KSO_WM_TEMPLATE_CATEGORY" val="diagram"/>
  <p:tag name="KSO_WM_TEMPLATE_INDEX" val="20233199"/>
  <p:tag name="KSO_WM_UNIT_LAYERLEVEL" val="1_1_1"/>
  <p:tag name="KSO_WM_TAG_VERSION" val="3.0"/>
  <p:tag name="KSO_WM_BEAUTIFY_FLAG" val="#wm#"/>
  <p:tag name="KSO_WM_UNIT_TYPE" val="m_h_i"/>
  <p:tag name="KSO_WM_UNIT_INDEX" val="1_3_3"/>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40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TYPE" val="1"/>
  <p:tag name="KSO_WM_UNIT_TEXT_FILL_FORE_SCHEMECOLOR_INDEX" val="13"/>
  <p:tag name="KSO_WM_UNIT_TEXT_FILL_TYPE" val="1"/>
  <p:tag name="KSO_WM_UNIT_USESOURCEFORMAT_APPLY" val="0"/>
</p:tagLst>
</file>

<file path=ppt/tags/tag404.xml><?xml version="1.0" encoding="utf-8"?>
<p:tagLst xmlns:p="http://schemas.openxmlformats.org/presentationml/2006/main">
  <p:tag name="KSO_WM_SLIDE_ID" val="diagram20233199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custom"/>
  <p:tag name="KSO_WM_TEMPLATE_INDEX" val="20238599"/>
  <p:tag name="KSO_WM_SLIDE_TYPE" val="text"/>
  <p:tag name="KSO_WM_SLIDE_SUBTYPE" val="diag"/>
  <p:tag name="KSO_WM_SLIDE_SIZE" val="850.602*352.416"/>
  <p:tag name="KSO_WM_SLIDE_POSITION" val="54.8*138.464"/>
  <p:tag name="KSO_WM_SLIDE_LAYOUT" val="a_m"/>
  <p:tag name="KSO_WM_SLIDE_LAYOUT_CNT" val="1_1"/>
  <p:tag name="KSO_WM_SPECIAL_SOURCE" val="bdnull"/>
  <p:tag name="KSO_WM_DIAGRAM_GROUP_CODE" val="m1-1"/>
  <p:tag name="KSO_WM_SLIDE_DIAGTYPE" val="m"/>
</p:tagLst>
</file>

<file path=ppt/tags/tag405.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2474_1*a*1"/>
  <p:tag name="KSO_WM_TEMPLATE_CATEGORY" val="diagram"/>
  <p:tag name="KSO_WM_TEMPLATE_INDEX" val="20232474"/>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0"/>
</p:tagLst>
</file>

<file path=ppt/tags/tag40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4_2*l_h_f*1_3_1"/>
  <p:tag name="KSO_WM_TEMPLATE_CATEGORY" val="diagram"/>
  <p:tag name="KSO_WM_TEMPLATE_INDEX" val="20232474"/>
  <p:tag name="KSO_WM_UNIT_LAYERLEVEL" val="1_1_1"/>
  <p:tag name="KSO_WM_TAG_VERSION" val="3.0"/>
  <p:tag name="KSO_WM_BEAUTIFY_FLAG" val="#wm#"/>
  <p:tag name="KSO_WM_UNIT_VALUE" val="45"/>
  <p:tag name="KSO_WM_DIAGRAM_MAX_ITEMCNT" val="4"/>
  <p:tag name="KSO_WM_DIAGRAM_MIN_ITEMCNT" val="2"/>
  <p:tag name="KSO_WM_DIAGRAM_VIRTUALLY_FRAME" val="{&quot;height&quot;:286.45001220703125,&quot;width&quot;:851.0355224609375}"/>
  <p:tag name="KSO_WM_DIAGRAM_VERSION" val="3"/>
  <p:tag name="KSO_WM_DIAGRAM_COLOR_TRICK" val="1"/>
  <p:tag name="KSO_WM_DIAGRAM_COLOR_TEXT_CAN_REMOVE" val="n"/>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TYPE" val="3"/>
  <p:tag name="KSO_WM_UNIT_PRESET_TEXT" val="单击此处添加文本具体内容，简明扼要地阐述您的观点，根据需要可酌情增减文字"/>
  <p:tag name="KSO_WM_UNIT_TEXT_TYPE" val="1"/>
  <p:tag name="KSO_WM_UNIT_USESOURCEFORMAT_APPLY" val="0"/>
</p:tagLst>
</file>

<file path=ppt/tags/tag40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4_2*l_h_f*1_2_1"/>
  <p:tag name="KSO_WM_TEMPLATE_CATEGORY" val="diagram"/>
  <p:tag name="KSO_WM_TEMPLATE_INDEX" val="20232474"/>
  <p:tag name="KSO_WM_UNIT_LAYERLEVEL" val="1_1_1"/>
  <p:tag name="KSO_WM_TAG_VERSION" val="3.0"/>
  <p:tag name="KSO_WM_BEAUTIFY_FLAG" val="#wm#"/>
  <p:tag name="KSO_WM_UNIT_VALUE" val="45"/>
  <p:tag name="KSO_WM_DIAGRAM_MAX_ITEMCNT" val="4"/>
  <p:tag name="KSO_WM_DIAGRAM_MIN_ITEMCNT" val="2"/>
  <p:tag name="KSO_WM_DIAGRAM_VIRTUALLY_FRAME" val="{&quot;height&quot;:286.45001220703125,&quot;width&quot;:851.0355224609375}"/>
  <p:tag name="KSO_WM_DIAGRAM_VERSION" val="3"/>
  <p:tag name="KSO_WM_DIAGRAM_COLOR_TRICK" val="1"/>
  <p:tag name="KSO_WM_DIAGRAM_COLOR_TEXT_CAN_REMOVE" val="n"/>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TYPE" val="3"/>
  <p:tag name="KSO_WM_UNIT_PRESET_TEXT" val="单击此处添加文本具体内容，简明扼要地阐述您的观点，根据需要可酌情增减文字"/>
  <p:tag name="KSO_WM_UNIT_TEXT_TYPE" val="1"/>
  <p:tag name="KSO_WM_UNIT_USESOURCEFORMAT_APPLY" val="0"/>
</p:tagLst>
</file>

<file path=ppt/tags/tag40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4_2*l_h_f*1_1_1"/>
  <p:tag name="KSO_WM_TEMPLATE_CATEGORY" val="diagram"/>
  <p:tag name="KSO_WM_TEMPLATE_INDEX" val="20232474"/>
  <p:tag name="KSO_WM_UNIT_LAYERLEVEL" val="1_1_1"/>
  <p:tag name="KSO_WM_TAG_VERSION" val="3.0"/>
  <p:tag name="KSO_WM_BEAUTIFY_FLAG" val="#wm#"/>
  <p:tag name="KSO_WM_UNIT_VALUE" val="45"/>
  <p:tag name="KSO_WM_DIAGRAM_MAX_ITEMCNT" val="4"/>
  <p:tag name="KSO_WM_DIAGRAM_MIN_ITEMCNT" val="2"/>
  <p:tag name="KSO_WM_DIAGRAM_VIRTUALLY_FRAME" val="{&quot;height&quot;:286.45001220703125,&quot;width&quot;:851.0355224609375}"/>
  <p:tag name="KSO_WM_DIAGRAM_VERSION" val="3"/>
  <p:tag name="KSO_WM_DIAGRAM_COLOR_TRICK" val="1"/>
  <p:tag name="KSO_WM_DIAGRAM_COLOR_TEXT_CAN_REMOVE" val="n"/>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TYPE" val="3"/>
  <p:tag name="KSO_WM_UNIT_PRESET_TEXT" val="单击此处添加文本具体内容，简明扼要地阐述您的观点，根据需要可酌情增减文字"/>
  <p:tag name="KSO_WM_UNIT_TEXT_TYPE" val="1"/>
  <p:tag name="KSO_WM_UNIT_USESOURCEFORMAT_APPLY" val="0"/>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2474_2*l_h_i*1_1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4"/>
  <p:tag name="KSO_WM_UNIT_FILL_FORE_SCHEMECOLOR_INDEX_BRIGHTNESS" val="0"/>
  <p:tag name="KSO_WM_UNIT_TEXT_FILL_FORE_SCHEMECOLOR_INDEX" val="13"/>
  <p:tag name="KSO_WM_UNIT_TEXT_FILL_TYPE" val="1"/>
  <p:tag name="KSO_WM_UNIT_USESOURCEFORMAT_APPLY"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410.xml><?xml version="1.0" encoding="utf-8"?>
<p:tagLst xmlns:p="http://schemas.openxmlformats.org/presentationml/2006/main">
  <p:tag name="KSO_WM_UNIT_VALUE" val="271*271"/>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2474_2*l_h_d*1_1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
  <p:tag name="MH_PIC_SOURCE_TYPE" val="generate_slide_ai*VCG41N1447304261*gallery_gallery_ai_v2.0.6_ONLINE*1735750904545_1.103_ec47e8c08b84-slide-12"/>
  <p:tag name="KSO_WM_UNIT_LINE_FILL_TYPE" val="2"/>
  <p:tag name="KSO_WM_UNIT_USESOURCEFORMAT_APPLY" val="0"/>
</p:tagLst>
</file>

<file path=ppt/tags/tag41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4_2*l_h_a*1_1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
  <p:tag name="KSO_WM_DIAGRAM_VERSION" val="3"/>
  <p:tag name="KSO_WM_DIAGRAM_COLOR_TRICK" val="1"/>
  <p:tag name="KSO_WM_DIAGRAM_COLOR_TEXT_CAN_REMOVE" val="n"/>
  <p:tag name="KSO_WM_UNIT_TEXT_FILL_FORE_SCHEMECOLOR_INDEX" val="1"/>
  <p:tag name="KSO_WM_UNIT_TEXT_FILL_TYPE" val="1"/>
  <p:tag name="KSO_WM_UNIT_PRESET_TEXT" val="添加文档标题"/>
  <p:tag name="KSO_WM_UNIT_TEXT_TYPE" val="1"/>
  <p:tag name="KSO_WM_UNIT_USESOURCEFORMAT_APPLY" val="0"/>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2474_2*l_h_i*1_2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4"/>
  <p:tag name="KSO_WM_UNIT_FILL_FORE_SCHEMECOLOR_INDEX_BRIGHTNESS" val="0"/>
  <p:tag name="KSO_WM_UNIT_TEXT_FILL_FORE_SCHEMECOLOR_INDEX" val="13"/>
  <p:tag name="KSO_WM_UNIT_TEXT_FILL_TYPE" val="1"/>
  <p:tag name="KSO_WM_UNIT_USESOURCEFORMAT_APPLY" val="0"/>
</p:tagLst>
</file>

<file path=ppt/tags/tag41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4_2*l_h_a*1_2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DIAGRAM_VERSION" val="3"/>
  <p:tag name="KSO_WM_DIAGRAM_COLOR_TRICK" val="1"/>
  <p:tag name="KSO_WM_DIAGRAM_COLOR_TEXT_CAN_REMOVE" val="n"/>
  <p:tag name="KSO_WM_UNIT_TEXT_FILL_FORE_SCHEMECOLOR_INDEX" val="1"/>
  <p:tag name="KSO_WM_UNIT_TEXT_FILL_TYPE" val="1"/>
  <p:tag name="KSO_WM_UNIT_PRESET_TEXT" val="添加文档标题"/>
  <p:tag name="KSO_WM_UNIT_TEXT_TYPE" val="1"/>
  <p:tag name="KSO_WM_UNIT_USESOURCEFORMAT_APPLY" val="0"/>
</p:tagLst>
</file>

<file path=ppt/tags/tag414.xml><?xml version="1.0" encoding="utf-8"?>
<p:tagLst xmlns:p="http://schemas.openxmlformats.org/presentationml/2006/main">
  <p:tag name="KSO_WM_UNIT_VALUE" val="271*271"/>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2474_2*l_h_d*1_2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
  <p:tag name="MH_PIC_SOURCE_TYPE" val="generate_slide_ai*VCG41N583964820*gallery_gallery_ai_v2.0.6_ONLINE*1735750904545_1.103_ec47e8c08b84-slide-12"/>
  <p:tag name="KSO_WM_UNIT_LINE_FILL_TYPE" val="2"/>
  <p:tag name="KSO_WM_UNIT_USESOURCEFORMAT_APPLY" val="0"/>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2474_2*l_h_i*1_3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4"/>
  <p:tag name="KSO_WM_UNIT_FILL_FORE_SCHEMECOLOR_INDEX_BRIGHTNESS" val="0"/>
  <p:tag name="KSO_WM_UNIT_TEXT_FILL_FORE_SCHEMECOLOR_INDEX" val="13"/>
  <p:tag name="KSO_WM_UNIT_TEXT_FILL_TYPE" val="1"/>
  <p:tag name="KSO_WM_UNIT_USESOURCEFORMAT_APPLY" val="0"/>
</p:tagLst>
</file>

<file path=ppt/tags/tag41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4_2*l_h_a*1_3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DIAGRAM_VERSION" val="3"/>
  <p:tag name="KSO_WM_DIAGRAM_COLOR_TRICK" val="1"/>
  <p:tag name="KSO_WM_DIAGRAM_COLOR_TEXT_CAN_REMOVE" val="n"/>
  <p:tag name="KSO_WM_UNIT_TEXT_FILL_FORE_SCHEMECOLOR_INDEX" val="1"/>
  <p:tag name="KSO_WM_UNIT_TEXT_FILL_TYPE" val="1"/>
  <p:tag name="KSO_WM_UNIT_PRESET_TEXT" val="添加文档标题"/>
  <p:tag name="KSO_WM_UNIT_TEXT_TYPE" val="1"/>
  <p:tag name="KSO_WM_UNIT_USESOURCEFORMAT_APPLY" val="0"/>
</p:tagLst>
</file>

<file path=ppt/tags/tag417.xml><?xml version="1.0" encoding="utf-8"?>
<p:tagLst xmlns:p="http://schemas.openxmlformats.org/presentationml/2006/main">
  <p:tag name="KSO_WM_UNIT_VALUE" val="271*271"/>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2474_2*l_h_d*1_3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
  <p:tag name="MH_PIC_SOURCE_TYPE" val="generate_slide_ai*VCG41N1323758550*gallery_gallery_ai_v2.0.6_ONLINE*1735750904545_1.103_ec47e8c08b84-slide-12"/>
  <p:tag name="KSO_WM_UNIT_LINE_FILL_TYPE" val="2"/>
  <p:tag name="KSO_WM_UNIT_USESOURCEFORMAT_APPLY" val="0"/>
</p:tagLst>
</file>

<file path=ppt/tags/tag418.xml><?xml version="1.0" encoding="utf-8"?>
<p:tagLst xmlns:p="http://schemas.openxmlformats.org/presentationml/2006/main">
  <p:tag name="KSO_WM_SLIDE_ID" val="diagram20232474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766.91*286.45"/>
  <p:tag name="KSO_WM_SLIDE_POSITION" val="96.545*148.7"/>
  <p:tag name="KSO_WM_DIAGRAM_GROUP_CODE" val="l1-1"/>
  <p:tag name="KSO_WM_SLIDE_DIAGTYPE" val="l"/>
  <p:tag name="KSO_WM_TAG_VERSION" val="3.0"/>
  <p:tag name="KSO_WM_BEAUTIFY_FLAG" val="#wm#"/>
  <p:tag name="KSO_WM_TEMPLATE_CATEGORY" val="custom"/>
  <p:tag name="KSO_WM_TEMPLATE_INDEX" val="20238599"/>
  <p:tag name="KSO_WM_SLIDE_LAYOUT" val="a_l"/>
  <p:tag name="KSO_WM_SLIDE_LAYOUT_CNT" val="1_1"/>
</p:tagLst>
</file>

<file path=ppt/tags/tag419.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973_1*a*1"/>
  <p:tag name="KSO_WM_TEMPLATE_CATEGORY" val="diagram"/>
  <p:tag name="KSO_WM_TEMPLATE_INDEX" val="20231973"/>
  <p:tag name="KSO_WM_UNIT_LAYERLEVEL" val="1"/>
  <p:tag name="KSO_WM_TAG_VERSION" val="3.0"/>
  <p:tag name="KSO_WM_BEAUTIFY_FLAG" val="#wm#"/>
  <p:tag name="KSO_WM_UNIT_TEXT_TYPE" val="1"/>
  <p:tag name="KSO_WM_UNIT_PRESET_TEXT" val="单击此处添加标题"/>
  <p:tag name="KSO_WM_UNIT_TEXT_FILL_FORE_SCHEMECOLOR_INDEX" val="13"/>
  <p:tag name="KSO_WM_UNIT_TEXT_FILL_TYPE" val="1"/>
  <p:tag name="KSO_WM_UNIT_USESOURCEFORMAT_APPLY" val="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42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973_4*l_h_i*1_1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42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73_4*l_h_f*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48"/>
  <p:tag name="KSO_WM_UNIT_TEXT_TYPE" val="1"/>
  <p:tag name="KSO_WM_UNIT_PRESET_TEXT" val="单击此处添加文本具体内容，简明扼要地阐述您的观点。根据需要您可酌情增减文字内容"/>
  <p:tag name="KSO_WM_UNIT_TEXT_FILL_FORE_SCHEMECOLOR_INDEX" val="1"/>
  <p:tag name="KSO_WM_UNIT_TEXT_FILL_TYPE" val="1"/>
  <p:tag name="KSO_WM_UNIT_USESOURCEFORMAT_APPLY" val="0"/>
</p:tagLst>
</file>

<file path=ppt/tags/tag42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73_4*l_h_i*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42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73_4*l_h_i*1_1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2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73_4*l_h_a*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UNIT_PRESET_TEXT" val="添加标题"/>
  <p:tag name="KSO_WM_UNIT_TEXT_FILL_FORE_SCHEMECOLOR_INDEX" val="1"/>
  <p:tag name="KSO_WM_UNIT_TEXT_FILL_TYPE" val="1"/>
  <p:tag name="KSO_WM_UNIT_USESOURCEFORMAT_APPLY" val="0"/>
</p:tagLst>
</file>

<file path=ppt/tags/tag42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973_4*l_h_i*1_2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42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73_4*l_h_f*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48"/>
  <p:tag name="KSO_WM_UNIT_TEXT_TYPE" val="1"/>
  <p:tag name="KSO_WM_UNIT_PRESET_TEXT" val="单击此处添加文本具体内容，简明扼要地阐述您的观点。根据需要您可酌情增减文字内容"/>
  <p:tag name="KSO_WM_UNIT_TEXT_FILL_FORE_SCHEMECOLOR_INDEX" val="1"/>
  <p:tag name="KSO_WM_UNIT_TEXT_FILL_TYPE" val="1"/>
  <p:tag name="KSO_WM_UNIT_USESOURCEFORMAT_APPLY" val="0"/>
</p:tagLst>
</file>

<file path=ppt/tags/tag42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73_4*l_h_i*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42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73_4*l_h_i*1_2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2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73_4*l_h_a*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0"/>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43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973_4*l_h_i*1_3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43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73_4*l_h_f*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48"/>
  <p:tag name="KSO_WM_UNIT_TEXT_TYPE" val="1"/>
  <p:tag name="KSO_WM_UNIT_PRESET_TEXT" val="单击此处添加文本具体内容，简明扼要地阐述您的观点。根据需要您可酌情增减文字内容"/>
  <p:tag name="KSO_WM_UNIT_TEXT_FILL_FORE_SCHEMECOLOR_INDEX" val="1"/>
  <p:tag name="KSO_WM_UNIT_TEXT_FILL_TYPE" val="1"/>
  <p:tag name="KSO_WM_UNIT_USESOURCEFORMAT_APPLY" val="0"/>
</p:tagLst>
</file>

<file path=ppt/tags/tag43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973_4*l_h_i*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43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73_4*l_h_i*1_3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3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73_4*l_h_a*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UNIT_PRESET_TEXT" val="添加标题"/>
  <p:tag name="KSO_WM_UNIT_TEXT_FILL_FORE_SCHEMECOLOR_INDEX" val="1"/>
  <p:tag name="KSO_WM_UNIT_TEXT_FILL_TYPE" val="1"/>
  <p:tag name="KSO_WM_UNIT_USESOURCEFORMAT_APPLY" val="0"/>
</p:tagLst>
</file>

<file path=ppt/tags/tag43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973_4*l_h_i*1_4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43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973_4*l_h_f*1_4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48"/>
  <p:tag name="KSO_WM_UNIT_TEXT_TYPE" val="1"/>
  <p:tag name="KSO_WM_UNIT_PRESET_TEXT" val="单击此处添加文本具体内容，简明扼要地阐述您的观点。根据需要您可酌情增减文字内容"/>
  <p:tag name="KSO_WM_UNIT_TEXT_FILL_FORE_SCHEMECOLOR_INDEX" val="1"/>
  <p:tag name="KSO_WM_UNIT_TEXT_FILL_TYPE" val="1"/>
  <p:tag name="KSO_WM_UNIT_USESOURCEFORMAT_APPLY" val="0"/>
</p:tagLst>
</file>

<file path=ppt/tags/tag43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973_4*l_h_i*1_4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43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973_4*l_h_i*1_4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3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973_4*l_h_a*1_4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44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31973_4*l_h_i*1_5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44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973_4*l_h_f*1_5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48"/>
  <p:tag name="KSO_WM_UNIT_TEXT_TYPE" val="1"/>
  <p:tag name="KSO_WM_UNIT_PRESET_TEXT" val="单击此处添加文本具体内容，简明扼要地阐述您的观点。根据需要您可酌情增减文字内容"/>
  <p:tag name="KSO_WM_UNIT_TEXT_FILL_FORE_SCHEMECOLOR_INDEX" val="1"/>
  <p:tag name="KSO_WM_UNIT_TEXT_FILL_TYPE" val="1"/>
  <p:tag name="KSO_WM_UNIT_USESOURCEFORMAT_APPLY" val="0"/>
</p:tagLst>
</file>

<file path=ppt/tags/tag44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1973_4*l_h_i*1_5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44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1973_4*l_h_i*1_5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4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1973_4*l_h_a*1_5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0"/>
</p:tagLst>
</file>

<file path=ppt/tags/tag445.xml><?xml version="1.0" encoding="utf-8"?>
<p:tagLst xmlns:p="http://schemas.openxmlformats.org/presentationml/2006/main">
  <p:tag name="KSO_WM_SLIDE_ID" val="diagram20231973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850.35*326.55"/>
  <p:tag name="KSO_WM_SLIDE_POSITION" val="54.85*131.9"/>
  <p:tag name="KSO_WM_DIAGRAM_GROUP_CODE" val="l1-1"/>
  <p:tag name="KSO_WM_SLIDE_DIAGTYPE" val="l"/>
  <p:tag name="KSO_WM_TAG_VERSION" val="3.0"/>
  <p:tag name="KSO_WM_BEAUTIFY_FLAG" val="#wm#"/>
  <p:tag name="KSO_WM_TEMPLATE_CATEGORY" val="custom"/>
  <p:tag name="KSO_WM_TEMPLATE_INDEX" val="20238599"/>
  <p:tag name="KSO_WM_SLIDE_LAYOUT" val="a_l"/>
  <p:tag name="KSO_WM_SLIDE_LAYOUT_CNT" val="1_1"/>
  <p:tag name="KSO_WM_SPECIAL_SOURCE" val="bdnull"/>
</p:tagLst>
</file>

<file path=ppt/tags/tag446.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128_1*a*1"/>
  <p:tag name="KSO_WM_TEMPLATE_CATEGORY" val="diagram"/>
  <p:tag name="KSO_WM_TEMPLATE_INDEX" val="20233128"/>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0"/>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1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1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211327162084*gallery_gallery_ai_v2.0.6_ONLINE*1735750904545_1.103_ec47e8c08b84-slide-14"/>
  <p:tag name="KSO_WM_UNIT_LINE_FILL_TYPE" val="2"/>
  <p:tag name="KSO_WM_UNIT_USESOURCEFORMAT_APPLY" val="0"/>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2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2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211387824115*gallery_gallery_ai_v2.0.6_ONLINE*1735750904545_1.103_ec47e8c08b84-slide-14"/>
  <p:tag name="KSO_WM_UNIT_LINE_FILL_TYPE" val="2"/>
  <p:tag name="KSO_WM_UNIT_USESOURCEFORMAT_APPLY" val="0"/>
</p:tagLst>
</file>

<file path=ppt/tags/tag4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28_2*l_h_f*1_1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TEXT_TYPE" val="1"/>
  <p:tag name="KSO_WM_UNIT_USESOURCEFORMAT_APPLY" val="0"/>
</p:tagLst>
</file>

<file path=ppt/tags/tag4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28_2*l_h_a*1_1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0"/>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1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4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28_2*l_h_f*1_2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TEXT_TYPE" val="1"/>
  <p:tag name="KSO_WM_UNIT_USESOURCEFORMAT_APPLY" val="0"/>
</p:tagLst>
</file>

<file path=ppt/tags/tag45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28_2*l_h_a*1_2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0"/>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2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3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3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211348011203*gallery_gallery_ai_v2.0.6_ONLINE*1735750904545_1.103_ec47e8c08b84-slide-14"/>
  <p:tag name="KSO_WM_UNIT_LINE_FILL_TYPE" val="2"/>
  <p:tag name="KSO_WM_UNIT_USESOURCEFORMAT_APPLY" val="0"/>
</p:tagLst>
</file>

<file path=ppt/tags/tag45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28_2*l_h_f*1_3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TEXT_TYPE" val="1"/>
  <p:tag name="KSO_WM_UNIT_USESOURCEFORMAT_APPLY"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28_2*l_h_a*1_3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0"/>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3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462.xml><?xml version="1.0" encoding="utf-8"?>
<p:tagLst xmlns:p="http://schemas.openxmlformats.org/presentationml/2006/main">
  <p:tag name="KSO_WM_SLIDE_ID" val="diagram20233128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8599"/>
  <p:tag name="KSO_WM_SLIDE_TYPE" val="text"/>
  <p:tag name="KSO_WM_SLIDE_SUBTYPE" val="diag"/>
  <p:tag name="KSO_WM_SLIDE_SIZE" val="850.4*282.359"/>
  <p:tag name="KSO_WM_SLIDE_POSITION" val="54.8*150.995"/>
  <p:tag name="KSO_WM_SLIDE_LAYOUT" val="a_l"/>
  <p:tag name="KSO_WM_SLIDE_LAYOUT_CNT" val="1_1"/>
  <p:tag name="KSO_WM_SPECIAL_SOURCE" val="bdnull"/>
  <p:tag name="KSO_WM_DIAGRAM_GROUP_CODE" val="l1-1"/>
  <p:tag name="KSO_WM_SLIDE_DIAGTYPE" val="l"/>
</p:tagLst>
</file>

<file path=ppt/tags/tag46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1812_1*a*1"/>
  <p:tag name="KSO_WM_TEMPLATE_CATEGORY" val="custom"/>
  <p:tag name="KSO_WM_TEMPLATE_INDEX" val="20231812"/>
  <p:tag name="KSO_WM_UNIT_LAYERLEVEL" val="1"/>
  <p:tag name="KSO_WM_TAG_VERSION" val="3.0"/>
  <p:tag name="KSO_WM_BEAUTIFY_FLAG" val="#wm#"/>
  <p:tag name="KSO_WM_UNIT_TEXT_TYPE" val="1"/>
  <p:tag name="KSO_WM_UNIT_PRESET_TEXT" val="单击此处添加标题"/>
  <p:tag name="KSO_WM_UNIT_TEXT_FILL_FORE_SCHEMECOLOR_INDEX" val="13"/>
  <p:tag name="KSO_WM_UNIT_TEXT_FILL_TYPE" val="1"/>
  <p:tag name="KSO_WM_UNIT_USESOURCEFORMAT_APPLY" val="0"/>
</p:tagLst>
</file>

<file path=ppt/tags/tag464.xml><?xml version="1.0" encoding="utf-8"?>
<p:tagLst xmlns:p="http://schemas.openxmlformats.org/presentationml/2006/main">
  <p:tag name="KSO_WM_BEAUTIFY_FLAG" val="#wm#"/>
  <p:tag name="KSO_WM_UNIT_VALUE" val="1904*151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812_1*d*1"/>
  <p:tag name="KSO_WM_TEMPLATE_CATEGORY" val="custom"/>
  <p:tag name="KSO_WM_TEMPLATE_INDEX" val="20231812"/>
  <p:tag name="KSO_WM_UNIT_LAYERLEVEL" val="1"/>
  <p:tag name="KSO_WM_TAG_VERSION" val="3.0"/>
  <p:tag name="KSO_WM_UNIT_LINE_FORE_SCHEMECOLOR_INDEX" val="1"/>
  <p:tag name="KSO_WM_UNIT_LINE_FILL_TYPE" val="2"/>
  <p:tag name="KSO_WM_UNIT_USESOURCEFORMAT_APPLY" val="0"/>
  <p:tag name="KSO_WM_UNIT_PICTURE_SUBTYPE" val="b"/>
  <p:tag name="MH_PIC_SOURCE_TYPE" val="generate_slide_ai*VCG41N490427586*gallery_gallery_ai_v2.0.6_ONLINE*1735750904545_1.103_ec47e8c08b84-slide-16"/>
  <p:tag name="KSO_WM_UNIT_FILL_FORE_SCHEMECOLOR_INDEX" val="5"/>
  <p:tag name="KSO_WM_UNIT_FILL_TYPE" val="1"/>
</p:tagLst>
</file>

<file path=ppt/tags/tag4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51_2*l_h_f*1_1_1"/>
  <p:tag name="KSO_WM_TEMPLATE_CATEGORY" val="diagram"/>
  <p:tag name="KSO_WM_TEMPLATE_INDEX" val="20233151"/>
  <p:tag name="KSO_WM_UNIT_LAYERLEVEL" val="1_1_1"/>
  <p:tag name="KSO_WM_TAG_VERSION" val="3.0"/>
  <p:tag name="KSO_WM_BEAUTIFY_FLAG" val="#wm#"/>
  <p:tag name="KSO_WM_UNIT_TEXT_FILL_FORE_SCHEMECOLOR_INDEX_BRIGHTNESS" val="0.15"/>
  <p:tag name="KSO_WM_DIAGRAM_GROUP_CODE" val="l1-1"/>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46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51_2*l_h_a*1_1_1"/>
  <p:tag name="KSO_WM_TEMPLATE_CATEGORY" val="diagram"/>
  <p:tag name="KSO_WM_TEMPLATE_INDEX" val="20233151"/>
  <p:tag name="KSO_WM_UNIT_LAYERLEVEL" val="1_1_1"/>
  <p:tag name="KSO_WM_TAG_VERSION" val="3.0"/>
  <p:tag name="KSO_WM_BEAUTIFY_FLAG" val="#wm#"/>
  <p:tag name="KSO_WM_UNIT_TEXT_FILL_FORE_SCHEMECOLOR_INDEX_BRIGHTNESS" val="0.15"/>
  <p:tag name="KSO_WM_DIAGRAM_GROUP_CODE" val="l1-1"/>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0"/>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151_2*l_h_i*1_1_1"/>
  <p:tag name="KSO_WM_TEMPLATE_CATEGORY" val="diagram"/>
  <p:tag name="KSO_WM_TEMPLATE_INDEX" val="20233151"/>
  <p:tag name="KSO_WM_UNIT_LAYERLEVEL" val="1_1_1"/>
  <p:tag name="KSO_WM_TAG_VERSION" val="3.0"/>
  <p:tag name="KSO_WM_BEAUTIFY_FLAG" val="#wm#"/>
  <p:tag name="KSO_WM_UNIT_TEXT_FILL_FORE_SCHEMECOLOR_INDEX_BRIGHTNESS" val="0.15"/>
  <p:tag name="KSO_WM_DIAGRAM_GROUP_CODE" val="l1-1"/>
  <p:tag name="KSO_WM_UNIT_FILL_TYPE" val="3"/>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UNIT_TEXT_FILL_FORE_SCHEMECOLOR_INDEX" val="1"/>
  <p:tag name="KSO_WM_UNIT_TEXT_FILL_TYPE" val="1"/>
  <p:tag name="KSO_WM_UNIT_LINE_FILL_TYPE" val="2"/>
  <p:tag name="KSO_WM_UNIT_USESOURCEFORMAT_APPLY" val="0"/>
</p:tagLst>
</file>

<file path=ppt/tags/tag4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51_2*l_h_f*1_2_1"/>
  <p:tag name="KSO_WM_TEMPLATE_CATEGORY" val="diagram"/>
  <p:tag name="KSO_WM_TEMPLATE_INDEX" val="20233151"/>
  <p:tag name="KSO_WM_UNIT_LAYERLEVEL" val="1_1_1"/>
  <p:tag name="KSO_WM_TAG_VERSION" val="3.0"/>
  <p:tag name="KSO_WM_BEAUTIFY_FLAG" val="#wm#"/>
  <p:tag name="KSO_WM_UNIT_TEXT_FILL_FORE_SCHEMECOLOR_INDEX_BRIGHTNESS" val="0.15"/>
  <p:tag name="KSO_WM_DIAGRAM_GROUP_CODE" val="l1-1"/>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4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51_2*l_h_a*1_2_1"/>
  <p:tag name="KSO_WM_TEMPLATE_CATEGORY" val="diagram"/>
  <p:tag name="KSO_WM_TEMPLATE_INDEX" val="20233151"/>
  <p:tag name="KSO_WM_UNIT_LAYERLEVEL" val="1_1_1"/>
  <p:tag name="KSO_WM_TAG_VERSION" val="3.0"/>
  <p:tag name="KSO_WM_BEAUTIFY_FLAG" val="#wm#"/>
  <p:tag name="KSO_WM_UNIT_TEXT_FILL_FORE_SCHEMECOLOR_INDEX_BRIGHTNESS" val="0.15"/>
  <p:tag name="KSO_WM_DIAGRAM_GROUP_CODE" val="l1-1"/>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0"/>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151_2*l_h_i*1_2_1"/>
  <p:tag name="KSO_WM_TEMPLATE_CATEGORY" val="diagram"/>
  <p:tag name="KSO_WM_TEMPLATE_INDEX" val="20233151"/>
  <p:tag name="KSO_WM_UNIT_LAYERLEVEL" val="1_1_1"/>
  <p:tag name="KSO_WM_TAG_VERSION" val="3.0"/>
  <p:tag name="KSO_WM_BEAUTIFY_FLAG" val="#wm#"/>
  <p:tag name="KSO_WM_UNIT_TEXT_FILL_FORE_SCHEMECOLOR_INDEX_BRIGHTNESS" val="0.15"/>
  <p:tag name="KSO_WM_DIAGRAM_GROUP_CODE" val="l1-1"/>
  <p:tag name="KSO_WM_UNIT_FILL_TYPE" val="3"/>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UNIT_TEXT_FILL_FORE_SCHEMECOLOR_INDEX" val="1"/>
  <p:tag name="KSO_WM_UNIT_TEXT_FILL_TYPE" val="1"/>
  <p:tag name="KSO_WM_UNIT_LINE_FILL_TYPE" val="2"/>
  <p:tag name="KSO_WM_UNIT_USESOURCEFORMAT_APPLY" val="0"/>
</p:tagLst>
</file>

<file path=ppt/tags/tag47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51_2*l_h_f*1_3_1"/>
  <p:tag name="KSO_WM_TEMPLATE_CATEGORY" val="diagram"/>
  <p:tag name="KSO_WM_TEMPLATE_INDEX" val="20233151"/>
  <p:tag name="KSO_WM_UNIT_LAYERLEVEL" val="1_1_1"/>
  <p:tag name="KSO_WM_TAG_VERSION" val="3.0"/>
  <p:tag name="KSO_WM_BEAUTIFY_FLAG" val="#wm#"/>
  <p:tag name="KSO_WM_UNIT_TEXT_FILL_FORE_SCHEMECOLOR_INDEX_BRIGHTNESS" val="0.15"/>
  <p:tag name="KSO_WM_DIAGRAM_GROUP_CODE" val="l1-1"/>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47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51_2*l_h_a*1_3_1"/>
  <p:tag name="KSO_WM_TEMPLATE_CATEGORY" val="diagram"/>
  <p:tag name="KSO_WM_TEMPLATE_INDEX" val="20233151"/>
  <p:tag name="KSO_WM_UNIT_LAYERLEVEL" val="1_1_1"/>
  <p:tag name="KSO_WM_TAG_VERSION" val="3.0"/>
  <p:tag name="KSO_WM_BEAUTIFY_FLAG" val="#wm#"/>
  <p:tag name="KSO_WM_UNIT_TEXT_FILL_FORE_SCHEMECOLOR_INDEX_BRIGHTNESS" val="0.15"/>
  <p:tag name="KSO_WM_DIAGRAM_GROUP_CODE" val="l1-1"/>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0"/>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151_2*l_h_i*1_3_1"/>
  <p:tag name="KSO_WM_TEMPLATE_CATEGORY" val="diagram"/>
  <p:tag name="KSO_WM_TEMPLATE_INDEX" val="20233151"/>
  <p:tag name="KSO_WM_UNIT_LAYERLEVEL" val="1_1_1"/>
  <p:tag name="KSO_WM_TAG_VERSION" val="3.0"/>
  <p:tag name="KSO_WM_BEAUTIFY_FLAG" val="#wm#"/>
  <p:tag name="KSO_WM_UNIT_TEXT_FILL_FORE_SCHEMECOLOR_INDEX_BRIGHTNESS" val="0.15"/>
  <p:tag name="KSO_WM_DIAGRAM_GROUP_CODE" val="l1-1"/>
  <p:tag name="KSO_WM_UNIT_FILL_TYPE" val="3"/>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UNIT_TEXT_FILL_FORE_SCHEMECOLOR_INDEX" val="1"/>
  <p:tag name="KSO_WM_UNIT_TEXT_FILL_TYPE" val="1"/>
  <p:tag name="KSO_WM_UNIT_LINE_FILL_TYPE" val="2"/>
  <p:tag name="KSO_WM_UNIT_USESOURCEFORMAT_APPLY" val="0"/>
</p:tagLst>
</file>

<file path=ppt/tags/tag474.xml><?xml version="1.0" encoding="utf-8"?>
<p:tagLst xmlns:p="http://schemas.openxmlformats.org/presentationml/2006/main">
  <p:tag name="KSO_WM_SLIDE_ID" val="custom20231812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599"/>
  <p:tag name="KSO_WM_SLIDE_TYPE" val="text"/>
  <p:tag name="KSO_WM_SLIDE_SUBTYPE" val="picTxt"/>
  <p:tag name="KSO_WM_SLIDE_SIZE" val="414.6*361.249"/>
  <p:tag name="KSO_WM_SLIDE_POSITION" val="55.5*124.401"/>
  <p:tag name="KSO_WM_SLIDE_LAYOUT" val="a_d_l"/>
  <p:tag name="KSO_WM_SLIDE_LAYOUT_CNT" val="1_1_1"/>
  <p:tag name="KSO_WM_SPECIAL_SOURCE" val="bdnull"/>
  <p:tag name="KSO_WM_DIAGRAM_GROUP_CODE" val="l1-1"/>
  <p:tag name="KSO_WM_SLIDE_DIAGTYPE" val="l"/>
</p:tagLst>
</file>

<file path=ppt/tags/tag47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33335_2*a*1"/>
  <p:tag name="KSO_WM_TEMPLATE_CATEGORY" val="diagram"/>
  <p:tag name="KSO_WM_TEMPLATE_INDEX" val="20233335"/>
  <p:tag name="KSO_WM_UNIT_LAYERLEVEL" val="1"/>
  <p:tag name="KSO_WM_TAG_VERSION" val="3.0"/>
  <p:tag name="KSO_WM_BEAUTIFY_FLAG" val="#wm#"/>
  <p:tag name="KSO_WM_DIAGRAM_GROUP_CODE" val="l1-1"/>
  <p:tag name="KSO_WM_UNIT_VALUE" val="30"/>
  <p:tag name="KSO_WM_UNIT_PRESET_TEXT" val="单击此处添加标题"/>
  <p:tag name="KSO_WM_UNIT_TEXT_TYPE" val="1"/>
  <p:tag name="KSO_WM_UNIT_TEXT_FILL_FORE_SCHEMECOLOR_INDEX" val="13"/>
  <p:tag name="KSO_WM_UNIT_TEXT_FILL_TYPE" val="1"/>
  <p:tag name="KSO_WM_UNIT_USESOURCEFORMAT_APPLY" val="0"/>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3*l_h_i*1_1_1"/>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47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5_3*l_h_f*1_1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TEXT_TYPE" val="1"/>
  <p:tag name="KSO_WM_UNIT_USESOURCEFORMAT_APPLY" val="0"/>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1_1"/>
  <p:tag name="KSO_WM_UNIT_ID" val="diagram20233335_3*l_h_a*1_1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UNIT_TEXT_TYPE" val="1"/>
  <p:tag name="KSO_WM_UNIT_USESOURCEFORMAT_APPLY" val="0"/>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3*l_h_d*1_1_1"/>
  <p:tag name="KSO_WM_TEMPLATE_CATEGORY" val="diagram"/>
  <p:tag name="KSO_WM_TEMPLATE_INDEX" val="20233335"/>
  <p:tag name="KSO_WM_UNIT_LAYERLEVEL" val="1_1_1"/>
  <p:tag name="KSO_WM_TAG_VERSION" val="3.0"/>
  <p:tag name="KSO_WM_BEAUTIFY_FLAG" val="#wm#"/>
  <p:tag name="KSO_WM_UNIT_VALUE" val="514*514"/>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MH_PIC_SOURCE_TYPE" val="generate_slide_ai*VCG41N1336947357*gallery_gallery_ai_v2.0.6_ONLINE*1735750904545_1.103_ec47e8c08b84-slide-17"/>
  <p:tag name="KSO_WM_UNIT_LINE_FILL_TYPE" val="2"/>
  <p:tag name="KSO_WM_UNIT_USESOURCEFORMAT_APPLY" val="0"/>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3*l_h_i*1_2_1"/>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4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5_3*l_h_f*1_2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TEXT_TYPE" val="1"/>
  <p:tag name="KSO_WM_UNIT_USESOURCEFORMAT_APPLY" val="0"/>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2_1"/>
  <p:tag name="KSO_WM_UNIT_ID" val="diagram20233335_3*l_h_a*1_2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UNIT_TEXT_TYPE" val="1"/>
  <p:tag name="KSO_WM_UNIT_USESOURCEFORMAT_APPLY" val="0"/>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3*l_h_d*1_2_1"/>
  <p:tag name="KSO_WM_TEMPLATE_CATEGORY" val="diagram"/>
  <p:tag name="KSO_WM_TEMPLATE_INDEX" val="20233335"/>
  <p:tag name="KSO_WM_UNIT_LAYERLEVEL" val="1_1_1"/>
  <p:tag name="KSO_WM_TAG_VERSION" val="3.0"/>
  <p:tag name="KSO_WM_BEAUTIFY_FLAG" val="#wm#"/>
  <p:tag name="KSO_WM_UNIT_VALUE" val="514*514"/>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MH_PIC_SOURCE_TYPE" val="generate_slide_ai*VCG41N1337195632*gallery_gallery_ai_v2.0.6_ONLINE*1735750904545_1.103_ec47e8c08b84-slide-17"/>
  <p:tag name="KSO_WM_UNIT_LINE_FILL_TYPE" val="2"/>
  <p:tag name="KSO_WM_UNIT_USESOURCEFORMAT_APPLY" val="0"/>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3*l_h_i*1_3_1"/>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48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5_3*l_h_f*1_3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TEXT_TYPE" val="1"/>
  <p:tag name="KSO_WM_UNIT_USESOURCEFORMAT_APPLY" val="0"/>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3_1"/>
  <p:tag name="KSO_WM_UNIT_ID" val="diagram20233335_3*l_h_a*1_3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UNIT_TEXT_TYPE" val="1"/>
  <p:tag name="KSO_WM_UNIT_USESOURCEFORMAT_APPLY" val="0"/>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3*l_h_d*1_3_1"/>
  <p:tag name="KSO_WM_TEMPLATE_CATEGORY" val="diagram"/>
  <p:tag name="KSO_WM_TEMPLATE_INDEX" val="20233335"/>
  <p:tag name="KSO_WM_UNIT_LAYERLEVEL" val="1_1_1"/>
  <p:tag name="KSO_WM_TAG_VERSION" val="3.0"/>
  <p:tag name="KSO_WM_BEAUTIFY_FLAG" val="#wm#"/>
  <p:tag name="KSO_WM_UNIT_VALUE" val="514*514"/>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MH_PIC_SOURCE_TYPE" val="generate_slide_ai*VCG41N1127203377*gallery_gallery_ai_v2.0.6_ONLINE*1735750904545_1.103_ec47e8c08b84-slide-17"/>
  <p:tag name="KSO_WM_UNIT_LINE_FILL_TYPE" val="2"/>
  <p:tag name="KSO_WM_UNIT_USESOURCEFORMAT_APPLY" val="0"/>
</p:tagLst>
</file>

<file path=ppt/tags/tag4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335_3*l_h_i*1_4_1"/>
  <p:tag name="KSO_WM_TEMPLATE_CATEGORY" val="diagram"/>
  <p:tag name="KSO_WM_TEMPLATE_INDEX" val="20233335"/>
  <p:tag name="KSO_WM_UNIT_LAYERLEVEL" val="1_1_1"/>
  <p:tag name="KSO_WM_TAG_VERSION" val="3.0"/>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48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3335_3*l_h_f*1_4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TEXT_TYPE" val="1"/>
  <p:tag name="KSO_WM_UNIT_USESOURCEFORMAT_APPLY" val="0"/>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4_1"/>
  <p:tag name="KSO_WM_UNIT_ID" val="diagram20233335_3*l_h_a*1_4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10;智能图形项标题"/>
  <p:tag name="KSO_WM_UNIT_TEXT_TYPE" val="1"/>
  <p:tag name="KSO_WM_UNIT_USESOURCEFORMAT_APPLY" val="0"/>
</p:tagLst>
</file>

<file path=ppt/tags/tag4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335_3*l_h_d*1_4_1"/>
  <p:tag name="KSO_WM_TEMPLATE_CATEGORY" val="diagram"/>
  <p:tag name="KSO_WM_TEMPLATE_INDEX" val="20233335"/>
  <p:tag name="KSO_WM_UNIT_LAYERLEVEL" val="1_1_1"/>
  <p:tag name="KSO_WM_TAG_VERSION" val="3.0"/>
  <p:tag name="KSO_WM_UNIT_VALUE" val="514*514"/>
  <p:tag name="KSO_WM_DIAGRAM_GROUP_CODE" val="l1-1"/>
  <p:tag name="KSO_WM_UNIT_TYPE" val="l_h_d"/>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MH_PIC_SOURCE_TYPE" val="generate_slide_ai*VCG41N1230250491*gallery_gallery_ai_v2.0.6_ONLINE*1735750904545_1.103_ec47e8c08b84-slide-17"/>
  <p:tag name="KSO_WM_UNIT_LINE_FILL_TYPE" val="2"/>
  <p:tag name="KSO_WM_UNIT_USESOURCEFORMAT_APPLY" val="0"/>
</p:tagLst>
</file>

<file path=ppt/tags/tag492.xml><?xml version="1.0" encoding="utf-8"?>
<p:tagLst xmlns:p="http://schemas.openxmlformats.org/presentationml/2006/main">
  <p:tag name="KSO_WM_SLIDE_ID" val="diagram2023333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8599"/>
  <p:tag name="KSO_WM_SLIDE_TYPE" val="text"/>
  <p:tag name="KSO_WM_SLIDE_SUBTYPE" val="diag"/>
  <p:tag name="KSO_WM_SLIDE_SIZE" val="850.4*372.585"/>
  <p:tag name="KSO_WM_SLIDE_POSITION" val="54.8*138.068"/>
  <p:tag name="KSO_WM_SLIDE_LAYOUT" val="a_l"/>
  <p:tag name="KSO_WM_SLIDE_LAYOUT_CNT" val="1_1"/>
  <p:tag name="KSO_WM_SPECIAL_SOURCE" val="bdnull"/>
  <p:tag name="KSO_WM_DIAGRAM_GROUP_CODE" val="l1-1"/>
  <p:tag name="KSO_WM_SLIDE_DIAGTYPE" val="l"/>
</p:tagLst>
</file>

<file path=ppt/tags/tag49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31459_4*a*1"/>
  <p:tag name="KSO_WM_TEMPLATE_CATEGORY" val="diagram"/>
  <p:tag name="KSO_WM_TEMPLATE_INDEX" val="20231459"/>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0"/>
</p:tagLst>
</file>

<file path=ppt/tags/tag49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1459_1*m_h_i*1_2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49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1459_1*m_h_i*1_2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0"/>
</p:tagLst>
</file>

<file path=ppt/tags/tag49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1459_1*m_h_i*1_1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49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1459_1*m_h_i*1_1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0"/>
</p:tagLst>
</file>

<file path=ppt/tags/tag49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31459_1*m_h_i*1_1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0"/>
</p:tagLst>
</file>

<file path=ppt/tags/tag49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31459_1*m_h_i*1_1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50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1459_1*m_h_f*1_1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尽量言简意赅的阐述观点"/>
  <p:tag name="KSO_WM_UNIT_TEXT_TYPE" val="1"/>
  <p:tag name="KSO_WM_UNIT_USESOURCEFORMAT_APPLY" val="0"/>
</p:tagLst>
</file>

<file path=ppt/tags/tag50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459_1*m_h_a*1_1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TEXT_TYPE" val="1"/>
  <p:tag name="KSO_WM_UNIT_USESOURCEFORMAT_APPLY" val="0"/>
</p:tagLst>
</file>

<file path=ppt/tags/tag5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459_1*m_h_i*1_2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9_1*m_i*1_1"/>
  <p:tag name="KSO_WM_TEMPLATE_CATEGORY" val="diagram"/>
  <p:tag name="KSO_WM_TEMPLATE_INDEX" val="2023145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1"/>
  <p:tag name="KSO_WM_DIAGRAM_MAX_ITEMCNT" val="6"/>
  <p:tag name="KSO_WM_DIAGRAM_MIN_ITEMCNT" val="2"/>
  <p:tag name="KSO_WM_DIAGRAM_VIRTUALLY_FRAME" val="{&quot;height&quot;:380.28558349609375,&quot;width&quot;:850.39367675781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400000214576721,&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50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1459_1*m_h_i*1_2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0"/>
</p:tagLst>
</file>

<file path=ppt/tags/tag5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1459_1*m_h_f*1_2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尽量言简意赅的阐述观点"/>
  <p:tag name="KSO_WM_UNIT_TEXT_TYPE" val="1"/>
  <p:tag name="KSO_WM_UNIT_USESOURCEFORMAT_APPLY" val="0"/>
</p:tagLst>
</file>

<file path=ppt/tags/tag50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459_1*m_h_a*1_2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TEXT_TYPE" val="1"/>
  <p:tag name="KSO_WM_UNIT_USESOURCEFORMAT_APPLY" val="0"/>
</p:tagLst>
</file>

<file path=ppt/tags/tag507.xml><?xml version="1.0" encoding="utf-8"?>
<p:tagLst xmlns:p="http://schemas.openxmlformats.org/presentationml/2006/main">
  <p:tag name="KSO_WM_SLIDE_ID" val="diagram20231459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custom"/>
  <p:tag name="KSO_WM_TEMPLATE_INDEX" val="20238599"/>
  <p:tag name="KSO_WM_SLIDE_TYPE" val="text"/>
  <p:tag name="KSO_WM_SLIDE_SUBTYPE" val="diag"/>
  <p:tag name="KSO_WM_SLIDE_SIZE" val="850.394*379.121"/>
  <p:tag name="KSO_WM_SLIDE_POSITION" val="54.95*106.379"/>
  <p:tag name="KSO_WM_SLIDE_LAYOUT" val="a_m"/>
  <p:tag name="KSO_WM_SLIDE_LAYOUT_CNT" val="1_1"/>
  <p:tag name="KSO_WM_SPECIAL_SOURCE" val="bdnull"/>
  <p:tag name="KSO_WM_DIAGRAM_GROUP_CODE" val="m1-1"/>
  <p:tag name="KSO_WM_SLIDE_DIAGTYPE" val="m"/>
</p:tagLst>
</file>

<file path=ppt/tags/tag508.xml><?xml version="1.0" encoding="utf-8"?>
<p:tagLst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COMMONDATA" val="eyJoZGlkIjoiMjA3MGY3YzViMzFjNmY2ZTE3MTI4OGVkMWMwYTM4OWIifQ=="/>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5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4"/>
  <p:tag name="KSO_WM_UNIT_TYPE" val="a"/>
  <p:tag name="KSO_WM_UNIT_INDEX"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6"/>
  <p:tag name="KSO_WM_UNIT_LAYERLEVEL" val="1"/>
  <p:tag name="KSO_WM_TAG_VERSION" val="3.0"/>
  <p:tag name="KSO_WM_BEAUTIFY_FLAG" val="#wm#"/>
  <p:tag name="KSO_WM_UNIT_PRESET_TEXT" val="公司名占位符"/>
  <p:tag name="KSO_WM_UNIT_NOCLEAR" val="0"/>
  <p:tag name="KSO_WM_UNIT_VALUE" val="10"/>
  <p:tag name="KSO_WM_UNIT_TYPE" val="f"/>
  <p:tag name="KSO_WM_UNIT_INDEX" val="6"/>
  <p:tag name="KSO_WM_UNIT_SUBTYPE" val="g"/>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heme/theme1.xml><?xml version="1.0" encoding="utf-8"?>
<a:theme xmlns:a="http://schemas.openxmlformats.org/drawingml/2006/main" name="Designed by OfficePLUS">
  <a:themeElements>
    <a:clrScheme name="iSlide">
      <a:dk1>
        <a:srgbClr val="2F2F2F"/>
      </a:dk1>
      <a:lt1>
        <a:srgbClr val="FFFFFF"/>
      </a:lt1>
      <a:dk2>
        <a:srgbClr val="778495"/>
      </a:dk2>
      <a:lt2>
        <a:srgbClr val="F0F0F0"/>
      </a:lt2>
      <a:accent1>
        <a:srgbClr val="136DCF"/>
      </a:accent1>
      <a:accent2>
        <a:srgbClr val="16BEE0"/>
      </a:accent2>
      <a:accent3>
        <a:srgbClr val="8792A1"/>
      </a:accent3>
      <a:accent4>
        <a:srgbClr val="98A1AE"/>
      </a:accent4>
      <a:accent5>
        <a:srgbClr val="A7AEB9"/>
      </a:accent5>
      <a:accent6>
        <a:srgbClr val="A7AEB9"/>
      </a:accent6>
      <a:hlink>
        <a:srgbClr val="F84D4D"/>
      </a:hlink>
      <a:folHlink>
        <a:srgbClr val="979797"/>
      </a:folHlink>
    </a:clrScheme>
    <a:fontScheme name="font">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47">
      <a:dk1>
        <a:srgbClr val="333333"/>
      </a:dk1>
      <a:lt1>
        <a:srgbClr val="FFFFFF"/>
      </a:lt1>
      <a:dk2>
        <a:srgbClr val="001830"/>
      </a:dk2>
      <a:lt2>
        <a:srgbClr val="E5F2FF"/>
      </a:lt2>
      <a:accent1>
        <a:srgbClr val="69B8FF"/>
      </a:accent1>
      <a:accent2>
        <a:srgbClr val="B1C4FF"/>
      </a:accent2>
      <a:accent3>
        <a:srgbClr val="98B8E8"/>
      </a:accent3>
      <a:accent4>
        <a:srgbClr val="5DBDBD"/>
      </a:accent4>
      <a:accent5>
        <a:srgbClr val="299785"/>
      </a:accent5>
      <a:accent6>
        <a:srgbClr val="D6D0DC"/>
      </a:accent6>
      <a:hlink>
        <a:srgbClr val="304FFE"/>
      </a:hlink>
      <a:folHlink>
        <a:srgbClr val="492067"/>
      </a:folHlink>
    </a:clrScheme>
    <a:fontScheme name="02-微软雅黑唯一标准">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rmAutofit/>
      </a:bodyPr>
      <a:lstStyle>
        <a:defPPr>
          <a:lnSpc>
            <a:spcPct val="140000"/>
          </a:lnSpc>
          <a:defRPr lang="zh-CN" altLang="en-US" sz="24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简约风浅色背景职场办公">
  <a:themeElements>
    <a:clrScheme name="简约风浅色背景">
      <a:dk1>
        <a:srgbClr val="000000"/>
      </a:dk1>
      <a:lt1>
        <a:srgbClr val="FFFFFF"/>
      </a:lt1>
      <a:dk2>
        <a:srgbClr val="001548"/>
      </a:dk2>
      <a:lt2>
        <a:srgbClr val="E5ECFF"/>
      </a:lt2>
      <a:accent1>
        <a:srgbClr val="376FFF"/>
      </a:accent1>
      <a:accent2>
        <a:srgbClr val="37AAFF"/>
      </a:accent2>
      <a:accent3>
        <a:srgbClr val="00CAEE"/>
      </a:accent3>
      <a:accent4>
        <a:srgbClr val="00C8B3"/>
      </a:accent4>
      <a:accent5>
        <a:srgbClr val="00DC87"/>
      </a:accent5>
      <a:accent6>
        <a:srgbClr val="00D213"/>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6466</Words>
  <Application>WPS 演示</Application>
  <PresentationFormat>宽屏</PresentationFormat>
  <Paragraphs>606</Paragraphs>
  <Slides>41</Slides>
  <Notes>11</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41</vt:i4>
      </vt:variant>
    </vt:vector>
  </HeadingPairs>
  <TitlesOfParts>
    <vt:vector size="61" baseType="lpstr">
      <vt:lpstr>Arial</vt:lpstr>
      <vt:lpstr>宋体</vt:lpstr>
      <vt:lpstr>Wingdings</vt:lpstr>
      <vt:lpstr>江城圆体 400W</vt:lpstr>
      <vt:lpstr>汉仪粗仿宋简</vt:lpstr>
      <vt:lpstr>仿宋</vt:lpstr>
      <vt:lpstr>MiSans Normal</vt:lpstr>
      <vt:lpstr>Times New Roman</vt:lpstr>
      <vt:lpstr>汉仪粗宋简</vt:lpstr>
      <vt:lpstr>微软雅黑</vt:lpstr>
      <vt:lpstr>Arial Unicode MS</vt:lpstr>
      <vt:lpstr>等线</vt:lpstr>
      <vt:lpstr>Source Han Sans CN Bold</vt:lpstr>
      <vt:lpstr>Source Han Sans</vt:lpstr>
      <vt:lpstr>OPPOSans B</vt:lpstr>
      <vt:lpstr>OPPOSans H</vt:lpstr>
      <vt:lpstr>Calibri</vt:lpstr>
      <vt:lpstr>Designed by OfficePLUS</vt:lpstr>
      <vt:lpstr>Office 主题​​</vt:lpstr>
      <vt:lpstr>简约风浅色背景职场办公</vt:lpstr>
      <vt:lpstr>基于OpenDigger的 健康度监测与可视化对比评估大屏</vt:lpstr>
      <vt:lpstr>目 录</vt:lpstr>
      <vt:lpstr>项目背景</vt:lpstr>
      <vt:lpstr>传统评估方法的缺陷</vt:lpstr>
      <vt:lpstr>灵感来源：开源通识课程</vt:lpstr>
      <vt:lpstr>项目健康度检测管理帮助提高项目成功率</vt:lpstr>
      <vt:lpstr>可视化检测数据的优势</vt:lpstr>
      <vt:lpstr>项目内容</vt:lpstr>
      <vt:lpstr>PowerPoint 演示文稿</vt:lpstr>
      <vt:lpstr>总体方案框架</vt:lpstr>
      <vt:lpstr>监控开源项目质量——获取数据</vt:lpstr>
      <vt:lpstr>可交互的Web应用程序——处理数据</vt:lpstr>
      <vt:lpstr>PowerPoint 演示文稿</vt:lpstr>
      <vt:lpstr>具体实现——搜索获取数据交互</vt:lpstr>
      <vt:lpstr>具体实现——搜索获取数据交互</vt:lpstr>
      <vt:lpstr>具体实现——时间轴的用户交互</vt:lpstr>
      <vt:lpstr>具体实现——关系图的细节处理</vt:lpstr>
      <vt:lpstr>具体实现——引入大模型进行分析，辅助决策</vt:lpstr>
      <vt:lpstr>项目优势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后期规划</vt:lpstr>
      <vt:lpstr>指标体系优化——动态监测与优化机制</vt:lpstr>
      <vt:lpstr>指标体系优化——引入前瞻性科学指标</vt:lpstr>
      <vt:lpstr>指标体系优化——定期评估与调整现有指标</vt:lpstr>
      <vt:lpstr>大模型应用与定制化服务 ——模型训练数据与算法优化</vt:lpstr>
      <vt:lpstr>大模型应用与定制化服务——针对性生成决策建议</vt:lpstr>
      <vt:lpstr>大模型应用与定制化服务——提升模型在决策中的实用性</vt:lpstr>
      <vt:lpstr>时间轴管理与预测功能——实现时间轴的精细化管理</vt:lpstr>
      <vt:lpstr>时间轴管理与预测功能——引入时间序列预测算法</vt:lpstr>
      <vt:lpstr>时间轴管理与预测功能——提供项目未来健康度预测</vt:lpstr>
      <vt:lpstr>OpenDigger 数据挖掘与拓展 ——深度挖掘 OpenDigger 数据</vt:lpstr>
      <vt:lpstr>OpenDigger 数据挖掘与拓展——数据源整合与关联分析</vt:lpstr>
      <vt:lpstr>OpenDigger 数据挖掘与拓展——参与社区建设与技术贡献</vt:lpstr>
      <vt:lpstr>恳请专家老师批评指正！</vt:lpstr>
    </vt:vector>
  </TitlesOfParts>
  <Company>OfficePLUS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张欣扬</cp:lastModifiedBy>
  <cp:revision>46</cp:revision>
  <cp:lastPrinted>2024-10-30T16:00:00Z</cp:lastPrinted>
  <dcterms:created xsi:type="dcterms:W3CDTF">2024-10-30T16:00:00Z</dcterms:created>
  <dcterms:modified xsi:type="dcterms:W3CDTF">2025-01-02T03:43:26Z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B5B9D5D736894E7CBF7438A2175175B7_12</vt:lpwstr>
  </property>
  <property fmtid="{D5CDD505-2E9C-101B-9397-08002B2CF9AE}" pid="3" name="KSOProductBuildVer">
    <vt:lpwstr>2052-12.1.0.16929</vt:lpwstr>
  </property>
</Properties>
</file>